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8" r:id="rId13"/>
    <p:sldId id="265" r:id="rId14"/>
    <p:sldId id="269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3739" autoAdjust="0"/>
  </p:normalViewPr>
  <p:slideViewPr>
    <p:cSldViewPr>
      <p:cViewPr>
        <p:scale>
          <a:sx n="116" d="100"/>
          <a:sy n="116" d="100"/>
        </p:scale>
        <p:origin x="-149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65E34-ED11-41CC-95DF-D4631BCD384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0C934-9588-4A74-9724-A9DF1FC51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9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0C934-9588-4A74-9724-A9DF1FC51D6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747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9D38-EF12-4713-B43A-5459358DEBE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8D72-F0E6-4427-ADFF-9DA4DB4CF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9D38-EF12-4713-B43A-5459358DEBE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8D72-F0E6-4427-ADFF-9DA4DB4CF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9D38-EF12-4713-B43A-5459358DEBE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8D72-F0E6-4427-ADFF-9DA4DB4CF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9D38-EF12-4713-B43A-5459358DEBE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8D72-F0E6-4427-ADFF-9DA4DB4CF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9D38-EF12-4713-B43A-5459358DEBE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8D72-F0E6-4427-ADFF-9DA4DB4CF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9D38-EF12-4713-B43A-5459358DEBE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8D72-F0E6-4427-ADFF-9DA4DB4CF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9D38-EF12-4713-B43A-5459358DEBE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8D72-F0E6-4427-ADFF-9DA4DB4CF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9D38-EF12-4713-B43A-5459358DEBE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8D72-F0E6-4427-ADFF-9DA4DB4CF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9D38-EF12-4713-B43A-5459358DEBE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8D72-F0E6-4427-ADFF-9DA4DB4CF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9D38-EF12-4713-B43A-5459358DEBE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8D72-F0E6-4427-ADFF-9DA4DB4CF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9D38-EF12-4713-B43A-5459358DEBE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8D72-F0E6-4427-ADFF-9DA4DB4CF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C139D38-EF12-4713-B43A-5459358DEBEE}" type="datetimeFigureOut">
              <a:rPr kumimoji="1" lang="ja-JP" altLang="en-US" smtClean="0"/>
              <a:t>2021/7/21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0A38D72-F0E6-4427-ADFF-9DA4DB4CF03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7990656" cy="3119660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n-US" altLang="ja-JP" dirty="0">
                <a:latin typeface="+mn-ea"/>
                <a:ea typeface="+mn-ea"/>
              </a:rPr>
              <a:t>PROSPECT guideline for total hip arthroplasty</a:t>
            </a:r>
            <a:r>
              <a:rPr lang="en-US" altLang="ja-JP" dirty="0" smtClean="0">
                <a:latin typeface="+mn-ea"/>
                <a:ea typeface="+mn-ea"/>
              </a:rPr>
              <a:t>: </a:t>
            </a:r>
            <a:r>
              <a:rPr lang="en-US" altLang="ja-JP" dirty="0">
                <a:latin typeface="+mn-ea"/>
                <a:ea typeface="+mn-ea"/>
              </a:rPr>
              <a:t>a systematic</a:t>
            </a:r>
            <a:br>
              <a:rPr lang="en-US" altLang="ja-JP" dirty="0">
                <a:latin typeface="+mn-ea"/>
                <a:ea typeface="+mn-ea"/>
              </a:rPr>
            </a:br>
            <a:r>
              <a:rPr lang="en-US" altLang="ja-JP" dirty="0">
                <a:latin typeface="+mn-ea"/>
                <a:ea typeface="+mn-ea"/>
              </a:rPr>
              <a:t>review and </a:t>
            </a:r>
            <a:r>
              <a:rPr lang="en-US" altLang="ja-JP" dirty="0" smtClean="0">
                <a:latin typeface="+mn-ea"/>
                <a:ea typeface="+mn-ea"/>
              </a:rPr>
              <a:t>procedure-specific postoperative </a:t>
            </a:r>
            <a:r>
              <a:rPr lang="en-US" altLang="ja-JP" dirty="0">
                <a:latin typeface="+mn-ea"/>
                <a:ea typeface="+mn-ea"/>
              </a:rPr>
              <a:t>pain</a:t>
            </a:r>
            <a:br>
              <a:rPr lang="en-US" altLang="ja-JP" dirty="0">
                <a:latin typeface="+mn-ea"/>
                <a:ea typeface="+mn-ea"/>
              </a:rPr>
            </a:br>
            <a:r>
              <a:rPr lang="en-US" altLang="ja-JP" dirty="0">
                <a:latin typeface="+mn-ea"/>
                <a:ea typeface="+mn-ea"/>
              </a:rPr>
              <a:t>management </a:t>
            </a:r>
            <a:r>
              <a:rPr lang="en-US" altLang="ja-JP" dirty="0" smtClean="0">
                <a:latin typeface="+mn-ea"/>
                <a:ea typeface="+mn-ea"/>
              </a:rPr>
              <a:t>recommendations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4476080"/>
            <a:ext cx="6400800" cy="1473200"/>
          </a:xfrm>
        </p:spPr>
        <p:txBody>
          <a:bodyPr>
            <a:normAutofit lnSpcReduction="10000"/>
          </a:bodyPr>
          <a:lstStyle/>
          <a:p>
            <a:r>
              <a:rPr lang="en-US" altLang="ja-JP" dirty="0">
                <a:solidFill>
                  <a:schemeClr val="tx2"/>
                </a:solidFill>
                <a:latin typeface="+mn-ea"/>
              </a:rPr>
              <a:t>M. Anger,1 T. Valovska,2 H. Beloeil,3 P. Lirk,4 G. P. Joshi,5 M. Van de Velde,6,7 J. Raeder,8,9 on</a:t>
            </a:r>
            <a:br>
              <a:rPr lang="en-US" altLang="ja-JP" dirty="0">
                <a:solidFill>
                  <a:schemeClr val="tx2"/>
                </a:solidFill>
                <a:latin typeface="+mn-ea"/>
              </a:rPr>
            </a:br>
            <a:r>
              <a:rPr lang="en-US" altLang="ja-JP" dirty="0">
                <a:solidFill>
                  <a:schemeClr val="tx2"/>
                </a:solidFill>
                <a:latin typeface="+mn-ea"/>
              </a:rPr>
              <a:t>behalf of the PROSPECT Working Group* and the European Society of Regional </a:t>
            </a:r>
            <a:r>
              <a:rPr lang="en-US" altLang="ja-JP" dirty="0" err="1">
                <a:solidFill>
                  <a:schemeClr val="tx2"/>
                </a:solidFill>
                <a:latin typeface="+mn-ea"/>
              </a:rPr>
              <a:t>Anaesthesia</a:t>
            </a:r>
            <a:r>
              <a:rPr lang="en-US" altLang="ja-JP" dirty="0">
                <a:solidFill>
                  <a:schemeClr val="tx2"/>
                </a:solidFill>
                <a:latin typeface="+mn-ea"/>
              </a:rPr>
              <a:t/>
            </a:r>
            <a:br>
              <a:rPr lang="en-US" altLang="ja-JP" dirty="0">
                <a:solidFill>
                  <a:schemeClr val="tx2"/>
                </a:solidFill>
                <a:latin typeface="+mn-ea"/>
              </a:rPr>
            </a:br>
            <a:r>
              <a:rPr lang="en-US" altLang="ja-JP" dirty="0">
                <a:solidFill>
                  <a:schemeClr val="tx2"/>
                </a:solidFill>
                <a:latin typeface="+mn-ea"/>
              </a:rPr>
              <a:t>and Pain Therapy</a:t>
            </a:r>
            <a:endParaRPr kumimoji="1" lang="ja-JP" altLang="en-US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29830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23529" y="2132856"/>
            <a:ext cx="8280920" cy="1872208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ja-JP" altLang="en-US" sz="2600" dirty="0" smtClean="0">
                <a:latin typeface="+mn-ea"/>
              </a:rPr>
              <a:t>術前</a:t>
            </a:r>
            <a:r>
              <a:rPr lang="ja-JP" altLang="en-US" sz="2600" dirty="0">
                <a:latin typeface="+mn-ea"/>
              </a:rPr>
              <a:t>に</a:t>
            </a:r>
            <a:r>
              <a:rPr lang="en-US" altLang="ja-JP" sz="2600" dirty="0">
                <a:latin typeface="+mn-ea"/>
              </a:rPr>
              <a:t>10mg</a:t>
            </a:r>
            <a:r>
              <a:rPr lang="ja-JP" altLang="en-US" sz="2600" dirty="0">
                <a:latin typeface="+mn-ea"/>
              </a:rPr>
              <a:t>のデキサメタゾンを</a:t>
            </a:r>
            <a:r>
              <a:rPr lang="ja-JP" altLang="en-US" sz="2600" dirty="0" smtClean="0">
                <a:latin typeface="+mn-ea"/>
              </a:rPr>
              <a:t>投与</a:t>
            </a:r>
            <a:endParaRPr lang="en-US" altLang="ja-JP" sz="2600" dirty="0" smtClean="0">
              <a:latin typeface="+mn-ea"/>
            </a:endParaRPr>
          </a:p>
          <a:p>
            <a:pPr marL="0" indent="273050">
              <a:buNone/>
            </a:pPr>
            <a:r>
              <a:rPr lang="ja-JP" altLang="en-US" sz="2600" dirty="0" smtClean="0">
                <a:latin typeface="+mn-ea"/>
              </a:rPr>
              <a:t>⇒</a:t>
            </a:r>
            <a:r>
              <a:rPr lang="en-US" altLang="ja-JP" sz="2600" dirty="0" smtClean="0">
                <a:latin typeface="+mn-ea"/>
              </a:rPr>
              <a:t>VAS</a:t>
            </a:r>
            <a:r>
              <a:rPr lang="ja-JP" altLang="en-US" sz="2600" dirty="0">
                <a:latin typeface="+mn-ea"/>
              </a:rPr>
              <a:t>疼痛スコアの平均値を</a:t>
            </a:r>
            <a:r>
              <a:rPr lang="en-US" altLang="ja-JP" sz="2600" dirty="0">
                <a:latin typeface="+mn-ea"/>
              </a:rPr>
              <a:t>20mm</a:t>
            </a:r>
            <a:r>
              <a:rPr lang="ja-JP" altLang="en-US" sz="2600" dirty="0" smtClean="0">
                <a:latin typeface="+mn-ea"/>
              </a:rPr>
              <a:t>以上↓</a:t>
            </a:r>
            <a:r>
              <a:rPr lang="ja-JP" altLang="en-US" sz="2600" dirty="0">
                <a:latin typeface="+mn-ea"/>
              </a:rPr>
              <a:t>、</a:t>
            </a:r>
            <a:r>
              <a:rPr lang="ja-JP" altLang="en-US" sz="2600" dirty="0" smtClean="0">
                <a:latin typeface="+mn-ea"/>
              </a:rPr>
              <a:t>最初の</a:t>
            </a:r>
            <a:r>
              <a:rPr lang="en-US" altLang="ja-JP" sz="2600" dirty="0" smtClean="0">
                <a:latin typeface="+mn-ea"/>
              </a:rPr>
              <a:t>24</a:t>
            </a:r>
            <a:r>
              <a:rPr lang="ja-JP" altLang="en-US" sz="2600" dirty="0" smtClean="0">
                <a:latin typeface="+mn-ea"/>
              </a:rPr>
              <a:t>時間のオピオイド消費量↓</a:t>
            </a:r>
            <a:endParaRPr lang="en-US" altLang="ja-JP" sz="2600" dirty="0" smtClean="0">
              <a:latin typeface="+mn-ea"/>
            </a:endParaRPr>
          </a:p>
          <a:p>
            <a:pPr marL="0" indent="273050">
              <a:buNone/>
            </a:pPr>
            <a:r>
              <a:rPr lang="ja-JP" altLang="en-US" sz="2600" dirty="0" smtClean="0">
                <a:latin typeface="+mn-ea"/>
              </a:rPr>
              <a:t>⇒早期</a:t>
            </a:r>
            <a:r>
              <a:rPr lang="ja-JP" altLang="en-US" sz="2600" dirty="0">
                <a:latin typeface="+mn-ea"/>
              </a:rPr>
              <a:t>に歩行が可能となり、入院期間も短く</a:t>
            </a:r>
            <a:r>
              <a:rPr lang="ja-JP" altLang="en-US" sz="2600" dirty="0" smtClean="0">
                <a:latin typeface="+mn-ea"/>
              </a:rPr>
              <a:t>なる</a:t>
            </a:r>
            <a:r>
              <a:rPr lang="ja-JP" altLang="en-US" sz="2600" dirty="0">
                <a:latin typeface="+mn-ea"/>
              </a:rPr>
              <a:t/>
            </a:r>
            <a:br>
              <a:rPr lang="ja-JP" altLang="en-US" sz="2600" dirty="0">
                <a:latin typeface="+mn-ea"/>
              </a:rPr>
            </a:br>
            <a:endParaRPr lang="en-US" altLang="ja-JP" sz="26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2600" dirty="0" smtClean="0">
                <a:latin typeface="+mn-ea"/>
              </a:rPr>
              <a:t>術後</a:t>
            </a:r>
            <a:r>
              <a:rPr lang="en-US" altLang="ja-JP" sz="2600" dirty="0">
                <a:latin typeface="+mn-ea"/>
              </a:rPr>
              <a:t>24</a:t>
            </a:r>
            <a:r>
              <a:rPr lang="ja-JP" altLang="en-US" sz="2600" dirty="0">
                <a:latin typeface="+mn-ea"/>
              </a:rPr>
              <a:t>時間目にデキサメタゾン</a:t>
            </a:r>
            <a:r>
              <a:rPr lang="en-US" altLang="ja-JP" sz="2600" dirty="0">
                <a:latin typeface="+mn-ea"/>
              </a:rPr>
              <a:t>10mg</a:t>
            </a:r>
            <a:r>
              <a:rPr lang="ja-JP" altLang="en-US" sz="2600" dirty="0">
                <a:latin typeface="+mn-ea"/>
              </a:rPr>
              <a:t>を追加</a:t>
            </a:r>
            <a:r>
              <a:rPr lang="ja-JP" altLang="en-US" sz="2600" dirty="0" smtClean="0">
                <a:latin typeface="+mn-ea"/>
              </a:rPr>
              <a:t>投与</a:t>
            </a:r>
            <a:endParaRPr lang="en-US" altLang="ja-JP" sz="26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600" dirty="0" smtClean="0">
                <a:latin typeface="+mn-ea"/>
              </a:rPr>
              <a:t>⇒単</a:t>
            </a:r>
            <a:r>
              <a:rPr lang="ja-JP" altLang="en-US" sz="2600" dirty="0">
                <a:latin typeface="+mn-ea"/>
              </a:rPr>
              <a:t>回投与と比較して</a:t>
            </a:r>
            <a:r>
              <a:rPr lang="en-US" altLang="ja-JP" sz="2600" dirty="0">
                <a:latin typeface="+mn-ea"/>
              </a:rPr>
              <a:t>2</a:t>
            </a:r>
            <a:r>
              <a:rPr lang="ja-JP" altLang="en-US" sz="2600" dirty="0">
                <a:latin typeface="+mn-ea"/>
              </a:rPr>
              <a:t>日目のモルヒネ</a:t>
            </a:r>
            <a:r>
              <a:rPr lang="ja-JP" altLang="en-US" sz="2600" dirty="0" smtClean="0">
                <a:latin typeface="+mn-ea"/>
              </a:rPr>
              <a:t>消費量↓</a:t>
            </a:r>
            <a:endParaRPr lang="en-US" altLang="ja-JP" sz="2600" dirty="0" smtClean="0">
              <a:latin typeface="+mn-ea"/>
            </a:endParaRPr>
          </a:p>
          <a:p>
            <a:pPr marL="0" indent="0">
              <a:buNone/>
            </a:pPr>
            <a:endParaRPr lang="en-US" altLang="ja-JP" dirty="0" smtClean="0">
              <a:latin typeface="+mn-ea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altLang="ja-JP" dirty="0">
                <a:latin typeface="+mn-ea"/>
              </a:rPr>
              <a:t>Recommendations</a:t>
            </a:r>
            <a:r>
              <a:rPr lang="ja-JP" altLang="en-US" dirty="0">
                <a:latin typeface="+mn-ea"/>
              </a:rPr>
              <a:t>　</a:t>
            </a:r>
            <a:r>
              <a:rPr lang="ja-JP" altLang="en-US" dirty="0" smtClean="0">
                <a:latin typeface="+mn-ea"/>
              </a:rPr>
              <a:t>④</a:t>
            </a:r>
            <a:r>
              <a:rPr lang="en-US" altLang="ja-JP" dirty="0" smtClean="0">
                <a:latin typeface="+mn-ea"/>
              </a:rPr>
              <a:t/>
            </a:r>
            <a:br>
              <a:rPr lang="en-US" altLang="ja-JP" dirty="0" smtClean="0">
                <a:latin typeface="+mn-ea"/>
              </a:rPr>
            </a:br>
            <a:r>
              <a:rPr lang="ja-JP" altLang="en-US" dirty="0" smtClean="0">
                <a:latin typeface="+mn-ea"/>
              </a:rPr>
              <a:t>（術中デキサメタゾン）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7937" y="4363876"/>
            <a:ext cx="8496944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rgbClr val="92D050"/>
                </a:solidFill>
                <a:latin typeface="+mn-ea"/>
              </a:rPr>
              <a:t>8mg</a:t>
            </a:r>
            <a:r>
              <a:rPr lang="ja-JP" altLang="en-US" sz="2400" dirty="0" smtClean="0">
                <a:solidFill>
                  <a:srgbClr val="92D050"/>
                </a:solidFill>
                <a:latin typeface="+mn-ea"/>
              </a:rPr>
              <a:t>または</a:t>
            </a:r>
            <a:r>
              <a:rPr lang="en-US" altLang="ja-JP" sz="2400" dirty="0" smtClean="0">
                <a:solidFill>
                  <a:srgbClr val="92D050"/>
                </a:solidFill>
                <a:latin typeface="+mn-ea"/>
              </a:rPr>
              <a:t>10mg</a:t>
            </a:r>
            <a:r>
              <a:rPr lang="ja-JP" altLang="en-US" sz="2400" dirty="0" smtClean="0">
                <a:solidFill>
                  <a:srgbClr val="92D050"/>
                </a:solidFill>
                <a:latin typeface="+mn-ea"/>
              </a:rPr>
              <a:t>で</a:t>
            </a:r>
            <a:endParaRPr lang="en-US" altLang="ja-JP" sz="2400" dirty="0" smtClean="0">
              <a:solidFill>
                <a:srgbClr val="92D050"/>
              </a:solidFill>
              <a:latin typeface="+mn-ea"/>
            </a:endParaRPr>
          </a:p>
          <a:p>
            <a:r>
              <a:rPr lang="ja-JP" altLang="en-US" sz="2400" dirty="0" smtClean="0">
                <a:solidFill>
                  <a:srgbClr val="92D050"/>
                </a:solidFill>
                <a:latin typeface="+mn-ea"/>
              </a:rPr>
              <a:t>術後疼痛↓、術後悪心・嘔吐の発生率↓、入院期間の短縮</a:t>
            </a:r>
            <a:endParaRPr lang="en-US" altLang="ja-JP" sz="2400" dirty="0" smtClean="0">
              <a:solidFill>
                <a:srgbClr val="92D050"/>
              </a:solidFill>
              <a:latin typeface="+mn-ea"/>
            </a:endParaRPr>
          </a:p>
          <a:p>
            <a:endParaRPr lang="en-US" altLang="ja-JP" sz="2400" dirty="0" smtClean="0">
              <a:latin typeface="+mn-ea"/>
            </a:endParaRPr>
          </a:p>
          <a:p>
            <a:r>
              <a:rPr lang="ja-JP" altLang="en-US" sz="2400" u="sng" dirty="0" smtClean="0">
                <a:solidFill>
                  <a:schemeClr val="tx2"/>
                </a:solidFill>
                <a:latin typeface="+mn-ea"/>
              </a:rPr>
              <a:t>有害事象</a:t>
            </a:r>
            <a:r>
              <a:rPr lang="ja-JP" altLang="en-US" sz="2400" dirty="0" smtClean="0">
                <a:solidFill>
                  <a:schemeClr val="tx2"/>
                </a:solidFill>
                <a:latin typeface="+mn-ea"/>
              </a:rPr>
              <a:t>：糖尿病患者の血糖値がわずかながらも有意に上昇</a:t>
            </a:r>
            <a:endParaRPr lang="en-US" altLang="ja-JP" sz="24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400" dirty="0" smtClean="0">
                <a:solidFill>
                  <a:schemeClr val="tx2"/>
                </a:solidFill>
                <a:latin typeface="+mn-ea"/>
              </a:rPr>
              <a:t>　　　　　　　その他は、術後感染症の発生や重大な有害事象なし</a:t>
            </a:r>
            <a:endParaRPr lang="ja-JP" altLang="en-US" sz="2400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2963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51520" y="2664296"/>
            <a:ext cx="8712968" cy="3717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dirty="0" smtClean="0">
                <a:latin typeface="+mn-ea"/>
              </a:rPr>
              <a:t>＜大腿</a:t>
            </a:r>
            <a:r>
              <a:rPr lang="ja-JP" altLang="en-US" sz="1800" dirty="0">
                <a:latin typeface="+mn-ea"/>
              </a:rPr>
              <a:t>神経</a:t>
            </a:r>
            <a:r>
              <a:rPr lang="ja-JP" altLang="en-US" sz="1800" dirty="0" smtClean="0">
                <a:latin typeface="+mn-ea"/>
              </a:rPr>
              <a:t>ブロック＞</a:t>
            </a:r>
            <a:endParaRPr lang="en-US" altLang="ja-JP" sz="1800" dirty="0">
              <a:latin typeface="+mn-ea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+mn-ea"/>
              </a:rPr>
              <a:t>⇒痛み</a:t>
            </a:r>
            <a:r>
              <a:rPr lang="ja-JP" altLang="en-US" sz="1800" dirty="0">
                <a:latin typeface="+mn-ea"/>
              </a:rPr>
              <a:t>の</a:t>
            </a:r>
            <a:r>
              <a:rPr lang="ja-JP" altLang="en-US" sz="1800" dirty="0" smtClean="0">
                <a:latin typeface="+mn-ea"/>
              </a:rPr>
              <a:t>スコア↓と</a:t>
            </a:r>
            <a:r>
              <a:rPr lang="ja-JP" altLang="en-US" sz="1800" dirty="0">
                <a:latin typeface="+mn-ea"/>
              </a:rPr>
              <a:t>鎮痛剤の</a:t>
            </a:r>
            <a:r>
              <a:rPr lang="ja-JP" altLang="en-US" sz="1800" dirty="0" smtClean="0">
                <a:latin typeface="+mn-ea"/>
              </a:rPr>
              <a:t>消費量</a:t>
            </a:r>
            <a:r>
              <a:rPr lang="ja-JP" altLang="en-US" sz="1800" dirty="0">
                <a:latin typeface="+mn-ea"/>
              </a:rPr>
              <a:t>↓</a:t>
            </a:r>
            <a:r>
              <a:rPr lang="ja-JP" altLang="en-US" sz="1800" dirty="0" smtClean="0">
                <a:latin typeface="+mn-ea"/>
              </a:rPr>
              <a:t>、早期退院している</a:t>
            </a:r>
            <a:endParaRPr lang="en-US" altLang="ja-JP" sz="1800" dirty="0" smtClean="0">
              <a:latin typeface="+mn-ea"/>
            </a:endParaRPr>
          </a:p>
          <a:p>
            <a:pPr marL="0" indent="0">
              <a:buNone/>
            </a:pPr>
            <a:endParaRPr lang="en-US" altLang="ja-JP" sz="18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+mn-ea"/>
              </a:rPr>
              <a:t>大腿神経ブロックと腸骨筋膜ブロックを比較</a:t>
            </a:r>
            <a:endParaRPr lang="en-US" altLang="ja-JP" sz="18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+mn-ea"/>
              </a:rPr>
              <a:t>⇒痛みのスコアは大腿神経ブロック群の方が高かった（ただし、両群とも</a:t>
            </a:r>
            <a:r>
              <a:rPr lang="en-US" altLang="ja-JP" sz="1800" dirty="0" smtClean="0">
                <a:latin typeface="+mn-ea"/>
              </a:rPr>
              <a:t>VAS</a:t>
            </a:r>
            <a:r>
              <a:rPr lang="ja-JP" altLang="en-US" sz="1800" dirty="0" smtClean="0">
                <a:latin typeface="+mn-ea"/>
              </a:rPr>
              <a:t>で</a:t>
            </a:r>
            <a:r>
              <a:rPr lang="en-US" altLang="ja-JP" sz="1800" dirty="0" smtClean="0">
                <a:latin typeface="+mn-ea"/>
              </a:rPr>
              <a:t>15mm</a:t>
            </a:r>
            <a:r>
              <a:rPr lang="ja-JP" altLang="en-US" sz="1800" dirty="0" smtClean="0">
                <a:latin typeface="+mn-ea"/>
              </a:rPr>
              <a:t>未満で</a:t>
            </a:r>
            <a:r>
              <a:rPr lang="en-US" altLang="ja-JP" sz="1800" dirty="0" smtClean="0">
                <a:latin typeface="+mn-ea"/>
              </a:rPr>
              <a:t>5mm</a:t>
            </a:r>
            <a:r>
              <a:rPr lang="ja-JP" altLang="en-US" sz="1800" dirty="0" smtClean="0">
                <a:latin typeface="+mn-ea"/>
              </a:rPr>
              <a:t>の差しかなかった）</a:t>
            </a:r>
            <a:endParaRPr lang="en-US" altLang="ja-JP" sz="1800" dirty="0" smtClean="0">
              <a:latin typeface="+mn-ea"/>
            </a:endParaRPr>
          </a:p>
          <a:p>
            <a:pPr marL="0" indent="0">
              <a:buNone/>
            </a:pPr>
            <a:endParaRPr lang="en-US" altLang="ja-JP" sz="18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800" dirty="0">
                <a:latin typeface="+mn-ea"/>
              </a:rPr>
              <a:t>大腿神経</a:t>
            </a:r>
            <a:r>
              <a:rPr lang="ja-JP" altLang="en-US" sz="1800" dirty="0" smtClean="0">
                <a:latin typeface="+mn-ea"/>
              </a:rPr>
              <a:t>ブロックと局所</a:t>
            </a:r>
            <a:r>
              <a:rPr lang="ja-JP" altLang="en-US" sz="1800" dirty="0">
                <a:latin typeface="+mn-ea"/>
              </a:rPr>
              <a:t>浸潤鎮痛法（</a:t>
            </a:r>
            <a:r>
              <a:rPr lang="en-US" altLang="ja-JP" sz="1800" dirty="0">
                <a:latin typeface="+mn-ea"/>
              </a:rPr>
              <a:t>LIA</a:t>
            </a:r>
            <a:r>
              <a:rPr lang="ja-JP" altLang="en-US" sz="1800" dirty="0" smtClean="0">
                <a:latin typeface="+mn-ea"/>
              </a:rPr>
              <a:t>）と比較</a:t>
            </a:r>
            <a:endParaRPr lang="en-US" altLang="ja-JP" sz="18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+mn-ea"/>
              </a:rPr>
              <a:t>⇒</a:t>
            </a:r>
            <a:r>
              <a:rPr lang="en-US" altLang="ja-JP" sz="1800" dirty="0" smtClean="0">
                <a:latin typeface="+mn-ea"/>
              </a:rPr>
              <a:t>LIA</a:t>
            </a:r>
            <a:r>
              <a:rPr lang="ja-JP" altLang="en-US" sz="1800" dirty="0" smtClean="0">
                <a:latin typeface="+mn-ea"/>
              </a:rPr>
              <a:t>の方が術後</a:t>
            </a:r>
            <a:r>
              <a:rPr lang="en-US" altLang="ja-JP" sz="1800" dirty="0">
                <a:latin typeface="+mn-ea"/>
              </a:rPr>
              <a:t>24</a:t>
            </a:r>
            <a:r>
              <a:rPr lang="ja-JP" altLang="en-US" sz="1800" dirty="0">
                <a:latin typeface="+mn-ea"/>
              </a:rPr>
              <a:t>時間以内の痛みの</a:t>
            </a:r>
            <a:r>
              <a:rPr lang="ja-JP" altLang="en-US" sz="1800" dirty="0" smtClean="0">
                <a:latin typeface="+mn-ea"/>
              </a:rPr>
              <a:t>スコア↓、モルヒネ消費量↓</a:t>
            </a:r>
            <a:endParaRPr lang="en-US" altLang="ja-JP" sz="1800" dirty="0" smtClean="0">
              <a:latin typeface="+mn-ea"/>
            </a:endParaRPr>
          </a:p>
          <a:p>
            <a:pPr marL="0" indent="0">
              <a:buNone/>
            </a:pPr>
            <a:endParaRPr lang="en-US" altLang="ja-JP" sz="18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800" u="sng" dirty="0">
                <a:latin typeface="+mn-ea"/>
              </a:rPr>
              <a:t>大腿神経ブロック群では運動遮断が有意に多かった</a:t>
            </a:r>
            <a:r>
              <a:rPr lang="ja-JP" altLang="en-US" sz="1800" u="sng" dirty="0" smtClean="0">
                <a:latin typeface="+mn-ea"/>
              </a:rPr>
              <a:t>。</a:t>
            </a:r>
            <a:endParaRPr lang="en-US" altLang="ja-JP" sz="1800" u="sng" dirty="0">
              <a:latin typeface="+mn-ea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altLang="ja-JP" dirty="0">
                <a:latin typeface="+mn-ea"/>
              </a:rPr>
              <a:t>Recommendations</a:t>
            </a:r>
            <a:r>
              <a:rPr lang="ja-JP" altLang="en-US" dirty="0">
                <a:latin typeface="+mn-ea"/>
              </a:rPr>
              <a:t>　</a:t>
            </a:r>
            <a:r>
              <a:rPr lang="ja-JP" altLang="en-US" dirty="0" smtClean="0">
                <a:latin typeface="+mn-ea"/>
              </a:rPr>
              <a:t>⑤</a:t>
            </a:r>
            <a:r>
              <a:rPr lang="en-US" altLang="ja-JP" dirty="0" smtClean="0">
                <a:latin typeface="+mn-ea"/>
              </a:rPr>
              <a:t/>
            </a:r>
            <a:br>
              <a:rPr lang="en-US" altLang="ja-JP" dirty="0" smtClean="0">
                <a:latin typeface="+mn-ea"/>
              </a:rPr>
            </a:br>
            <a:r>
              <a:rPr lang="ja-JP" altLang="en-US" dirty="0" smtClean="0">
                <a:latin typeface="+mn-ea"/>
              </a:rPr>
              <a:t>（神経ブロック）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996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95536" y="2132856"/>
            <a:ext cx="8424935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>
                <a:latin typeface="+mn-ea"/>
              </a:rPr>
              <a:t/>
            </a:r>
            <a:br>
              <a:rPr lang="ja-JP" altLang="en-US" dirty="0">
                <a:latin typeface="+mn-ea"/>
              </a:rPr>
            </a:br>
            <a:r>
              <a:rPr lang="ja-JP" altLang="en-US" dirty="0">
                <a:latin typeface="+mn-ea"/>
              </a:rPr>
              <a:t>＜腸骨筋膜ブロック＞</a:t>
            </a:r>
            <a:endParaRPr lang="en-US" altLang="ja-JP" dirty="0">
              <a:latin typeface="+mn-ea"/>
            </a:endParaRPr>
          </a:p>
          <a:p>
            <a:pPr marL="0" indent="0">
              <a:buNone/>
            </a:pPr>
            <a:r>
              <a:rPr lang="ja-JP" altLang="en-US" dirty="0">
                <a:latin typeface="+mn-ea"/>
              </a:rPr>
              <a:t>腸骨筋膜ブロック使用した場合</a:t>
            </a:r>
            <a:endParaRPr lang="en-US" altLang="ja-JP" dirty="0">
              <a:latin typeface="+mn-ea"/>
            </a:endParaRPr>
          </a:p>
          <a:p>
            <a:pPr marL="0" indent="0">
              <a:buNone/>
            </a:pPr>
            <a:r>
              <a:rPr lang="ja-JP" altLang="en-US" dirty="0">
                <a:latin typeface="+mn-ea"/>
              </a:rPr>
              <a:t>⇒痛みのスコア↓モルヒネの消費量↓</a:t>
            </a:r>
            <a:endParaRPr lang="en-US" altLang="ja-JP" dirty="0">
              <a:latin typeface="+mn-ea"/>
            </a:endParaRPr>
          </a:p>
          <a:p>
            <a:pPr marL="0" indent="273050">
              <a:buNone/>
            </a:pPr>
            <a:r>
              <a:rPr lang="ja-JP" altLang="en-US" dirty="0">
                <a:latin typeface="+mn-ea"/>
              </a:rPr>
              <a:t>入院期間短くなり、転倒のリスクも高くならない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>
                <a:latin typeface="+mn-ea"/>
              </a:rPr>
              <a:t>Recommendations</a:t>
            </a:r>
            <a:r>
              <a:rPr lang="ja-JP" altLang="en-US" dirty="0">
                <a:latin typeface="+mn-ea"/>
              </a:rPr>
              <a:t>　</a:t>
            </a:r>
            <a:r>
              <a:rPr lang="ja-JP" altLang="en-US" dirty="0" smtClean="0">
                <a:latin typeface="+mn-ea"/>
              </a:rPr>
              <a:t>⑤</a:t>
            </a:r>
            <a:r>
              <a:rPr lang="en-US" altLang="ja-JP" dirty="0" smtClean="0">
                <a:latin typeface="+mn-ea"/>
              </a:rPr>
              <a:t>-2</a:t>
            </a:r>
            <a:r>
              <a:rPr lang="en-US" altLang="ja-JP" dirty="0">
                <a:latin typeface="+mn-ea"/>
              </a:rPr>
              <a:t/>
            </a:r>
            <a:br>
              <a:rPr lang="en-US" altLang="ja-JP" dirty="0">
                <a:latin typeface="+mn-ea"/>
              </a:rPr>
            </a:br>
            <a:r>
              <a:rPr lang="ja-JP" altLang="en-US" dirty="0">
                <a:latin typeface="+mn-ea"/>
              </a:rPr>
              <a:t>（神経ブロック）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5013176"/>
            <a:ext cx="8352928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tx2"/>
                </a:solidFill>
              </a:rPr>
              <a:t>大腿神経ブロックは筋力低下の発生率が高いため、</a:t>
            </a:r>
            <a:endParaRPr lang="en-US" altLang="ja-JP" sz="2400" dirty="0" smtClean="0">
              <a:solidFill>
                <a:schemeClr val="tx2"/>
              </a:solidFill>
            </a:endParaRPr>
          </a:p>
          <a:p>
            <a:r>
              <a:rPr lang="ja-JP" altLang="en-US" sz="2400" dirty="0" smtClean="0">
                <a:solidFill>
                  <a:schemeClr val="tx2"/>
                </a:solidFill>
              </a:rPr>
              <a:t>人工股関節全置換術で神経ブロックが適応となる場合には、</a:t>
            </a:r>
            <a:endParaRPr lang="en-US" altLang="ja-JP" sz="2400" dirty="0" smtClean="0">
              <a:solidFill>
                <a:schemeClr val="tx2"/>
              </a:solidFill>
            </a:endParaRPr>
          </a:p>
          <a:p>
            <a:r>
              <a:rPr lang="ja-JP" altLang="en-US" sz="2400" u="sng" dirty="0" smtClean="0">
                <a:solidFill>
                  <a:schemeClr val="tx2"/>
                </a:solidFill>
              </a:rPr>
              <a:t>腸骨筋膜ブロック</a:t>
            </a:r>
            <a:r>
              <a:rPr lang="ja-JP" altLang="en-US" sz="2400" dirty="0" smtClean="0">
                <a:solidFill>
                  <a:schemeClr val="tx2"/>
                </a:solidFill>
              </a:rPr>
              <a:t>が好ましい神経ブロックとして推奨されている。</a:t>
            </a:r>
            <a:endParaRPr lang="ja-JP" altLang="en-US" sz="2400" dirty="0">
              <a:solidFill>
                <a:schemeClr val="tx2"/>
              </a:solidFill>
            </a:endParaRPr>
          </a:p>
          <a:p>
            <a:endParaRPr kumimoji="1" lang="ja-JP" alt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610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23528" y="2204865"/>
            <a:ext cx="7956872" cy="30963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dirty="0" smtClean="0">
                <a:latin typeface="+mn-ea"/>
              </a:rPr>
              <a:t>モルヒネ</a:t>
            </a:r>
            <a:r>
              <a:rPr lang="ja-JP" altLang="en-US" dirty="0">
                <a:latin typeface="+mn-ea"/>
              </a:rPr>
              <a:t>の髄腔内投与量を</a:t>
            </a:r>
            <a:r>
              <a:rPr lang="en-US" altLang="ja-JP" dirty="0">
                <a:latin typeface="+mn-ea"/>
              </a:rPr>
              <a:t>0.05mg</a:t>
            </a:r>
            <a:r>
              <a:rPr lang="ja-JP" altLang="en-US" dirty="0">
                <a:latin typeface="+mn-ea"/>
              </a:rPr>
              <a:t>と</a:t>
            </a:r>
            <a:r>
              <a:rPr lang="en-US" altLang="ja-JP" dirty="0">
                <a:latin typeface="+mn-ea"/>
              </a:rPr>
              <a:t>0.1mg</a:t>
            </a:r>
            <a:r>
              <a:rPr lang="ja-JP" altLang="en-US" dirty="0">
                <a:latin typeface="+mn-ea"/>
              </a:rPr>
              <a:t>で</a:t>
            </a:r>
            <a:r>
              <a:rPr lang="ja-JP" altLang="en-US" dirty="0" smtClean="0">
                <a:latin typeface="+mn-ea"/>
              </a:rPr>
              <a:t>比較</a:t>
            </a:r>
            <a:endParaRPr lang="en-US" altLang="ja-JP" dirty="0">
              <a:latin typeface="+mn-ea"/>
            </a:endParaRPr>
          </a:p>
          <a:p>
            <a:pPr marL="0" indent="0">
              <a:buNone/>
            </a:pPr>
            <a:r>
              <a:rPr lang="ja-JP" altLang="en-US" dirty="0" smtClean="0">
                <a:latin typeface="+mn-ea"/>
              </a:rPr>
              <a:t>⇒</a:t>
            </a:r>
            <a:r>
              <a:rPr lang="en-US" altLang="ja-JP" dirty="0" smtClean="0">
                <a:latin typeface="+mn-ea"/>
              </a:rPr>
              <a:t>0.1mg</a:t>
            </a:r>
            <a:r>
              <a:rPr lang="ja-JP" altLang="en-US" dirty="0" err="1">
                <a:latin typeface="+mn-ea"/>
              </a:rPr>
              <a:t>を投</a:t>
            </a:r>
            <a:r>
              <a:rPr lang="ja-JP" altLang="en-US" dirty="0">
                <a:latin typeface="+mn-ea"/>
              </a:rPr>
              <a:t>与された患者は痛みの</a:t>
            </a:r>
            <a:r>
              <a:rPr lang="ja-JP" altLang="en-US" dirty="0" smtClean="0">
                <a:latin typeface="+mn-ea"/>
              </a:rPr>
              <a:t>スコア↓、鎮痛期間↑</a:t>
            </a: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dirty="0" smtClean="0">
                <a:latin typeface="+mn-ea"/>
              </a:rPr>
              <a:t>副作用：</a:t>
            </a:r>
            <a:endParaRPr lang="en-US" altLang="ja-JP" dirty="0">
              <a:latin typeface="+mn-ea"/>
            </a:endParaRPr>
          </a:p>
          <a:p>
            <a:pPr marL="0" indent="0">
              <a:buNone/>
            </a:pPr>
            <a:r>
              <a:rPr lang="ja-JP" altLang="en-US" dirty="0" smtClean="0">
                <a:latin typeface="+mn-ea"/>
              </a:rPr>
              <a:t>術後の吐き気と嘔吐の頻度は両群で同様</a:t>
            </a: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dirty="0" smtClean="0">
                <a:latin typeface="+mn-ea"/>
              </a:rPr>
              <a:t>そう痒（</a:t>
            </a:r>
            <a:r>
              <a:rPr lang="ja-JP" altLang="en-US" dirty="0">
                <a:latin typeface="+mn-ea"/>
              </a:rPr>
              <a:t>高用量を投与された</a:t>
            </a:r>
            <a:r>
              <a:rPr lang="ja-JP" altLang="en-US" dirty="0" smtClean="0">
                <a:latin typeface="+mn-ea"/>
              </a:rPr>
              <a:t>患者の方が頻度↑）</a:t>
            </a: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dirty="0" smtClean="0">
                <a:latin typeface="+mn-ea"/>
              </a:rPr>
              <a:t/>
            </a:r>
            <a:br>
              <a:rPr lang="ja-JP" altLang="en-US" dirty="0" smtClean="0">
                <a:latin typeface="+mn-ea"/>
              </a:rPr>
            </a:br>
            <a:r>
              <a:rPr lang="ja-JP" altLang="en-US" dirty="0" smtClean="0">
                <a:latin typeface="+mn-ea"/>
              </a:rPr>
              <a:t>髄腔内またマグネシウム</a:t>
            </a:r>
            <a:r>
              <a:rPr lang="en-US" altLang="ja-JP" dirty="0" err="1" smtClean="0">
                <a:latin typeface="+mn-ea"/>
              </a:rPr>
              <a:t>i.v.</a:t>
            </a:r>
            <a:r>
              <a:rPr lang="ja-JP" altLang="en-US" dirty="0" smtClean="0">
                <a:latin typeface="+mn-ea"/>
              </a:rPr>
              <a:t>と補助剤使用しない群と比較</a:t>
            </a:r>
            <a:r>
              <a:rPr lang="ja-JP" altLang="en-US" dirty="0">
                <a:latin typeface="+mn-ea"/>
              </a:rPr>
              <a:t>⇒</a:t>
            </a:r>
            <a:r>
              <a:rPr lang="ja-JP" altLang="en-US" dirty="0" smtClean="0">
                <a:latin typeface="+mn-ea"/>
              </a:rPr>
              <a:t>疼痛スコア↓術後</a:t>
            </a:r>
            <a:r>
              <a:rPr lang="en-US" altLang="ja-JP" dirty="0" smtClean="0">
                <a:latin typeface="+mn-ea"/>
              </a:rPr>
              <a:t>24</a:t>
            </a:r>
            <a:r>
              <a:rPr lang="ja-JP" altLang="en-US" dirty="0" smtClean="0">
                <a:latin typeface="+mn-ea"/>
              </a:rPr>
              <a:t>時間モルヒネ消費量↓</a:t>
            </a:r>
            <a:endParaRPr lang="en-US" altLang="ja-JP" dirty="0" smtClean="0">
              <a:latin typeface="+mn-ea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>
                <a:latin typeface="+mn-ea"/>
              </a:rPr>
              <a:t>Recommendations</a:t>
            </a:r>
            <a:r>
              <a:rPr lang="ja-JP" altLang="en-US" dirty="0">
                <a:latin typeface="+mn-ea"/>
              </a:rPr>
              <a:t>　</a:t>
            </a:r>
            <a:r>
              <a:rPr lang="ja-JP" altLang="en-US" dirty="0" smtClean="0">
                <a:latin typeface="+mn-ea"/>
              </a:rPr>
              <a:t>⑥</a:t>
            </a:r>
            <a:r>
              <a:rPr lang="en-US" altLang="ja-JP" dirty="0">
                <a:latin typeface="+mn-ea"/>
              </a:rPr>
              <a:t/>
            </a:r>
            <a:br>
              <a:rPr lang="en-US" altLang="ja-JP" dirty="0">
                <a:latin typeface="+mn-ea"/>
              </a:rPr>
            </a:br>
            <a:r>
              <a:rPr lang="ja-JP" altLang="en-US" dirty="0" smtClean="0">
                <a:latin typeface="+mn-ea"/>
              </a:rPr>
              <a:t>（脊髄</a:t>
            </a:r>
            <a:r>
              <a:rPr lang="ja-JP" altLang="en-US" dirty="0" err="1" smtClean="0">
                <a:latin typeface="+mn-ea"/>
              </a:rPr>
              <a:t>くも</a:t>
            </a:r>
            <a:r>
              <a:rPr lang="ja-JP" altLang="en-US" dirty="0" smtClean="0">
                <a:latin typeface="+mn-ea"/>
              </a:rPr>
              <a:t>膜下麻酔　モルヒネ）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5622339"/>
            <a:ext cx="8352928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tx2"/>
                </a:solidFill>
                <a:latin typeface="+mn-ea"/>
              </a:rPr>
              <a:t>脊髄</a:t>
            </a:r>
            <a:r>
              <a:rPr lang="ja-JP" altLang="en-US" sz="2400" dirty="0" err="1" smtClean="0">
                <a:solidFill>
                  <a:schemeClr val="tx2"/>
                </a:solidFill>
                <a:latin typeface="+mn-ea"/>
              </a:rPr>
              <a:t>くも</a:t>
            </a:r>
            <a:r>
              <a:rPr lang="ja-JP" altLang="en-US" sz="2400" dirty="0" smtClean="0">
                <a:solidFill>
                  <a:schemeClr val="tx2"/>
                </a:solidFill>
                <a:latin typeface="+mn-ea"/>
              </a:rPr>
              <a:t>膜下麻酔を用いる場合、</a:t>
            </a:r>
            <a:endParaRPr lang="en-US" altLang="ja-JP" sz="24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400" dirty="0" smtClean="0">
                <a:solidFill>
                  <a:schemeClr val="tx2"/>
                </a:solidFill>
                <a:latin typeface="+mn-ea"/>
              </a:rPr>
              <a:t>鎮痛効果あるためモルヒネ</a:t>
            </a:r>
            <a:r>
              <a:rPr lang="en-US" altLang="ja-JP" sz="2400" dirty="0" smtClean="0">
                <a:solidFill>
                  <a:schemeClr val="tx2"/>
                </a:solidFill>
                <a:latin typeface="+mn-ea"/>
              </a:rPr>
              <a:t>0.1mg</a:t>
            </a:r>
            <a:r>
              <a:rPr lang="ja-JP" altLang="en-US" sz="2400" dirty="0" err="1" smtClean="0">
                <a:solidFill>
                  <a:schemeClr val="tx2"/>
                </a:solidFill>
                <a:latin typeface="+mn-ea"/>
              </a:rPr>
              <a:t>の髄腔</a:t>
            </a:r>
            <a:r>
              <a:rPr lang="ja-JP" altLang="en-US" sz="2400" dirty="0" smtClean="0">
                <a:solidFill>
                  <a:schemeClr val="tx2"/>
                </a:solidFill>
                <a:latin typeface="+mn-ea"/>
              </a:rPr>
              <a:t>内投与を考慮してもよい</a:t>
            </a:r>
            <a:endParaRPr lang="ja-JP" altLang="en-US" sz="2400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78485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dirty="0">
              <a:latin typeface="+mn-ea"/>
            </a:endParaRPr>
          </a:p>
          <a:p>
            <a:pPr marL="0" indent="0">
              <a:buNone/>
            </a:pPr>
            <a:r>
              <a:rPr lang="en-US" altLang="ja-JP" dirty="0" smtClean="0">
                <a:latin typeface="+mn-ea"/>
              </a:rPr>
              <a:t>THA</a:t>
            </a:r>
            <a:r>
              <a:rPr lang="ja-JP" altLang="en-US" dirty="0" smtClean="0">
                <a:latin typeface="+mn-ea"/>
              </a:rPr>
              <a:t>の術中・術後鎮痛において、いくつもの方法があるが、</a:t>
            </a: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kumimoji="1" lang="ja-JP" altLang="en-US" dirty="0" smtClean="0">
                <a:latin typeface="+mn-ea"/>
              </a:rPr>
              <a:t>今回はその中でも各研究より鎮痛方法を比較しており</a:t>
            </a:r>
            <a:endParaRPr kumimoji="1"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dirty="0" smtClean="0">
                <a:latin typeface="+mn-ea"/>
              </a:rPr>
              <a:t>今後の麻酔をするうえで、</a:t>
            </a: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kumimoji="1" lang="ja-JP" altLang="en-US" dirty="0" smtClean="0">
                <a:latin typeface="+mn-ea"/>
              </a:rPr>
              <a:t>患者さんの早期退院、リハビリ、そして慢性鎮痛のため</a:t>
            </a:r>
            <a:endParaRPr kumimoji="1"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dirty="0">
                <a:latin typeface="+mn-ea"/>
              </a:rPr>
              <a:t>麻酔</a:t>
            </a:r>
            <a:r>
              <a:rPr lang="ja-JP" altLang="en-US" dirty="0" smtClean="0">
                <a:latin typeface="+mn-ea"/>
              </a:rPr>
              <a:t>方法を再度</a:t>
            </a:r>
            <a:r>
              <a:rPr kumimoji="1" lang="ja-JP" altLang="en-US" dirty="0" smtClean="0">
                <a:latin typeface="+mn-ea"/>
              </a:rPr>
              <a:t>考慮していくため</a:t>
            </a:r>
            <a:r>
              <a:rPr lang="ja-JP" altLang="en-US" dirty="0" smtClean="0">
                <a:latin typeface="+mn-ea"/>
              </a:rPr>
              <a:t>に、</a:t>
            </a: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dirty="0" smtClean="0">
                <a:latin typeface="+mn-ea"/>
              </a:rPr>
              <a:t>理解しておくべき事項だと改め感じた。</a:t>
            </a:r>
            <a:endParaRPr lang="en-US" altLang="ja-JP" dirty="0">
              <a:latin typeface="+mn-ea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+mn-ea"/>
                <a:ea typeface="+mn-ea"/>
              </a:rPr>
              <a:t>THA</a:t>
            </a:r>
            <a:r>
              <a:rPr kumimoji="1" lang="ja-JP" altLang="en-US" dirty="0" smtClean="0">
                <a:latin typeface="+mn-ea"/>
                <a:ea typeface="+mn-ea"/>
              </a:rPr>
              <a:t>の</a:t>
            </a:r>
            <a:r>
              <a:rPr kumimoji="1" lang="ja-JP" altLang="en-US" smtClean="0">
                <a:latin typeface="+mn-ea"/>
                <a:ea typeface="+mn-ea"/>
              </a:rPr>
              <a:t>麻酔方法について</a:t>
            </a:r>
            <a:endParaRPr kumimoji="1" lang="ja-JP" altLang="en-US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7129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爆発 1 3"/>
          <p:cNvSpPr/>
          <p:nvPr/>
        </p:nvSpPr>
        <p:spPr>
          <a:xfrm>
            <a:off x="1482690" y="5945580"/>
            <a:ext cx="792088" cy="576064"/>
          </a:xfrm>
          <a:prstGeom prst="irregularSeal1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他</a:t>
            </a:r>
            <a:r>
              <a:rPr lang="ja-JP" altLang="en-US" dirty="0"/>
              <a:t>のガイドラインとどう違う</a:t>
            </a:r>
            <a:r>
              <a:rPr lang="ja-JP" altLang="en-US" dirty="0" smtClean="0"/>
              <a:t>のか？</a:t>
            </a:r>
            <a:endParaRPr kumimoji="1" lang="ja-JP" altLang="en-US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23528" y="2492896"/>
            <a:ext cx="8568952" cy="39933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en-US" dirty="0" smtClean="0">
                <a:latin typeface="+mn-ea"/>
              </a:rPr>
              <a:t>入手</a:t>
            </a:r>
            <a:r>
              <a:rPr lang="ja-JP" altLang="en-US" dirty="0">
                <a:latin typeface="+mn-ea"/>
              </a:rPr>
              <a:t>可能な文献を批判的に評価</a:t>
            </a:r>
            <a:r>
              <a:rPr lang="ja-JP" altLang="en-US" dirty="0" smtClean="0">
                <a:latin typeface="+mn-ea"/>
              </a:rPr>
              <a:t>した</a:t>
            </a: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dirty="0" smtClean="0">
                <a:latin typeface="+mn-ea"/>
              </a:rPr>
              <a:t>最新</a:t>
            </a:r>
            <a:r>
              <a:rPr lang="ja-JP" altLang="en-US" dirty="0">
                <a:latin typeface="+mn-ea"/>
              </a:rPr>
              <a:t>の</a:t>
            </a:r>
            <a:r>
              <a:rPr lang="en-US" altLang="ja-JP" dirty="0">
                <a:latin typeface="+mn-ea"/>
              </a:rPr>
              <a:t>PROSPECT</a:t>
            </a:r>
            <a:r>
              <a:rPr lang="ja-JP" altLang="en-US" dirty="0">
                <a:latin typeface="+mn-ea"/>
              </a:rPr>
              <a:t>（</a:t>
            </a:r>
            <a:r>
              <a:rPr lang="en-US" altLang="ja-JP" dirty="0">
                <a:latin typeface="+mn-ea"/>
              </a:rPr>
              <a:t>procedure-specific postoperative pain management</a:t>
            </a:r>
            <a:r>
              <a:rPr lang="ja-JP" altLang="en-US" dirty="0">
                <a:latin typeface="+mn-ea"/>
              </a:rPr>
              <a:t>）手法を</a:t>
            </a:r>
            <a:r>
              <a:rPr lang="ja-JP" altLang="en-US" dirty="0" smtClean="0">
                <a:latin typeface="+mn-ea"/>
              </a:rPr>
              <a:t>適用。</a:t>
            </a: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dirty="0" smtClean="0">
                <a:latin typeface="+mn-ea"/>
              </a:rPr>
              <a:t>基本的</a:t>
            </a:r>
            <a:r>
              <a:rPr lang="ja-JP" altLang="en-US" dirty="0">
                <a:latin typeface="+mn-ea"/>
              </a:rPr>
              <a:t>な</a:t>
            </a:r>
            <a:r>
              <a:rPr lang="ja-JP" altLang="en-US" dirty="0">
                <a:solidFill>
                  <a:srgbClr val="92D050"/>
                </a:solidFill>
                <a:latin typeface="+mn-ea"/>
              </a:rPr>
              <a:t>鎮痛薬</a:t>
            </a:r>
            <a:r>
              <a:rPr lang="ja-JP" altLang="en-US" dirty="0">
                <a:latin typeface="+mn-ea"/>
              </a:rPr>
              <a:t>（</a:t>
            </a:r>
            <a:r>
              <a:rPr lang="ja-JP" altLang="en-US" u="sng" dirty="0" smtClean="0">
                <a:latin typeface="+mn-ea"/>
              </a:rPr>
              <a:t>パラセタモール</a:t>
            </a:r>
            <a:r>
              <a:rPr lang="ja-JP" altLang="en-US" dirty="0">
                <a:latin typeface="+mn-ea"/>
              </a:rPr>
              <a:t>、</a:t>
            </a:r>
            <a:r>
              <a:rPr lang="ja-JP" altLang="en-US" u="sng" dirty="0">
                <a:latin typeface="+mn-ea"/>
              </a:rPr>
              <a:t>非ステロイド性抗炎症薬（</a:t>
            </a:r>
            <a:r>
              <a:rPr lang="en-US" altLang="ja-JP" u="sng" dirty="0">
                <a:latin typeface="+mn-ea"/>
              </a:rPr>
              <a:t>NSAIDs</a:t>
            </a:r>
            <a:r>
              <a:rPr lang="ja-JP" altLang="en-US" u="sng" dirty="0">
                <a:latin typeface="+mn-ea"/>
              </a:rPr>
              <a:t>）</a:t>
            </a:r>
            <a:r>
              <a:rPr lang="ja-JP" altLang="en-US" dirty="0">
                <a:latin typeface="+mn-ea"/>
              </a:rPr>
              <a:t>、</a:t>
            </a:r>
            <a:r>
              <a:rPr lang="ja-JP" altLang="en-US" u="sng" dirty="0">
                <a:latin typeface="+mn-ea"/>
              </a:rPr>
              <a:t>シクロオキシゲナーゼ</a:t>
            </a:r>
            <a:r>
              <a:rPr lang="en-US" altLang="ja-JP" u="sng" dirty="0">
                <a:latin typeface="+mn-ea"/>
              </a:rPr>
              <a:t>2</a:t>
            </a:r>
            <a:r>
              <a:rPr lang="ja-JP" altLang="en-US" u="sng" dirty="0">
                <a:latin typeface="+mn-ea"/>
              </a:rPr>
              <a:t>（</a:t>
            </a:r>
            <a:r>
              <a:rPr lang="en-US" altLang="ja-JP" u="sng" dirty="0">
                <a:latin typeface="+mn-ea"/>
              </a:rPr>
              <a:t>COX-2</a:t>
            </a:r>
            <a:r>
              <a:rPr lang="ja-JP" altLang="en-US" u="sng" dirty="0">
                <a:latin typeface="+mn-ea"/>
              </a:rPr>
              <a:t>）選択的阻害剤</a:t>
            </a:r>
            <a:r>
              <a:rPr lang="ja-JP" altLang="en-US" dirty="0">
                <a:latin typeface="+mn-ea"/>
              </a:rPr>
              <a:t>など）を背景にして</a:t>
            </a:r>
            <a:r>
              <a:rPr lang="ja-JP" altLang="en-US" dirty="0" smtClean="0">
                <a:latin typeface="+mn-ea"/>
              </a:rPr>
              <a:t>、</a:t>
            </a: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dirty="0" smtClean="0">
                <a:latin typeface="+mn-ea"/>
              </a:rPr>
              <a:t>介入</a:t>
            </a:r>
            <a:r>
              <a:rPr lang="ja-JP" altLang="en-US" dirty="0">
                <a:latin typeface="+mn-ea"/>
              </a:rPr>
              <a:t>の鎮痛効果を検討し</a:t>
            </a:r>
            <a:r>
              <a:rPr lang="ja-JP" altLang="en-US" dirty="0" smtClean="0">
                <a:latin typeface="+mn-ea"/>
              </a:rPr>
              <a:t>、術式</a:t>
            </a:r>
            <a:r>
              <a:rPr lang="ja-JP" altLang="en-US" dirty="0">
                <a:latin typeface="+mn-ea"/>
              </a:rPr>
              <a:t>別の有効性と利点を一般的なリスク</a:t>
            </a:r>
            <a:r>
              <a:rPr lang="ja-JP" altLang="en-US" dirty="0" smtClean="0">
                <a:latin typeface="+mn-ea"/>
              </a:rPr>
              <a:t>や</a:t>
            </a: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dirty="0" smtClean="0">
                <a:latin typeface="+mn-ea"/>
              </a:rPr>
              <a:t>侵襲</a:t>
            </a:r>
            <a:r>
              <a:rPr lang="ja-JP" altLang="en-US" dirty="0">
                <a:latin typeface="+mn-ea"/>
              </a:rPr>
              <a:t>性と比較してバランスをとっている</a:t>
            </a:r>
            <a:r>
              <a:rPr lang="ja-JP" altLang="en-US" dirty="0" smtClean="0">
                <a:latin typeface="+mn-ea"/>
              </a:rPr>
              <a:t>。</a:t>
            </a: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dirty="0" smtClean="0">
                <a:latin typeface="+mn-ea"/>
              </a:rPr>
              <a:t>臨床的</a:t>
            </a:r>
            <a:r>
              <a:rPr lang="ja-JP" altLang="en-US" dirty="0">
                <a:latin typeface="+mn-ea"/>
              </a:rPr>
              <a:t>に適用可能で実用的であり</a:t>
            </a:r>
            <a:r>
              <a:rPr lang="ja-JP" altLang="en-US" dirty="0" smtClean="0">
                <a:latin typeface="+mn-ea"/>
              </a:rPr>
              <a:t>、</a:t>
            </a:r>
            <a:endParaRPr lang="en-US" altLang="ja-JP" dirty="0">
              <a:latin typeface="+mn-ea"/>
            </a:endParaRPr>
          </a:p>
          <a:p>
            <a:pPr marL="0" indent="0">
              <a:buNone/>
            </a:pPr>
            <a:r>
              <a:rPr lang="en-US" altLang="ja-JP" dirty="0" smtClean="0">
                <a:latin typeface="+mn-ea"/>
              </a:rPr>
              <a:t>ERAS</a:t>
            </a:r>
            <a:r>
              <a:rPr lang="ja-JP" altLang="en-US" dirty="0">
                <a:latin typeface="+mn-ea"/>
              </a:rPr>
              <a:t>（</a:t>
            </a:r>
            <a:r>
              <a:rPr lang="en-US" altLang="ja-JP" dirty="0">
                <a:latin typeface="+mn-ea"/>
              </a:rPr>
              <a:t>Enhanced Recovery After Surgery</a:t>
            </a:r>
            <a:r>
              <a:rPr lang="ja-JP" altLang="en-US" dirty="0">
                <a:latin typeface="+mn-ea"/>
              </a:rPr>
              <a:t>）パスウェイや麻酔技術全体ではなく</a:t>
            </a:r>
            <a:r>
              <a:rPr lang="ja-JP" altLang="en-US" dirty="0" smtClean="0">
                <a:latin typeface="+mn-ea"/>
              </a:rPr>
              <a:t>、</a:t>
            </a:r>
            <a:r>
              <a:rPr lang="ja-JP" altLang="en-US" dirty="0">
                <a:latin typeface="+mn-ea"/>
              </a:rPr>
              <a:t>痛み</a:t>
            </a:r>
            <a:r>
              <a:rPr lang="ja-JP" altLang="en-US" dirty="0" smtClean="0">
                <a:latin typeface="+mn-ea"/>
              </a:rPr>
              <a:t>に焦点を当てている。</a:t>
            </a:r>
            <a:endParaRPr kumimoji="1" lang="ja-JP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1404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23528" y="2276872"/>
            <a:ext cx="8352927" cy="3849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頻繁に行われる手術であるにもかかわらず</a:t>
            </a:r>
            <a:r>
              <a:rPr lang="ja-JP" altLang="en-US" sz="3600" dirty="0" smtClean="0"/>
              <a:t>、</a:t>
            </a:r>
            <a:endParaRPr lang="en-US" altLang="ja-JP" sz="3600" dirty="0" smtClean="0"/>
          </a:p>
          <a:p>
            <a:pPr marL="0" indent="0">
              <a:buNone/>
            </a:pPr>
            <a:endParaRPr lang="en-US" altLang="ja-JP" sz="3600" dirty="0" smtClean="0"/>
          </a:p>
          <a:p>
            <a:pPr marL="0" indent="0" algn="ctr">
              <a:buNone/>
            </a:pPr>
            <a:r>
              <a:rPr lang="ja-JP" altLang="en-US" sz="3600" dirty="0" smtClean="0"/>
              <a:t>人工</a:t>
            </a:r>
            <a:r>
              <a:rPr lang="ja-JP" altLang="en-US" sz="3600" dirty="0"/>
              <a:t>股関節全置換術</a:t>
            </a:r>
            <a:r>
              <a:rPr lang="ja-JP" altLang="en-US" sz="3600" dirty="0" smtClean="0"/>
              <a:t>の</a:t>
            </a:r>
            <a:endParaRPr lang="en-US" altLang="ja-JP" sz="3600" dirty="0" smtClean="0"/>
          </a:p>
          <a:p>
            <a:pPr marL="0" indent="0" algn="ctr">
              <a:buNone/>
            </a:pPr>
            <a:r>
              <a:rPr lang="ja-JP" altLang="en-US" sz="3600" dirty="0" smtClean="0"/>
              <a:t>周術期</a:t>
            </a:r>
            <a:r>
              <a:rPr lang="ja-JP" altLang="en-US" sz="3600" dirty="0"/>
              <a:t>の麻酔・鎮痛管理に</a:t>
            </a:r>
            <a:r>
              <a:rPr lang="ja-JP" altLang="en-US" sz="3600" dirty="0" smtClean="0"/>
              <a:t>は</a:t>
            </a:r>
            <a:endParaRPr lang="en-US" altLang="ja-JP" sz="3600" dirty="0" smtClean="0"/>
          </a:p>
          <a:p>
            <a:pPr marL="0" indent="0" algn="ctr">
              <a:buNone/>
            </a:pPr>
            <a:r>
              <a:rPr lang="ja-JP" altLang="en-US" sz="3600" u="sng" dirty="0" smtClean="0"/>
              <a:t>大きな</a:t>
            </a:r>
            <a:r>
              <a:rPr lang="ja-JP" altLang="en-US" sz="3600" u="sng" dirty="0"/>
              <a:t>ばらつき</a:t>
            </a:r>
            <a:r>
              <a:rPr lang="ja-JP" altLang="en-US" sz="3600" dirty="0"/>
              <a:t>が</a:t>
            </a:r>
            <a:r>
              <a:rPr lang="ja-JP" altLang="en-US" sz="3600" dirty="0" smtClean="0"/>
              <a:t>ある</a:t>
            </a:r>
            <a:endParaRPr kumimoji="1" lang="ja-JP" altLang="en-US" sz="36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5166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79513" y="2675467"/>
            <a:ext cx="8640960" cy="34506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ja-JP" altLang="en-US" sz="2800" dirty="0" smtClean="0">
                <a:latin typeface="+mn-ea"/>
              </a:rPr>
              <a:t>視覚的</a:t>
            </a:r>
            <a:r>
              <a:rPr lang="ja-JP" altLang="en-US" sz="2800" dirty="0">
                <a:latin typeface="+mn-ea"/>
              </a:rPr>
              <a:t>アナログスケール</a:t>
            </a:r>
            <a:r>
              <a:rPr lang="ja-JP" altLang="en-US" sz="2800" dirty="0" smtClean="0">
                <a:latin typeface="+mn-ea"/>
              </a:rPr>
              <a:t>（</a:t>
            </a:r>
            <a:r>
              <a:rPr lang="en-US" altLang="ja-JP" sz="2800" dirty="0">
                <a:latin typeface="+mn-ea"/>
              </a:rPr>
              <a:t>VAS</a:t>
            </a:r>
            <a:r>
              <a:rPr lang="ja-JP" altLang="en-US" sz="2800" dirty="0" smtClean="0">
                <a:latin typeface="+mn-ea"/>
              </a:rPr>
              <a:t>）</a:t>
            </a:r>
            <a:r>
              <a:rPr lang="ja-JP" altLang="en-US" sz="2800" dirty="0">
                <a:latin typeface="+mn-ea"/>
              </a:rPr>
              <a:t>で</a:t>
            </a:r>
            <a:r>
              <a:rPr lang="en-US" altLang="ja-JP" sz="2800" dirty="0">
                <a:latin typeface="+mn-ea"/>
              </a:rPr>
              <a:t>10mm</a:t>
            </a:r>
            <a:r>
              <a:rPr lang="ja-JP" altLang="en-US" sz="2800" dirty="0">
                <a:latin typeface="+mn-ea"/>
              </a:rPr>
              <a:t>以上の変化</a:t>
            </a:r>
            <a:r>
              <a:rPr lang="ja-JP" altLang="en-US" sz="2800" dirty="0" smtClean="0">
                <a:latin typeface="+mn-ea"/>
              </a:rPr>
              <a:t>、</a:t>
            </a:r>
            <a:endParaRPr lang="en-US" altLang="ja-JP" sz="28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sz="2800" dirty="0" smtClean="0">
                <a:latin typeface="+mn-ea"/>
              </a:rPr>
              <a:t>数値</a:t>
            </a:r>
            <a:r>
              <a:rPr lang="ja-JP" altLang="en-US" sz="2800" dirty="0">
                <a:latin typeface="+mn-ea"/>
              </a:rPr>
              <a:t>評価</a:t>
            </a:r>
            <a:r>
              <a:rPr lang="ja-JP" altLang="en-US" sz="2800" dirty="0" smtClean="0">
                <a:latin typeface="+mn-ea"/>
              </a:rPr>
              <a:t>スコア（</a:t>
            </a:r>
            <a:r>
              <a:rPr lang="en-US" altLang="ja-JP" sz="2800" dirty="0" smtClean="0">
                <a:latin typeface="+mn-ea"/>
              </a:rPr>
              <a:t>NRS</a:t>
            </a:r>
            <a:r>
              <a:rPr lang="ja-JP" altLang="en-US" sz="2800" dirty="0" smtClean="0">
                <a:latin typeface="+mn-ea"/>
              </a:rPr>
              <a:t>）で</a:t>
            </a:r>
            <a:r>
              <a:rPr lang="en-US" altLang="ja-JP" sz="2800" dirty="0">
                <a:latin typeface="+mn-ea"/>
              </a:rPr>
              <a:t>1</a:t>
            </a:r>
            <a:r>
              <a:rPr lang="ja-JP" altLang="en-US" sz="2800" dirty="0">
                <a:latin typeface="+mn-ea"/>
              </a:rPr>
              <a:t>ポイント以上の</a:t>
            </a:r>
            <a:r>
              <a:rPr lang="ja-JP" altLang="en-US" sz="2800" dirty="0" smtClean="0">
                <a:latin typeface="+mn-ea"/>
              </a:rPr>
              <a:t>変化</a:t>
            </a: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dirty="0" smtClean="0">
                <a:latin typeface="+mn-ea"/>
              </a:rPr>
              <a:t>また</a:t>
            </a:r>
            <a:r>
              <a:rPr lang="ja-JP" altLang="en-US" dirty="0">
                <a:latin typeface="+mn-ea"/>
              </a:rPr>
              <a:t>、鎮痛剤で</a:t>
            </a:r>
            <a:r>
              <a:rPr lang="ja-JP" altLang="en-US" dirty="0" smtClean="0">
                <a:latin typeface="+mn-ea"/>
              </a:rPr>
              <a:t>あるオピオイドのレスキュー薬、副作用</a:t>
            </a:r>
            <a:r>
              <a:rPr lang="ja-JP" altLang="en-US" dirty="0">
                <a:latin typeface="+mn-ea"/>
              </a:rPr>
              <a:t>の統計的</a:t>
            </a:r>
            <a:r>
              <a:rPr lang="ja-JP" altLang="en-US" dirty="0" smtClean="0">
                <a:latin typeface="+mn-ea"/>
              </a:rPr>
              <a:t>に有意</a:t>
            </a:r>
            <a:r>
              <a:rPr lang="ja-JP" altLang="en-US" dirty="0">
                <a:latin typeface="+mn-ea"/>
              </a:rPr>
              <a:t>な</a:t>
            </a:r>
            <a:r>
              <a:rPr lang="ja-JP" altLang="en-US" dirty="0" smtClean="0">
                <a:latin typeface="+mn-ea"/>
              </a:rPr>
              <a:t>差を有効とした。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痛みスコアの定義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7002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79512" y="2913584"/>
            <a:ext cx="8784975" cy="3539752"/>
          </a:xfrm>
        </p:spPr>
        <p:txBody>
          <a:bodyPr>
            <a:normAutofit/>
          </a:bodyPr>
          <a:lstStyle/>
          <a:p>
            <a:pPr marL="514350" indent="-514350" defTabSz="255588">
              <a:buFont typeface="+mj-ea"/>
              <a:buAutoNum type="circleNumDbPlain"/>
            </a:pPr>
            <a:r>
              <a:rPr lang="ja-JP" altLang="en-US" sz="2800" dirty="0" smtClean="0">
                <a:latin typeface="+mn-ea"/>
              </a:rPr>
              <a:t>術前</a:t>
            </a:r>
            <a:r>
              <a:rPr lang="ja-JP" altLang="en-US" sz="2800" dirty="0">
                <a:latin typeface="+mn-ea"/>
              </a:rPr>
              <a:t>の運動と教育が</a:t>
            </a:r>
            <a:r>
              <a:rPr lang="ja-JP" altLang="en-US" sz="2800" dirty="0" smtClean="0">
                <a:latin typeface="+mn-ea"/>
              </a:rPr>
              <a:t>推奨</a:t>
            </a:r>
            <a:endParaRPr lang="en-US" altLang="ja-JP" sz="2800" dirty="0" smtClean="0">
              <a:latin typeface="+mn-ea"/>
            </a:endParaRPr>
          </a:p>
          <a:p>
            <a:pPr marL="514350" indent="-514350">
              <a:buFont typeface="+mj-ea"/>
              <a:buAutoNum type="circleNumDbPlain"/>
            </a:pPr>
            <a:r>
              <a:rPr lang="ja-JP" altLang="en-US" sz="2800" dirty="0" smtClean="0">
                <a:latin typeface="+mn-ea"/>
              </a:rPr>
              <a:t>基本的</a:t>
            </a:r>
            <a:r>
              <a:rPr lang="ja-JP" altLang="en-US" sz="2800" dirty="0">
                <a:latin typeface="+mn-ea"/>
              </a:rPr>
              <a:t>な鎮痛法は</a:t>
            </a:r>
            <a:r>
              <a:rPr lang="ja-JP" altLang="en-US" sz="2800" dirty="0" smtClean="0">
                <a:latin typeface="+mn-ea"/>
              </a:rPr>
              <a:t>、</a:t>
            </a:r>
            <a:endParaRPr lang="en-US" altLang="ja-JP" sz="2800" dirty="0">
              <a:latin typeface="+mn-ea"/>
            </a:endParaRPr>
          </a:p>
          <a:p>
            <a:pPr marL="0" indent="539750">
              <a:buNone/>
            </a:pPr>
            <a:r>
              <a:rPr lang="ja-JP" altLang="en-US" sz="2800" dirty="0" smtClean="0">
                <a:latin typeface="+mn-ea"/>
              </a:rPr>
              <a:t>パラセタモールと</a:t>
            </a:r>
            <a:r>
              <a:rPr lang="en-US" altLang="ja-JP" sz="2800" dirty="0">
                <a:latin typeface="+mn-ea"/>
              </a:rPr>
              <a:t>NSAIDs</a:t>
            </a:r>
            <a:r>
              <a:rPr lang="ja-JP" altLang="en-US" sz="2800" dirty="0" smtClean="0">
                <a:latin typeface="+mn-ea"/>
              </a:rPr>
              <a:t>または</a:t>
            </a:r>
            <a:r>
              <a:rPr lang="en-US" altLang="ja-JP" sz="2800" dirty="0">
                <a:latin typeface="+mn-ea"/>
              </a:rPr>
              <a:t>COX-2</a:t>
            </a:r>
            <a:r>
              <a:rPr lang="ja-JP" altLang="en-US" sz="2800" dirty="0" smtClean="0">
                <a:latin typeface="+mn-ea"/>
              </a:rPr>
              <a:t>選択的阻害</a:t>
            </a:r>
            <a:endParaRPr lang="en-US" altLang="ja-JP" sz="2800" dirty="0" smtClean="0">
              <a:latin typeface="+mn-ea"/>
            </a:endParaRPr>
          </a:p>
          <a:p>
            <a:pPr marL="0" indent="539750">
              <a:buNone/>
            </a:pPr>
            <a:r>
              <a:rPr lang="ja-JP" altLang="en-US" sz="2800" dirty="0" smtClean="0">
                <a:latin typeface="+mn-ea"/>
              </a:rPr>
              <a:t>の組み合わせ</a:t>
            </a:r>
            <a:r>
              <a:rPr lang="ja-JP" altLang="en-US" sz="2800" dirty="0">
                <a:latin typeface="+mn-ea"/>
              </a:rPr>
              <a:t>を</a:t>
            </a:r>
            <a:r>
              <a:rPr lang="ja-JP" altLang="en-US" sz="2800" dirty="0" smtClean="0">
                <a:latin typeface="+mn-ea"/>
              </a:rPr>
              <a:t>、</a:t>
            </a:r>
            <a:endParaRPr lang="en-US" altLang="ja-JP" sz="2800" dirty="0">
              <a:latin typeface="+mn-ea"/>
            </a:endParaRPr>
          </a:p>
          <a:p>
            <a:pPr marL="0" indent="539750">
              <a:buNone/>
            </a:pPr>
            <a:r>
              <a:rPr lang="ja-JP" altLang="en-US" sz="2800" dirty="0" smtClean="0">
                <a:latin typeface="+mn-ea"/>
              </a:rPr>
              <a:t>術前</a:t>
            </a:r>
            <a:r>
              <a:rPr lang="ja-JP" altLang="en-US" sz="2800" dirty="0">
                <a:latin typeface="+mn-ea"/>
              </a:rPr>
              <a:t>または術中に投与し、術後も</a:t>
            </a:r>
            <a:r>
              <a:rPr lang="ja-JP" altLang="en-US" sz="2800" dirty="0" smtClean="0">
                <a:latin typeface="+mn-ea"/>
              </a:rPr>
              <a:t>継続を推奨</a:t>
            </a:r>
            <a:endParaRPr lang="en-US" altLang="ja-JP" sz="2800" dirty="0" smtClean="0">
              <a:latin typeface="+mn-ea"/>
            </a:endParaRPr>
          </a:p>
          <a:p>
            <a:pPr marL="514350" indent="-514350">
              <a:buFont typeface="+mj-ea"/>
              <a:buAutoNum type="circleNumDbPlain" startAt="3"/>
            </a:pPr>
            <a:r>
              <a:rPr lang="ja-JP" altLang="en-US" sz="2800" dirty="0" smtClean="0">
                <a:latin typeface="+mn-ea"/>
              </a:rPr>
              <a:t>脊髄</a:t>
            </a:r>
            <a:r>
              <a:rPr lang="ja-JP" altLang="en-US" sz="2800" dirty="0">
                <a:latin typeface="+mn-ea"/>
              </a:rPr>
              <a:t>麻酔または全身</a:t>
            </a:r>
            <a:r>
              <a:rPr lang="ja-JP" altLang="en-US" sz="2800" dirty="0" smtClean="0">
                <a:latin typeface="+mn-ea"/>
              </a:rPr>
              <a:t>麻酔</a:t>
            </a:r>
            <a:endParaRPr lang="en-US" altLang="ja-JP" sz="2800" dirty="0" smtClean="0">
              <a:latin typeface="+mn-ea"/>
            </a:endParaRPr>
          </a:p>
          <a:p>
            <a:pPr marL="0" indent="0">
              <a:buNone/>
            </a:pPr>
            <a:endParaRPr lang="en-US" altLang="ja-JP" dirty="0" smtClean="0">
              <a:latin typeface="+mn-ea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+mn-ea"/>
                <a:ea typeface="+mn-ea"/>
              </a:rPr>
              <a:t>Recommendations</a:t>
            </a:r>
            <a:endParaRPr kumimoji="1" lang="ja-JP" altLang="en-US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90912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395536" y="2897560"/>
            <a:ext cx="8568951" cy="3960440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circleNumDbPlain" startAt="4"/>
            </a:pPr>
            <a:r>
              <a:rPr lang="ja-JP" altLang="en-US" sz="2800" dirty="0">
                <a:latin typeface="+mn-ea"/>
              </a:rPr>
              <a:t>術中にデキサメタゾン</a:t>
            </a:r>
            <a:r>
              <a:rPr lang="en-US" altLang="ja-JP" sz="2800" dirty="0">
                <a:latin typeface="+mn-ea"/>
              </a:rPr>
              <a:t>8</a:t>
            </a:r>
            <a:r>
              <a:rPr lang="ja-JP" altLang="en-US" sz="2800" dirty="0">
                <a:latin typeface="+mn-ea"/>
              </a:rPr>
              <a:t>～</a:t>
            </a:r>
            <a:r>
              <a:rPr lang="en-US" altLang="ja-JP" sz="2800" dirty="0">
                <a:latin typeface="+mn-ea"/>
              </a:rPr>
              <a:t>10mg</a:t>
            </a:r>
            <a:r>
              <a:rPr lang="ja-JP" altLang="en-US" sz="2800" dirty="0">
                <a:latin typeface="+mn-ea"/>
              </a:rPr>
              <a:t>を単回静脈内投与。</a:t>
            </a:r>
            <a:endParaRPr lang="en-US" altLang="ja-JP" sz="2800" dirty="0">
              <a:latin typeface="+mn-ea"/>
            </a:endParaRPr>
          </a:p>
          <a:p>
            <a:pPr marL="0" indent="449263">
              <a:buNone/>
            </a:pPr>
            <a:r>
              <a:rPr lang="ja-JP" altLang="en-US" sz="2800" dirty="0" smtClean="0">
                <a:latin typeface="+mn-ea"/>
              </a:rPr>
              <a:t>（</a:t>
            </a:r>
            <a:r>
              <a:rPr lang="ja-JP" altLang="en-US" sz="2800" dirty="0">
                <a:latin typeface="+mn-ea"/>
              </a:rPr>
              <a:t>鎮痛・制吐効果</a:t>
            </a:r>
            <a:r>
              <a:rPr lang="ja-JP" altLang="en-US" sz="2800" dirty="0" smtClean="0">
                <a:latin typeface="+mn-ea"/>
              </a:rPr>
              <a:t>）</a:t>
            </a:r>
            <a:endParaRPr lang="en-US" altLang="ja-JP" sz="2800" dirty="0" smtClean="0">
              <a:latin typeface="+mn-ea"/>
            </a:endParaRPr>
          </a:p>
          <a:p>
            <a:pPr marL="514350" indent="-514350">
              <a:buFont typeface="+mj-ea"/>
              <a:buAutoNum type="circleNumDbPlain" startAt="5"/>
            </a:pPr>
            <a:r>
              <a:rPr lang="ja-JP" altLang="en-US" sz="2800" dirty="0" smtClean="0">
                <a:latin typeface="+mn-ea"/>
              </a:rPr>
              <a:t>腸骨筋膜ブロック</a:t>
            </a:r>
            <a:r>
              <a:rPr lang="ja-JP" altLang="en-US" sz="2800" dirty="0">
                <a:latin typeface="+mn-ea"/>
              </a:rPr>
              <a:t>また</a:t>
            </a:r>
            <a:r>
              <a:rPr lang="ja-JP" altLang="en-US" sz="2800" dirty="0" smtClean="0">
                <a:latin typeface="+mn-ea"/>
              </a:rPr>
              <a:t>は</a:t>
            </a:r>
            <a:endParaRPr lang="en-US" altLang="ja-JP" sz="2800" dirty="0" smtClean="0">
              <a:latin typeface="+mn-ea"/>
            </a:endParaRPr>
          </a:p>
          <a:p>
            <a:pPr marL="539750" indent="-539750">
              <a:buNone/>
            </a:pPr>
            <a:r>
              <a:rPr lang="en-US" altLang="ja-JP" sz="2800" dirty="0" smtClean="0">
                <a:latin typeface="+mn-ea"/>
              </a:rPr>
              <a:t>	</a:t>
            </a:r>
            <a:r>
              <a:rPr lang="ja-JP" altLang="en-US" sz="2800" dirty="0" smtClean="0">
                <a:latin typeface="+mn-ea"/>
              </a:rPr>
              <a:t>局所</a:t>
            </a:r>
            <a:r>
              <a:rPr lang="ja-JP" altLang="en-US" sz="2800" dirty="0">
                <a:latin typeface="+mn-ea"/>
              </a:rPr>
              <a:t>浸潤鎮痛剤の使用を推奨</a:t>
            </a:r>
            <a:endParaRPr lang="en-US" altLang="ja-JP" sz="2800" dirty="0">
              <a:latin typeface="+mn-ea"/>
            </a:endParaRPr>
          </a:p>
          <a:p>
            <a:pPr marL="514350" indent="-514350">
              <a:buFont typeface="+mj-ea"/>
              <a:buAutoNum type="circleNumDbPlain" startAt="6"/>
            </a:pPr>
            <a:r>
              <a:rPr lang="ja-JP" altLang="en-US" sz="2800" dirty="0" smtClean="0">
                <a:latin typeface="+mn-ea"/>
              </a:rPr>
              <a:t>脊椎麻酔はモルヒネ</a:t>
            </a:r>
            <a:r>
              <a:rPr lang="en-US" altLang="ja-JP" sz="2800" dirty="0">
                <a:latin typeface="+mn-ea"/>
              </a:rPr>
              <a:t>0.1mg</a:t>
            </a:r>
            <a:r>
              <a:rPr lang="ja-JP" altLang="en-US" sz="2800" dirty="0" err="1">
                <a:latin typeface="+mn-ea"/>
              </a:rPr>
              <a:t>の髄腔</a:t>
            </a:r>
            <a:r>
              <a:rPr lang="ja-JP" altLang="en-US" sz="2800" dirty="0">
                <a:latin typeface="+mn-ea"/>
              </a:rPr>
              <a:t>内投与を考慮</a:t>
            </a:r>
            <a:endParaRPr lang="en-US" altLang="ja-JP" sz="2800" dirty="0">
              <a:latin typeface="+mn-ea"/>
            </a:endParaRPr>
          </a:p>
          <a:p>
            <a:pPr marL="514350" indent="-514350">
              <a:buFont typeface="+mj-ea"/>
              <a:buAutoNum type="circleNumDbPlain" startAt="6"/>
            </a:pPr>
            <a:r>
              <a:rPr lang="ja-JP" altLang="en-US" sz="2800" dirty="0">
                <a:latin typeface="+mn-ea"/>
              </a:rPr>
              <a:t>オピオイドは、術後のレスキュー鎮痛剤として使用</a:t>
            </a:r>
            <a:r>
              <a:rPr lang="ja-JP" altLang="en-US" sz="2800" dirty="0" smtClean="0">
                <a:latin typeface="+mn-ea"/>
              </a:rPr>
              <a:t>すべき</a:t>
            </a:r>
            <a:r>
              <a:rPr lang="ja-JP" altLang="en-US" sz="2800" dirty="0">
                <a:latin typeface="+mn-ea"/>
              </a:rPr>
              <a:t>である。</a:t>
            </a:r>
          </a:p>
          <a:p>
            <a:pPr marL="0" indent="0">
              <a:buNone/>
            </a:pPr>
            <a:endParaRPr kumimoji="1" lang="ja-JP" altLang="en-US" sz="28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+mn-ea"/>
                <a:ea typeface="+mn-ea"/>
              </a:rPr>
              <a:t>Recommendations</a:t>
            </a:r>
            <a:endParaRPr kumimoji="1" lang="ja-JP" altLang="en-US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44852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35280" cy="1252728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>
                <a:latin typeface="+mn-ea"/>
              </a:rPr>
              <a:t>Recommendations</a:t>
            </a:r>
            <a:r>
              <a:rPr lang="ja-JP" altLang="en-US" dirty="0" smtClean="0">
                <a:latin typeface="+mn-ea"/>
              </a:rPr>
              <a:t>　②</a:t>
            </a:r>
            <a:r>
              <a:rPr lang="en-US" altLang="ja-JP" dirty="0" smtClean="0">
                <a:latin typeface="+mn-ea"/>
              </a:rPr>
              <a:t/>
            </a:r>
            <a:br>
              <a:rPr lang="en-US" altLang="ja-JP" dirty="0" smtClean="0">
                <a:latin typeface="+mn-ea"/>
              </a:rPr>
            </a:br>
            <a:r>
              <a:rPr lang="ja-JP" altLang="en-US" dirty="0" smtClean="0">
                <a:latin typeface="+mn-ea"/>
              </a:rPr>
              <a:t>（</a:t>
            </a:r>
            <a:r>
              <a:rPr lang="ja-JP" altLang="en-US" dirty="0"/>
              <a:t>非オピオイド鎮痛</a:t>
            </a:r>
            <a:r>
              <a:rPr lang="ja-JP" altLang="en-US" dirty="0" smtClean="0"/>
              <a:t>薬　</a:t>
            </a:r>
            <a:r>
              <a:rPr lang="ja-JP" altLang="en-US" dirty="0">
                <a:latin typeface="+mn-ea"/>
              </a:rPr>
              <a:t>パラセタモール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251520" y="2132856"/>
            <a:ext cx="8892480" cy="47251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 smtClean="0">
                <a:latin typeface="+mn-ea"/>
              </a:rPr>
              <a:t>パラセタモール</a:t>
            </a:r>
            <a:r>
              <a:rPr lang="ja-JP" altLang="en-US" dirty="0">
                <a:latin typeface="+mn-ea"/>
              </a:rPr>
              <a:t>は副作用が少ないため</a:t>
            </a:r>
            <a:r>
              <a:rPr lang="ja-JP" altLang="en-US" dirty="0" smtClean="0">
                <a:latin typeface="+mn-ea"/>
              </a:rPr>
              <a:t>、</a:t>
            </a: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dirty="0" smtClean="0">
                <a:latin typeface="+mn-ea"/>
              </a:rPr>
              <a:t>一般的</a:t>
            </a:r>
            <a:r>
              <a:rPr lang="ja-JP" altLang="en-US" dirty="0">
                <a:latin typeface="+mn-ea"/>
              </a:rPr>
              <a:t>に基本的な術後鎮痛の一部として推奨されている</a:t>
            </a:r>
            <a:r>
              <a:rPr lang="ja-JP" altLang="en-US" dirty="0" smtClean="0">
                <a:latin typeface="+mn-ea"/>
              </a:rPr>
              <a:t>。</a:t>
            </a:r>
            <a:endParaRPr lang="en-US" altLang="ja-JP" dirty="0">
              <a:latin typeface="+mn-ea"/>
            </a:endParaRPr>
          </a:p>
          <a:p>
            <a:pPr marL="0" indent="0">
              <a:buNone/>
            </a:pPr>
            <a:r>
              <a:rPr lang="ja-JP" altLang="en-US" dirty="0" smtClean="0">
                <a:latin typeface="+mn-ea"/>
              </a:rPr>
              <a:t>　</a:t>
            </a:r>
            <a:endParaRPr lang="en-US" altLang="ja-JP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dirty="0" smtClean="0">
                <a:latin typeface="+mn-ea"/>
              </a:rPr>
              <a:t>パラセタモール</a:t>
            </a:r>
            <a:r>
              <a:rPr lang="ja-JP" altLang="en-US" dirty="0">
                <a:latin typeface="+mn-ea"/>
              </a:rPr>
              <a:t>静脈</a:t>
            </a:r>
            <a:r>
              <a:rPr lang="ja-JP" altLang="en-US" dirty="0" smtClean="0">
                <a:latin typeface="+mn-ea"/>
              </a:rPr>
              <a:t>投与（</a:t>
            </a:r>
            <a:r>
              <a:rPr lang="en-US" altLang="ja-JP" dirty="0" err="1" smtClean="0">
                <a:latin typeface="+mn-ea"/>
              </a:rPr>
              <a:t>i.v.</a:t>
            </a:r>
            <a:r>
              <a:rPr lang="ja-JP" altLang="en-US" dirty="0" smtClean="0">
                <a:latin typeface="+mn-ea"/>
              </a:rPr>
              <a:t>）とプラセボの比較　</a:t>
            </a: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dirty="0">
                <a:latin typeface="+mn-ea"/>
              </a:rPr>
              <a:t>　</a:t>
            </a:r>
            <a:r>
              <a:rPr lang="ja-JP" altLang="en-US" dirty="0" smtClean="0">
                <a:latin typeface="+mn-ea"/>
              </a:rPr>
              <a:t>⇒最初</a:t>
            </a:r>
            <a:r>
              <a:rPr lang="ja-JP" altLang="en-US" dirty="0">
                <a:latin typeface="+mn-ea"/>
              </a:rPr>
              <a:t>の</a:t>
            </a:r>
            <a:r>
              <a:rPr lang="en-US" altLang="ja-JP" dirty="0">
                <a:latin typeface="+mn-ea"/>
              </a:rPr>
              <a:t>24</a:t>
            </a:r>
            <a:r>
              <a:rPr lang="ja-JP" altLang="en-US" dirty="0">
                <a:latin typeface="+mn-ea"/>
              </a:rPr>
              <a:t>時間の痛みの強さの</a:t>
            </a:r>
            <a:r>
              <a:rPr lang="ja-JP" altLang="en-US" dirty="0" smtClean="0">
                <a:latin typeface="+mn-ea"/>
              </a:rPr>
              <a:t>スコア↓モルヒネ</a:t>
            </a:r>
            <a:r>
              <a:rPr lang="ja-JP" altLang="en-US" dirty="0">
                <a:latin typeface="+mn-ea"/>
              </a:rPr>
              <a:t>の</a:t>
            </a:r>
            <a:r>
              <a:rPr lang="ja-JP" altLang="en-US" dirty="0" smtClean="0">
                <a:latin typeface="+mn-ea"/>
              </a:rPr>
              <a:t>消費量</a:t>
            </a:r>
            <a:r>
              <a:rPr lang="ja-JP" altLang="en-US" dirty="0">
                <a:latin typeface="+mn-ea"/>
              </a:rPr>
              <a:t>↓</a:t>
            </a:r>
            <a:endParaRPr lang="en-US" altLang="ja-JP" dirty="0" smtClean="0">
              <a:latin typeface="+mn-ea"/>
            </a:endParaRPr>
          </a:p>
          <a:p>
            <a:pPr marL="0" indent="177800">
              <a:buNone/>
            </a:pPr>
            <a:r>
              <a:rPr lang="ja-JP" altLang="en-US" dirty="0" smtClean="0">
                <a:latin typeface="+mn-ea"/>
              </a:rPr>
              <a:t>　（パラセタモールの</a:t>
            </a:r>
            <a:r>
              <a:rPr lang="en-US" altLang="ja-JP" dirty="0" err="1">
                <a:latin typeface="+mn-ea"/>
              </a:rPr>
              <a:t>i.v.</a:t>
            </a:r>
            <a:r>
              <a:rPr lang="ja-JP" altLang="en-US" dirty="0" smtClean="0">
                <a:latin typeface="+mn-ea"/>
              </a:rPr>
              <a:t>と</a:t>
            </a:r>
            <a:r>
              <a:rPr lang="ja-JP" altLang="en-US" dirty="0">
                <a:latin typeface="+mn-ea"/>
              </a:rPr>
              <a:t>経口投与の間に</a:t>
            </a:r>
            <a:r>
              <a:rPr lang="ja-JP" altLang="en-US" dirty="0" smtClean="0">
                <a:latin typeface="+mn-ea"/>
              </a:rPr>
              <a:t>、痛みの違いはなし）</a:t>
            </a:r>
            <a:endParaRPr lang="en-US" altLang="ja-JP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dirty="0">
                <a:latin typeface="+mn-ea"/>
              </a:rPr>
              <a:t>　</a:t>
            </a:r>
            <a:r>
              <a:rPr lang="ja-JP" altLang="en-US" dirty="0" smtClean="0">
                <a:latin typeface="+mn-ea"/>
              </a:rPr>
              <a:t>パラセタモールとメタミゾールの</a:t>
            </a:r>
            <a:r>
              <a:rPr lang="en-US" altLang="ja-JP" dirty="0" err="1">
                <a:latin typeface="+mn-ea"/>
              </a:rPr>
              <a:t>i.v.</a:t>
            </a:r>
            <a:r>
              <a:rPr lang="ja-JP" altLang="en-US" dirty="0" smtClean="0">
                <a:latin typeface="+mn-ea"/>
              </a:rPr>
              <a:t>の比較</a:t>
            </a: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dirty="0" smtClean="0">
                <a:latin typeface="+mn-ea"/>
              </a:rPr>
              <a:t>　⇒メタミゾール</a:t>
            </a:r>
            <a:r>
              <a:rPr lang="ja-JP" altLang="en-US" dirty="0">
                <a:latin typeface="+mn-ea"/>
              </a:rPr>
              <a:t>に</a:t>
            </a:r>
            <a:r>
              <a:rPr lang="ja-JP" altLang="en-US" dirty="0" smtClean="0">
                <a:latin typeface="+mn-ea"/>
              </a:rPr>
              <a:t>より</a:t>
            </a:r>
            <a:r>
              <a:rPr lang="ja-JP" altLang="en-US" dirty="0">
                <a:latin typeface="+mn-ea"/>
              </a:rPr>
              <a:t>痛みの強さのスコア↓モルヒネの消費量</a:t>
            </a:r>
            <a:r>
              <a:rPr lang="ja-JP" altLang="en-US" dirty="0" smtClean="0">
                <a:latin typeface="+mn-ea"/>
              </a:rPr>
              <a:t>↓</a:t>
            </a:r>
            <a:endParaRPr lang="en-US" altLang="ja-JP" dirty="0" smtClean="0">
              <a:latin typeface="+mn-ea"/>
            </a:endParaRPr>
          </a:p>
          <a:p>
            <a:pPr marL="0" indent="450850">
              <a:buNone/>
            </a:pPr>
            <a:r>
              <a:rPr lang="ja-JP" altLang="en-US" dirty="0" smtClean="0">
                <a:latin typeface="+mn-ea"/>
              </a:rPr>
              <a:t>（両群</a:t>
            </a:r>
            <a:r>
              <a:rPr lang="ja-JP" altLang="en-US" dirty="0">
                <a:latin typeface="+mn-ea"/>
              </a:rPr>
              <a:t>の痛みのスコアは常に</a:t>
            </a:r>
            <a:r>
              <a:rPr lang="en-US" altLang="ja-JP" dirty="0">
                <a:latin typeface="+mn-ea"/>
              </a:rPr>
              <a:t>VAS</a:t>
            </a:r>
            <a:r>
              <a:rPr lang="ja-JP" altLang="en-US" dirty="0">
                <a:latin typeface="+mn-ea"/>
              </a:rPr>
              <a:t>で</a:t>
            </a:r>
            <a:r>
              <a:rPr lang="en-US" altLang="ja-JP" dirty="0">
                <a:latin typeface="+mn-ea"/>
              </a:rPr>
              <a:t>40mm</a:t>
            </a:r>
            <a:r>
              <a:rPr lang="ja-JP" altLang="en-US" dirty="0">
                <a:latin typeface="+mn-ea"/>
              </a:rPr>
              <a:t>より低かった</a:t>
            </a:r>
            <a:r>
              <a:rPr lang="ja-JP" altLang="en-US" dirty="0" smtClean="0">
                <a:latin typeface="+mn-ea"/>
              </a:rPr>
              <a:t>。）</a:t>
            </a:r>
            <a:endParaRPr lang="en-US" altLang="ja-JP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dirty="0">
                <a:latin typeface="+mn-ea"/>
              </a:rPr>
              <a:t/>
            </a:r>
            <a:br>
              <a:rPr lang="ja-JP" altLang="en-US" dirty="0">
                <a:latin typeface="+mn-ea"/>
              </a:rPr>
            </a:br>
            <a:endParaRPr kumimoji="1" lang="ja-JP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88119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79512" y="2492896"/>
            <a:ext cx="8712967" cy="39604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ja-JP" altLang="en-US" dirty="0" smtClean="0">
                <a:latin typeface="+mn-ea"/>
              </a:rPr>
              <a:t>術後</a:t>
            </a:r>
            <a:r>
              <a:rPr lang="ja-JP" altLang="en-US" dirty="0">
                <a:latin typeface="+mn-ea"/>
              </a:rPr>
              <a:t>と</a:t>
            </a:r>
            <a:r>
              <a:rPr lang="en-US" altLang="ja-JP" dirty="0" smtClean="0">
                <a:latin typeface="+mn-ea"/>
              </a:rPr>
              <a:t>12</a:t>
            </a:r>
            <a:r>
              <a:rPr lang="ja-JP" altLang="en-US" dirty="0">
                <a:latin typeface="+mn-ea"/>
              </a:rPr>
              <a:t>時間後にジクロフェナクとオルフェナドリンを定期的に</a:t>
            </a:r>
            <a:r>
              <a:rPr lang="en-US" altLang="ja-JP" dirty="0" err="1">
                <a:latin typeface="+mn-ea"/>
              </a:rPr>
              <a:t>i.v</a:t>
            </a:r>
            <a:r>
              <a:rPr lang="en-US" altLang="ja-JP" dirty="0" err="1" smtClean="0">
                <a:latin typeface="+mn-ea"/>
              </a:rPr>
              <a:t>.</a:t>
            </a:r>
            <a:endParaRPr lang="en-US" altLang="ja-JP" dirty="0" smtClean="0">
              <a:latin typeface="+mn-ea"/>
            </a:endParaRPr>
          </a:p>
          <a:p>
            <a:pPr marL="0" indent="273050">
              <a:buNone/>
            </a:pPr>
            <a:r>
              <a:rPr lang="ja-JP" altLang="en-US" dirty="0" smtClean="0">
                <a:latin typeface="+mn-ea"/>
              </a:rPr>
              <a:t>⇒術後</a:t>
            </a:r>
            <a:r>
              <a:rPr lang="ja-JP" altLang="en-US" dirty="0">
                <a:latin typeface="+mn-ea"/>
              </a:rPr>
              <a:t>のモルヒネによる患者管理鎮痛法（</a:t>
            </a:r>
            <a:r>
              <a:rPr lang="en-US" altLang="ja-JP" dirty="0">
                <a:latin typeface="+mn-ea"/>
              </a:rPr>
              <a:t>PCA</a:t>
            </a:r>
            <a:r>
              <a:rPr lang="ja-JP" altLang="en-US" dirty="0">
                <a:latin typeface="+mn-ea"/>
              </a:rPr>
              <a:t>）の</a:t>
            </a:r>
            <a:r>
              <a:rPr lang="ja-JP" altLang="en-US" dirty="0" smtClean="0">
                <a:latin typeface="+mn-ea"/>
              </a:rPr>
              <a:t>消費量↓</a:t>
            </a:r>
            <a:endParaRPr lang="en-US" altLang="ja-JP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dirty="0" smtClean="0">
                <a:latin typeface="+mn-ea"/>
              </a:rPr>
              <a:t>デクスケトプロフェン</a:t>
            </a:r>
            <a:r>
              <a:rPr lang="en-US" altLang="ja-JP" dirty="0">
                <a:latin typeface="+mn-ea"/>
              </a:rPr>
              <a:t>25mg</a:t>
            </a:r>
            <a:r>
              <a:rPr lang="ja-JP" altLang="en-US" dirty="0">
                <a:latin typeface="+mn-ea"/>
              </a:rPr>
              <a:t>の経口投与とトラマドール</a:t>
            </a:r>
            <a:r>
              <a:rPr lang="en-US" altLang="ja-JP" dirty="0">
                <a:latin typeface="+mn-ea"/>
              </a:rPr>
              <a:t>75mg</a:t>
            </a:r>
            <a:r>
              <a:rPr lang="ja-JP" altLang="en-US" dirty="0">
                <a:latin typeface="+mn-ea"/>
              </a:rPr>
              <a:t>の</a:t>
            </a:r>
            <a:r>
              <a:rPr lang="ja-JP" altLang="en-US" dirty="0" smtClean="0">
                <a:latin typeface="+mn-ea"/>
              </a:rPr>
              <a:t>併用</a:t>
            </a:r>
            <a:endParaRPr lang="en-US" altLang="ja-JP" dirty="0" smtClean="0">
              <a:latin typeface="+mn-ea"/>
            </a:endParaRPr>
          </a:p>
          <a:p>
            <a:pPr marL="273050" indent="-273050">
              <a:buNone/>
            </a:pPr>
            <a:r>
              <a:rPr lang="en-US" altLang="ja-JP" dirty="0" smtClean="0">
                <a:latin typeface="+mn-ea"/>
              </a:rPr>
              <a:t>	</a:t>
            </a:r>
            <a:r>
              <a:rPr lang="ja-JP" altLang="en-US" dirty="0" smtClean="0">
                <a:latin typeface="+mn-ea"/>
              </a:rPr>
              <a:t>⇒両薬剤</a:t>
            </a:r>
            <a:r>
              <a:rPr lang="ja-JP" altLang="en-US" dirty="0">
                <a:latin typeface="+mn-ea"/>
              </a:rPr>
              <a:t>の単独投与よりも優れていることを示した</a:t>
            </a:r>
            <a:r>
              <a:rPr lang="ja-JP" altLang="en-US" dirty="0" smtClean="0">
                <a:latin typeface="+mn-ea"/>
              </a:rPr>
              <a:t>。</a:t>
            </a:r>
            <a:endParaRPr lang="en-US" altLang="ja-JP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dirty="0" smtClean="0">
                <a:latin typeface="+mn-ea"/>
              </a:rPr>
              <a:t>・手術</a:t>
            </a:r>
            <a:r>
              <a:rPr lang="ja-JP" altLang="en-US" dirty="0">
                <a:latin typeface="+mn-ea"/>
              </a:rPr>
              <a:t>の</a:t>
            </a:r>
            <a:r>
              <a:rPr lang="en-US" altLang="ja-JP" dirty="0">
                <a:latin typeface="+mn-ea"/>
              </a:rPr>
              <a:t>2</a:t>
            </a:r>
            <a:r>
              <a:rPr lang="ja-JP" altLang="en-US" dirty="0">
                <a:latin typeface="+mn-ea"/>
              </a:rPr>
              <a:t>時間前</a:t>
            </a:r>
            <a:r>
              <a:rPr lang="ja-JP" altLang="en-US" dirty="0" smtClean="0">
                <a:latin typeface="+mn-ea"/>
              </a:rPr>
              <a:t>にエトリコキシブを</a:t>
            </a:r>
            <a:r>
              <a:rPr lang="ja-JP" altLang="en-US" dirty="0">
                <a:latin typeface="+mn-ea"/>
              </a:rPr>
              <a:t>経口</a:t>
            </a:r>
            <a:r>
              <a:rPr lang="ja-JP" altLang="en-US" dirty="0" smtClean="0">
                <a:latin typeface="+mn-ea"/>
              </a:rPr>
              <a:t>投与</a:t>
            </a:r>
            <a:endParaRPr lang="en-US" altLang="ja-JP" dirty="0" smtClean="0">
              <a:latin typeface="+mn-ea"/>
            </a:endParaRPr>
          </a:p>
          <a:p>
            <a:pPr marL="273050" indent="-273050">
              <a:buNone/>
            </a:pPr>
            <a:r>
              <a:rPr lang="en-US" altLang="ja-JP" dirty="0" smtClean="0">
                <a:latin typeface="+mn-ea"/>
              </a:rPr>
              <a:t>	</a:t>
            </a:r>
            <a:r>
              <a:rPr lang="ja-JP" altLang="en-US" dirty="0" smtClean="0">
                <a:latin typeface="+mn-ea"/>
              </a:rPr>
              <a:t>・手術</a:t>
            </a:r>
            <a:r>
              <a:rPr lang="ja-JP" altLang="en-US" dirty="0">
                <a:latin typeface="+mn-ea"/>
              </a:rPr>
              <a:t>の</a:t>
            </a:r>
            <a:r>
              <a:rPr lang="en-US" altLang="ja-JP" dirty="0">
                <a:latin typeface="+mn-ea"/>
              </a:rPr>
              <a:t>1</a:t>
            </a:r>
            <a:r>
              <a:rPr lang="ja-JP" altLang="en-US" dirty="0">
                <a:latin typeface="+mn-ea"/>
              </a:rPr>
              <a:t>時間前にパレコキシブ</a:t>
            </a:r>
            <a:r>
              <a:rPr lang="ja-JP" altLang="en-US" dirty="0" smtClean="0">
                <a:latin typeface="+mn-ea"/>
              </a:rPr>
              <a:t>を</a:t>
            </a:r>
            <a:r>
              <a:rPr lang="en-US" altLang="ja-JP" dirty="0" err="1">
                <a:latin typeface="+mn-ea"/>
              </a:rPr>
              <a:t>i.v.</a:t>
            </a:r>
            <a:r>
              <a:rPr lang="ja-JP" altLang="en-US" dirty="0" smtClean="0">
                <a:latin typeface="+mn-ea"/>
              </a:rPr>
              <a:t>した</a:t>
            </a:r>
            <a:r>
              <a:rPr lang="ja-JP" altLang="en-US" dirty="0">
                <a:latin typeface="+mn-ea"/>
              </a:rPr>
              <a:t>場合</a:t>
            </a:r>
            <a:r>
              <a:rPr lang="ja-JP" altLang="en-US" dirty="0" smtClean="0">
                <a:latin typeface="+mn-ea"/>
              </a:rPr>
              <a:t>、</a:t>
            </a:r>
            <a:endParaRPr lang="en-US" altLang="ja-JP" dirty="0" smtClean="0">
              <a:latin typeface="+mn-ea"/>
            </a:endParaRPr>
          </a:p>
          <a:p>
            <a:pPr marL="273050" indent="-273050">
              <a:buNone/>
            </a:pPr>
            <a:r>
              <a:rPr lang="en-US" altLang="ja-JP" dirty="0">
                <a:latin typeface="+mn-ea"/>
              </a:rPr>
              <a:t>	</a:t>
            </a:r>
            <a:r>
              <a:rPr lang="ja-JP" altLang="en-US" dirty="0">
                <a:latin typeface="+mn-ea"/>
              </a:rPr>
              <a:t>　</a:t>
            </a:r>
            <a:r>
              <a:rPr lang="ja-JP" altLang="en-US" dirty="0" smtClean="0">
                <a:latin typeface="+mn-ea"/>
              </a:rPr>
              <a:t>もしくはセレコキシブ</a:t>
            </a:r>
            <a:r>
              <a:rPr lang="ja-JP" altLang="en-US" dirty="0">
                <a:latin typeface="+mn-ea"/>
              </a:rPr>
              <a:t>を経口投与した</a:t>
            </a:r>
            <a:r>
              <a:rPr lang="ja-JP" altLang="en-US" dirty="0" smtClean="0">
                <a:latin typeface="+mn-ea"/>
              </a:rPr>
              <a:t>場合</a:t>
            </a:r>
            <a:endParaRPr lang="en-US" altLang="ja-JP" dirty="0" smtClean="0">
              <a:latin typeface="+mn-ea"/>
            </a:endParaRPr>
          </a:p>
          <a:p>
            <a:pPr marL="273050" indent="-273050">
              <a:buNone/>
            </a:pPr>
            <a:r>
              <a:rPr lang="ja-JP" altLang="en-US" dirty="0">
                <a:latin typeface="+mn-ea"/>
              </a:rPr>
              <a:t>　</a:t>
            </a:r>
            <a:r>
              <a:rPr lang="ja-JP" altLang="en-US" dirty="0" smtClean="0">
                <a:latin typeface="+mn-ea"/>
              </a:rPr>
              <a:t>　⇒プラセボ</a:t>
            </a:r>
            <a:r>
              <a:rPr lang="ja-JP" altLang="en-US" dirty="0">
                <a:latin typeface="+mn-ea"/>
              </a:rPr>
              <a:t>と比較</a:t>
            </a:r>
            <a:r>
              <a:rPr lang="ja-JP" altLang="en-US" dirty="0" smtClean="0">
                <a:latin typeface="+mn-ea"/>
              </a:rPr>
              <a:t>して</a:t>
            </a:r>
            <a:endParaRPr lang="en-US" altLang="ja-JP" dirty="0">
              <a:latin typeface="+mn-ea"/>
            </a:endParaRPr>
          </a:p>
          <a:p>
            <a:pPr marL="273050" indent="-273050">
              <a:buNone/>
            </a:pPr>
            <a:r>
              <a:rPr lang="en-US" altLang="ja-JP" dirty="0" smtClean="0">
                <a:latin typeface="+mn-ea"/>
              </a:rPr>
              <a:t>	</a:t>
            </a:r>
            <a:r>
              <a:rPr lang="ja-JP" altLang="en-US" dirty="0" smtClean="0">
                <a:latin typeface="+mn-ea"/>
              </a:rPr>
              <a:t>　　</a:t>
            </a:r>
            <a:r>
              <a:rPr lang="ja-JP" altLang="en-US" dirty="0">
                <a:latin typeface="+mn-ea"/>
              </a:rPr>
              <a:t>最初の</a:t>
            </a:r>
            <a:r>
              <a:rPr lang="en-US" altLang="ja-JP" dirty="0">
                <a:latin typeface="+mn-ea"/>
              </a:rPr>
              <a:t>24</a:t>
            </a:r>
            <a:r>
              <a:rPr lang="ja-JP" altLang="en-US" dirty="0">
                <a:latin typeface="+mn-ea"/>
              </a:rPr>
              <a:t>時間の痛みの強さのスコア↓モルヒネの消費量</a:t>
            </a:r>
            <a:r>
              <a:rPr lang="ja-JP" altLang="en-US" dirty="0" smtClean="0">
                <a:latin typeface="+mn-ea"/>
              </a:rPr>
              <a:t>↓</a:t>
            </a:r>
            <a:endParaRPr lang="ja-JP" altLang="en-US" dirty="0">
              <a:latin typeface="+mn-ea"/>
            </a:endParaRPr>
          </a:p>
          <a:p>
            <a:endParaRPr kumimoji="1" lang="ja-JP" altLang="en-US" sz="20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>
                <a:latin typeface="+mn-ea"/>
              </a:rPr>
              <a:t>Recommendations</a:t>
            </a:r>
            <a:r>
              <a:rPr lang="ja-JP" altLang="en-US" dirty="0">
                <a:latin typeface="+mn-ea"/>
              </a:rPr>
              <a:t>　②</a:t>
            </a:r>
            <a:r>
              <a:rPr lang="en-US" altLang="ja-JP" dirty="0">
                <a:latin typeface="+mn-ea"/>
              </a:rPr>
              <a:t/>
            </a:r>
            <a:br>
              <a:rPr lang="en-US" altLang="ja-JP" dirty="0">
                <a:latin typeface="+mn-ea"/>
              </a:rPr>
            </a:br>
            <a:r>
              <a:rPr lang="ja-JP" altLang="en-US" dirty="0">
                <a:latin typeface="+mn-ea"/>
              </a:rPr>
              <a:t>（</a:t>
            </a:r>
            <a:r>
              <a:rPr lang="ja-JP" altLang="en-US" dirty="0"/>
              <a:t>非オピオイド鎮痛薬　</a:t>
            </a:r>
            <a:r>
              <a:rPr lang="en-US" altLang="ja-JP" dirty="0">
                <a:latin typeface="+mn-ea"/>
              </a:rPr>
              <a:t>NSAID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0465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0" y="1988840"/>
            <a:ext cx="9005038" cy="345638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ja-JP" altLang="en-US" dirty="0" smtClean="0">
                <a:latin typeface="+mn-ea"/>
              </a:rPr>
              <a:t>十分</a:t>
            </a:r>
            <a:r>
              <a:rPr lang="ja-JP" altLang="en-US" dirty="0">
                <a:latin typeface="+mn-ea"/>
              </a:rPr>
              <a:t>な基礎鎮痛を用いて</a:t>
            </a:r>
            <a:r>
              <a:rPr lang="ja-JP" altLang="en-US" dirty="0" smtClean="0">
                <a:latin typeface="+mn-ea"/>
              </a:rPr>
              <a:t>、</a:t>
            </a:r>
            <a:endParaRPr lang="en-US" altLang="ja-JP" dirty="0" smtClean="0">
              <a:latin typeface="+mn-ea"/>
            </a:endParaRPr>
          </a:p>
          <a:p>
            <a:pPr marL="0" indent="273050">
              <a:buNone/>
            </a:pPr>
            <a:r>
              <a:rPr lang="ja-JP" altLang="en-US" dirty="0" smtClean="0">
                <a:latin typeface="+mn-ea"/>
              </a:rPr>
              <a:t>全静脈</a:t>
            </a:r>
            <a:r>
              <a:rPr lang="ja-JP" altLang="en-US" dirty="0">
                <a:latin typeface="+mn-ea"/>
              </a:rPr>
              <a:t>麻酔法による全身麻酔と脊椎麻酔を</a:t>
            </a:r>
            <a:r>
              <a:rPr lang="ja-JP" altLang="en-US" dirty="0" smtClean="0">
                <a:latin typeface="+mn-ea"/>
              </a:rPr>
              <a:t>比較（</a:t>
            </a:r>
            <a:r>
              <a:rPr lang="en-US" altLang="ja-JP" dirty="0" smtClean="0">
                <a:latin typeface="+mn-ea"/>
              </a:rPr>
              <a:t>120</a:t>
            </a:r>
            <a:r>
              <a:rPr lang="ja-JP" altLang="en-US" dirty="0" smtClean="0">
                <a:latin typeface="+mn-ea"/>
              </a:rPr>
              <a:t>名）</a:t>
            </a:r>
            <a:endParaRPr lang="en-US" altLang="ja-JP" dirty="0">
              <a:latin typeface="+mn-ea"/>
            </a:endParaRPr>
          </a:p>
          <a:p>
            <a:pPr marL="0" indent="273050">
              <a:buNone/>
            </a:pPr>
            <a:r>
              <a:rPr lang="ja-JP" altLang="en-US" dirty="0" smtClean="0">
                <a:latin typeface="+mn-ea"/>
              </a:rPr>
              <a:t>・術後</a:t>
            </a:r>
            <a:r>
              <a:rPr lang="en-US" altLang="ja-JP" dirty="0" smtClean="0">
                <a:latin typeface="+mn-ea"/>
              </a:rPr>
              <a:t>2</a:t>
            </a:r>
            <a:r>
              <a:rPr lang="ja-JP" altLang="en-US" dirty="0" smtClean="0">
                <a:latin typeface="+mn-ea"/>
              </a:rPr>
              <a:t>時間⇒</a:t>
            </a:r>
            <a:r>
              <a:rPr lang="ja-JP" altLang="en-US" u="sng" dirty="0" smtClean="0">
                <a:latin typeface="+mn-ea"/>
              </a:rPr>
              <a:t>全身麻酔群</a:t>
            </a:r>
            <a:r>
              <a:rPr lang="ja-JP" altLang="en-US" dirty="0" smtClean="0">
                <a:latin typeface="+mn-ea"/>
              </a:rPr>
              <a:t>の方が痛みのスコアが有意に高い</a:t>
            </a:r>
            <a:endParaRPr lang="en-US" altLang="ja-JP" dirty="0" smtClean="0">
              <a:latin typeface="+mn-ea"/>
            </a:endParaRPr>
          </a:p>
          <a:p>
            <a:pPr marL="0" indent="273050">
              <a:buNone/>
            </a:pPr>
            <a:r>
              <a:rPr lang="ja-JP" altLang="en-US" dirty="0" smtClean="0">
                <a:latin typeface="+mn-ea"/>
              </a:rPr>
              <a:t>・術後</a:t>
            </a:r>
            <a:r>
              <a:rPr lang="en-US" altLang="ja-JP" dirty="0" smtClean="0">
                <a:latin typeface="+mn-ea"/>
              </a:rPr>
              <a:t>6</a:t>
            </a:r>
            <a:r>
              <a:rPr lang="ja-JP" altLang="en-US" dirty="0" smtClean="0">
                <a:latin typeface="+mn-ea"/>
              </a:rPr>
              <a:t>時間以降</a:t>
            </a:r>
            <a:endParaRPr lang="en-US" altLang="ja-JP" dirty="0" smtClean="0">
              <a:latin typeface="+mn-ea"/>
            </a:endParaRPr>
          </a:p>
          <a:p>
            <a:pPr marL="0" indent="273050">
              <a:buNone/>
            </a:pPr>
            <a:r>
              <a:rPr lang="ja-JP" altLang="en-US" dirty="0" smtClean="0">
                <a:latin typeface="+mn-ea"/>
              </a:rPr>
              <a:t>⇒</a:t>
            </a:r>
            <a:r>
              <a:rPr lang="ja-JP" altLang="en-US" u="sng" dirty="0">
                <a:latin typeface="+mn-ea"/>
              </a:rPr>
              <a:t>脊髄</a:t>
            </a:r>
            <a:r>
              <a:rPr lang="ja-JP" altLang="en-US" u="sng" dirty="0" err="1">
                <a:latin typeface="+mn-ea"/>
              </a:rPr>
              <a:t>くも</a:t>
            </a:r>
            <a:r>
              <a:rPr lang="ja-JP" altLang="en-US" u="sng" dirty="0" smtClean="0">
                <a:latin typeface="+mn-ea"/>
              </a:rPr>
              <a:t>膜下麻酔群</a:t>
            </a:r>
            <a:r>
              <a:rPr lang="ja-JP" altLang="en-US" dirty="0" smtClean="0">
                <a:latin typeface="+mn-ea"/>
              </a:rPr>
              <a:t>の方が痛みのスコア</a:t>
            </a:r>
            <a:r>
              <a:rPr lang="ja-JP" altLang="en-US" dirty="0">
                <a:latin typeface="+mn-ea"/>
              </a:rPr>
              <a:t>が有意に</a:t>
            </a:r>
            <a:r>
              <a:rPr lang="ja-JP" altLang="en-US" dirty="0" smtClean="0">
                <a:latin typeface="+mn-ea"/>
              </a:rPr>
              <a:t>高い</a:t>
            </a:r>
            <a:endParaRPr lang="en-US" altLang="ja-JP" dirty="0">
              <a:latin typeface="+mn-ea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ja-JP" altLang="en-US" dirty="0" smtClean="0">
                <a:latin typeface="+mn-ea"/>
              </a:rPr>
              <a:t>鎮静剤</a:t>
            </a:r>
            <a:endParaRPr lang="en-US" altLang="ja-JP" dirty="0">
              <a:latin typeface="+mn-ea"/>
            </a:endParaRPr>
          </a:p>
          <a:p>
            <a:pPr marL="273050" indent="-273050">
              <a:buNone/>
            </a:pPr>
            <a:r>
              <a:rPr lang="en-US" altLang="ja-JP" dirty="0" smtClean="0">
                <a:latin typeface="+mn-ea"/>
              </a:rPr>
              <a:t>	</a:t>
            </a:r>
            <a:r>
              <a:rPr lang="ja-JP" altLang="en-US" dirty="0" smtClean="0">
                <a:latin typeface="+mn-ea"/>
              </a:rPr>
              <a:t>デクスメデトミジンまたは</a:t>
            </a:r>
            <a:r>
              <a:rPr lang="ja-JP" altLang="en-US" dirty="0">
                <a:latin typeface="+mn-ea"/>
              </a:rPr>
              <a:t>プロポフォール</a:t>
            </a:r>
            <a:r>
              <a:rPr lang="ja-JP" altLang="en-US" dirty="0" smtClean="0">
                <a:latin typeface="+mn-ea"/>
              </a:rPr>
              <a:t>の</a:t>
            </a:r>
            <a:r>
              <a:rPr lang="ja-JP" altLang="en-US" dirty="0">
                <a:latin typeface="+mn-ea"/>
              </a:rPr>
              <a:t>有効性を</a:t>
            </a:r>
            <a:r>
              <a:rPr lang="ja-JP" altLang="en-US" dirty="0" smtClean="0">
                <a:latin typeface="+mn-ea"/>
              </a:rPr>
              <a:t>検討</a:t>
            </a:r>
            <a:endParaRPr lang="en-US" altLang="ja-JP" dirty="0">
              <a:latin typeface="+mn-ea"/>
            </a:endParaRPr>
          </a:p>
          <a:p>
            <a:pPr marL="0" indent="273050">
              <a:buNone/>
            </a:pPr>
            <a:r>
              <a:rPr lang="ja-JP" altLang="en-US" dirty="0" smtClean="0">
                <a:latin typeface="+mn-ea"/>
              </a:rPr>
              <a:t>⇒痛み</a:t>
            </a:r>
            <a:r>
              <a:rPr lang="ja-JP" altLang="en-US" dirty="0">
                <a:latin typeface="+mn-ea"/>
              </a:rPr>
              <a:t>のアウトカムには差が</a:t>
            </a:r>
            <a:r>
              <a:rPr lang="ja-JP" altLang="en-US" dirty="0" smtClean="0">
                <a:latin typeface="+mn-ea"/>
              </a:rPr>
              <a:t>ない</a:t>
            </a:r>
            <a:endParaRPr lang="ja-JP" altLang="en-US" dirty="0">
              <a:latin typeface="+mn-ea"/>
            </a:endParaRPr>
          </a:p>
          <a:p>
            <a:pPr marL="0" indent="273050">
              <a:buNone/>
            </a:pPr>
            <a:endParaRPr lang="en-US" altLang="ja-JP" sz="1600" dirty="0" smtClean="0">
              <a:latin typeface="+mn-ea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>
                <a:latin typeface="+mn-ea"/>
              </a:rPr>
              <a:t>Recommendations</a:t>
            </a:r>
            <a:r>
              <a:rPr lang="ja-JP" altLang="en-US" dirty="0">
                <a:latin typeface="+mn-ea"/>
              </a:rPr>
              <a:t>　</a:t>
            </a:r>
            <a:r>
              <a:rPr lang="ja-JP" altLang="en-US" dirty="0" smtClean="0">
                <a:latin typeface="+mn-ea"/>
              </a:rPr>
              <a:t>③</a:t>
            </a:r>
            <a:r>
              <a:rPr lang="en-US" altLang="ja-JP" dirty="0" smtClean="0">
                <a:latin typeface="+mn-ea"/>
              </a:rPr>
              <a:t/>
            </a:r>
            <a:br>
              <a:rPr lang="en-US" altLang="ja-JP" dirty="0" smtClean="0">
                <a:latin typeface="+mn-ea"/>
              </a:rPr>
            </a:br>
            <a:r>
              <a:rPr lang="ja-JP" altLang="en-US" dirty="0" smtClean="0">
                <a:latin typeface="+mn-ea"/>
              </a:rPr>
              <a:t>（全身麻酔と脊髄</a:t>
            </a:r>
            <a:r>
              <a:rPr lang="ja-JP" altLang="en-US" dirty="0" err="1" smtClean="0">
                <a:latin typeface="+mn-ea"/>
              </a:rPr>
              <a:t>くも</a:t>
            </a:r>
            <a:r>
              <a:rPr lang="ja-JP" altLang="en-US" dirty="0" smtClean="0">
                <a:latin typeface="+mn-ea"/>
              </a:rPr>
              <a:t>膜下麻酔）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5805264"/>
            <a:ext cx="8136904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tx2"/>
                </a:solidFill>
                <a:latin typeface="+mn-ea"/>
              </a:rPr>
              <a:t>術後</a:t>
            </a:r>
            <a:r>
              <a:rPr lang="ja-JP" altLang="en-US" sz="2400" dirty="0">
                <a:solidFill>
                  <a:schemeClr val="tx2"/>
                </a:solidFill>
                <a:latin typeface="+mn-ea"/>
              </a:rPr>
              <a:t>の鎮痛効果に関して</a:t>
            </a:r>
            <a:r>
              <a:rPr lang="ja-JP" altLang="en-US" sz="2400" dirty="0" smtClean="0">
                <a:solidFill>
                  <a:schemeClr val="tx2"/>
                </a:solidFill>
                <a:latin typeface="+mn-ea"/>
              </a:rPr>
              <a:t>、証拠は十分ではないが</a:t>
            </a:r>
            <a:endParaRPr lang="en-US" altLang="ja-JP" sz="24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2400" dirty="0" smtClean="0">
                <a:solidFill>
                  <a:schemeClr val="tx2"/>
                </a:solidFill>
                <a:latin typeface="+mn-ea"/>
              </a:rPr>
              <a:t>脊椎</a:t>
            </a:r>
            <a:r>
              <a:rPr lang="ja-JP" altLang="en-US" sz="2400" dirty="0">
                <a:solidFill>
                  <a:schemeClr val="tx2"/>
                </a:solidFill>
                <a:latin typeface="+mn-ea"/>
              </a:rPr>
              <a:t>麻酔は全身麻酔と比較</a:t>
            </a:r>
            <a:r>
              <a:rPr lang="ja-JP" altLang="en-US" sz="2400" dirty="0" smtClean="0">
                <a:solidFill>
                  <a:schemeClr val="tx2"/>
                </a:solidFill>
                <a:latin typeface="+mn-ea"/>
              </a:rPr>
              <a:t>して疼痛低下する可能性</a:t>
            </a:r>
            <a:r>
              <a:rPr lang="ja-JP" altLang="en-US" sz="2400" dirty="0">
                <a:solidFill>
                  <a:schemeClr val="tx2"/>
                </a:solidFill>
                <a:latin typeface="+mn-ea"/>
              </a:rPr>
              <a:t>が</a:t>
            </a:r>
            <a:r>
              <a:rPr lang="ja-JP" altLang="en-US" sz="2400" dirty="0" smtClean="0">
                <a:solidFill>
                  <a:schemeClr val="tx2"/>
                </a:solidFill>
                <a:latin typeface="+mn-ea"/>
              </a:rPr>
              <a:t>ある</a:t>
            </a:r>
            <a:endParaRPr lang="en-US" altLang="ja-JP" sz="2400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15042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255</TotalTime>
  <Words>822</Words>
  <Application>Microsoft Office PowerPoint</Application>
  <PresentationFormat>画面に合わせる (4:3)</PresentationFormat>
  <Paragraphs>115</Paragraphs>
  <Slides>14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ウェーブ</vt:lpstr>
      <vt:lpstr>PROSPECT guideline for total hip arthroplasty: a systematic review and procedure-specific postoperative pain management recommendations</vt:lpstr>
      <vt:lpstr>他のガイドラインとどう違うのか？</vt:lpstr>
      <vt:lpstr>PowerPoint プレゼンテーション</vt:lpstr>
      <vt:lpstr>痛みスコアの定義</vt:lpstr>
      <vt:lpstr>Recommendations</vt:lpstr>
      <vt:lpstr>Recommendations</vt:lpstr>
      <vt:lpstr>Recommendations　② （非オピオイド鎮痛薬　パラセタモール）</vt:lpstr>
      <vt:lpstr>Recommendations　② （非オピオイド鎮痛薬　NSAID）</vt:lpstr>
      <vt:lpstr>Recommendations　③ （全身麻酔と脊髄くも膜下麻酔）</vt:lpstr>
      <vt:lpstr>Recommendations　④ （術中デキサメタゾン）</vt:lpstr>
      <vt:lpstr>Recommendations　⑤ （神経ブロック）</vt:lpstr>
      <vt:lpstr>Recommendations　⑤-2 （神経ブロック）</vt:lpstr>
      <vt:lpstr>Recommendations　⑥ （脊髄くも膜下麻酔　モルヒネ）</vt:lpstr>
      <vt:lpstr>THAの麻酔方法について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PROSPECT guideline for total hip arthroplasty: a systematic review and procedure-specific postoperative pain management recommendations</dc:title>
  <dc:creator>JUNKO</dc:creator>
  <cp:lastModifiedBy>takahiro</cp:lastModifiedBy>
  <cp:revision>30</cp:revision>
  <dcterms:created xsi:type="dcterms:W3CDTF">2021-07-18T06:22:00Z</dcterms:created>
  <dcterms:modified xsi:type="dcterms:W3CDTF">2021-07-21T07:08:09Z</dcterms:modified>
</cp:coreProperties>
</file>