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84" r:id="rId3"/>
    <p:sldId id="280" r:id="rId4"/>
    <p:sldId id="272" r:id="rId5"/>
    <p:sldId id="275" r:id="rId6"/>
    <p:sldId id="276" r:id="rId7"/>
    <p:sldId id="281" r:id="rId8"/>
    <p:sldId id="277" r:id="rId9"/>
    <p:sldId id="268" r:id="rId10"/>
    <p:sldId id="282" r:id="rId11"/>
    <p:sldId id="257" r:id="rId12"/>
    <p:sldId id="278" r:id="rId13"/>
    <p:sldId id="279" r:id="rId14"/>
    <p:sldId id="261" r:id="rId15"/>
    <p:sldId id="270" r:id="rId16"/>
    <p:sldId id="271" r:id="rId17"/>
    <p:sldId id="269" r:id="rId18"/>
    <p:sldId id="283"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p:scale>
          <a:sx n="65" d="100"/>
          <a:sy n="65" d="100"/>
        </p:scale>
        <p:origin x="-108" y="-11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49487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129155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60691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332129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58166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253002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208087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73107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397723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271602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1B840E-1953-4E52-A4FD-A606D831E68A}" type="datetimeFigureOut">
              <a:rPr kumimoji="1" lang="ja-JP" altLang="en-US" smtClean="0"/>
              <a:t>2021/7/19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22445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B840E-1953-4E52-A4FD-A606D831E68A}" type="datetimeFigureOut">
              <a:rPr kumimoji="1" lang="ja-JP" altLang="en-US" smtClean="0"/>
              <a:t>2021/7/19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89A68-E347-404C-8E17-E15AD4107475}" type="slidenum">
              <a:rPr kumimoji="1" lang="ja-JP" altLang="en-US" smtClean="0"/>
              <a:t>‹#›</a:t>
            </a:fld>
            <a:endParaRPr kumimoji="1" lang="ja-JP" altLang="en-US"/>
          </a:p>
        </p:txBody>
      </p:sp>
    </p:spTree>
    <p:extLst>
      <p:ext uri="{BB962C8B-B14F-4D97-AF65-F5344CB8AC3E}">
        <p14:creationId xmlns:p14="http://schemas.microsoft.com/office/powerpoint/2010/main" val="2654602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r="-1381" b="72207"/>
          <a:stretch/>
        </p:blipFill>
        <p:spPr>
          <a:xfrm>
            <a:off x="1849800" y="0"/>
            <a:ext cx="7989660" cy="2728168"/>
          </a:xfrm>
          <a:prstGeom prst="rect">
            <a:avLst/>
          </a:prstGeom>
        </p:spPr>
      </p:pic>
      <p:sp>
        <p:nvSpPr>
          <p:cNvPr id="7" name="タイトル 1"/>
          <p:cNvSpPr txBox="1">
            <a:spLocks/>
          </p:cNvSpPr>
          <p:nvPr/>
        </p:nvSpPr>
        <p:spPr>
          <a:xfrm>
            <a:off x="540913" y="2897746"/>
            <a:ext cx="11333408" cy="3867948"/>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en-US" altLang="ja-JP" sz="2400" b="1" dirty="0" smtClean="0">
                <a:latin typeface="Times New Roman" panose="02020603050405020304" pitchFamily="18" charset="0"/>
                <a:cs typeface="Times New Roman" panose="02020603050405020304" pitchFamily="18" charset="0"/>
              </a:rPr>
              <a:t>PCI (</a:t>
            </a:r>
            <a:r>
              <a:rPr lang="ja-JP" altLang="en-US" sz="2400" b="1" dirty="0" smtClean="0">
                <a:latin typeface="Times New Roman" panose="02020603050405020304" pitchFamily="18" charset="0"/>
                <a:cs typeface="Times New Roman" panose="02020603050405020304" pitchFamily="18" charset="0"/>
              </a:rPr>
              <a:t>経皮的</a:t>
            </a:r>
            <a:r>
              <a:rPr lang="ja-JP" altLang="en-US" sz="2400" b="1" dirty="0">
                <a:latin typeface="Times New Roman" panose="02020603050405020304" pitchFamily="18" charset="0"/>
                <a:cs typeface="Times New Roman" panose="02020603050405020304" pitchFamily="18" charset="0"/>
              </a:rPr>
              <a:t>冠動脈</a:t>
            </a:r>
            <a:r>
              <a:rPr lang="ja-JP" altLang="en-US" sz="2400" b="1" dirty="0" smtClean="0">
                <a:latin typeface="Times New Roman" panose="02020603050405020304" pitchFamily="18" charset="0"/>
                <a:cs typeface="Times New Roman" panose="02020603050405020304" pitchFamily="18" charset="0"/>
              </a:rPr>
              <a:t>インターベンション</a:t>
            </a:r>
            <a:r>
              <a:rPr lang="en-US" altLang="ja-JP" sz="2400" b="1" dirty="0">
                <a:latin typeface="Times New Roman" panose="02020603050405020304" pitchFamily="18" charset="0"/>
                <a:cs typeface="Times New Roman" panose="02020603050405020304" pitchFamily="18" charset="0"/>
              </a:rPr>
              <a:t>)</a:t>
            </a:r>
            <a:r>
              <a:rPr lang="ja-JP" altLang="en-US" sz="2400" b="1" dirty="0" smtClean="0">
                <a:latin typeface="Times New Roman" panose="02020603050405020304" pitchFamily="18" charset="0"/>
                <a:cs typeface="Times New Roman" panose="02020603050405020304" pitchFamily="18" charset="0"/>
              </a:rPr>
              <a:t>後は、抗血小板 </a:t>
            </a:r>
            <a:r>
              <a:rPr lang="en-US" altLang="ja-JP" sz="2400" b="1" dirty="0" smtClean="0">
                <a:latin typeface="Times New Roman" panose="02020603050405020304" pitchFamily="18" charset="0"/>
                <a:cs typeface="Times New Roman" panose="02020603050405020304" pitchFamily="18" charset="0"/>
              </a:rPr>
              <a:t>2 </a:t>
            </a:r>
            <a:r>
              <a:rPr lang="ja-JP" altLang="en-US" sz="2400" b="1" dirty="0" smtClean="0">
                <a:latin typeface="Times New Roman" panose="02020603050405020304" pitchFamily="18" charset="0"/>
                <a:cs typeface="Times New Roman" panose="02020603050405020304" pitchFamily="18" charset="0"/>
              </a:rPr>
              <a:t>剤併用療法</a:t>
            </a:r>
            <a:r>
              <a:rPr lang="en-US" altLang="ja-JP" sz="2400" b="1" dirty="0" smtClean="0">
                <a:latin typeface="Times New Roman" panose="02020603050405020304" pitchFamily="18" charset="0"/>
                <a:cs typeface="Times New Roman" panose="02020603050405020304" pitchFamily="18" charset="0"/>
              </a:rPr>
              <a:t>(DAPT : dual antiplatelet therapy)</a:t>
            </a:r>
            <a:r>
              <a:rPr lang="ja-JP" altLang="en-US" sz="2400" b="1" dirty="0" smtClean="0">
                <a:latin typeface="Times New Roman" panose="02020603050405020304" pitchFamily="18" charset="0"/>
                <a:cs typeface="Times New Roman" panose="02020603050405020304" pitchFamily="18" charset="0"/>
              </a:rPr>
              <a:t>による、抗血栓療法が一定期間必要です。</a:t>
            </a:r>
            <a:endParaRPr lang="en-US" altLang="ja-JP" sz="2400" b="1" dirty="0" smtClean="0">
              <a:latin typeface="Times New Roman" panose="02020603050405020304" pitchFamily="18" charset="0"/>
              <a:cs typeface="Times New Roman" panose="02020603050405020304" pitchFamily="18" charset="0"/>
            </a:endParaRPr>
          </a:p>
          <a:p>
            <a:pPr algn="l">
              <a:lnSpc>
                <a:spcPct val="150000"/>
              </a:lnSpc>
            </a:pPr>
            <a:r>
              <a:rPr lang="ja-JP" altLang="en-US" sz="2400" b="1" u="sng" dirty="0" smtClean="0">
                <a:solidFill>
                  <a:srgbClr val="FF0000"/>
                </a:solidFill>
                <a:latin typeface="Times New Roman" panose="02020603050405020304" pitchFamily="18" charset="0"/>
                <a:cs typeface="Times New Roman" panose="02020603050405020304" pitchFamily="18" charset="0"/>
              </a:rPr>
              <a:t>周術期は特に、ステント血栓リスクと</a:t>
            </a:r>
            <a:r>
              <a:rPr lang="ja-JP" altLang="en-US" sz="2400" b="1" u="sng" dirty="0">
                <a:solidFill>
                  <a:srgbClr val="FF0000"/>
                </a:solidFill>
                <a:latin typeface="Times New Roman" panose="02020603050405020304" pitchFamily="18" charset="0"/>
                <a:cs typeface="Times New Roman" panose="02020603050405020304" pitchFamily="18" charset="0"/>
              </a:rPr>
              <a:t>出血性</a:t>
            </a:r>
            <a:r>
              <a:rPr lang="ja-JP" altLang="en-US" sz="2400" b="1" u="sng" dirty="0" smtClean="0">
                <a:solidFill>
                  <a:srgbClr val="FF0000"/>
                </a:solidFill>
                <a:latin typeface="Times New Roman" panose="02020603050405020304" pitchFamily="18" charset="0"/>
                <a:cs typeface="Times New Roman" panose="02020603050405020304" pitchFamily="18" charset="0"/>
              </a:rPr>
              <a:t>合併症リスクを考慮しなくてはなりません。抗血小板薬の中止期間や手術日の設定は、最終的には施設の規則に</a:t>
            </a:r>
            <a:r>
              <a:rPr lang="ja-JP" altLang="en-US" sz="2400" b="1" u="sng" dirty="0">
                <a:solidFill>
                  <a:srgbClr val="FF0000"/>
                </a:solidFill>
                <a:latin typeface="Times New Roman" panose="02020603050405020304" pitchFamily="18" charset="0"/>
                <a:cs typeface="Times New Roman" panose="02020603050405020304" pitchFamily="18" charset="0"/>
              </a:rPr>
              <a:t>沿う</a:t>
            </a:r>
            <a:r>
              <a:rPr lang="ja-JP" altLang="en-US" sz="2400" b="1" u="sng" dirty="0" smtClean="0">
                <a:solidFill>
                  <a:srgbClr val="FF0000"/>
                </a:solidFill>
                <a:latin typeface="Times New Roman" panose="02020603050405020304" pitchFamily="18" charset="0"/>
                <a:cs typeface="Times New Roman" panose="02020603050405020304" pitchFamily="18" charset="0"/>
              </a:rPr>
              <a:t>べきですが、判断に悩む症例も散見します。</a:t>
            </a:r>
            <a:endParaRPr lang="ja-JP" altLang="en-US" sz="2400" b="1" u="sng" dirty="0">
              <a:solidFill>
                <a:srgbClr val="FF0000"/>
              </a:solidFill>
              <a:latin typeface="Times New Roman" panose="02020603050405020304" pitchFamily="18" charset="0"/>
              <a:cs typeface="Times New Roman" panose="02020603050405020304" pitchFamily="18" charset="0"/>
            </a:endParaRPr>
          </a:p>
          <a:p>
            <a:pPr algn="l">
              <a:lnSpc>
                <a:spcPct val="150000"/>
              </a:lnSpc>
            </a:pPr>
            <a:r>
              <a:rPr lang="ja-JP" altLang="en-US" sz="2400" b="1" dirty="0" smtClean="0">
                <a:latin typeface="Times New Roman" panose="02020603050405020304" pitchFamily="18" charset="0"/>
                <a:cs typeface="Times New Roman" panose="02020603050405020304" pitchFamily="18" charset="0"/>
              </a:rPr>
              <a:t>当ガイドラインはその判断の一役を担う可能性があると考え、</a:t>
            </a:r>
            <a:r>
              <a:rPr lang="ja-JP" altLang="en-US" sz="2400" b="1" u="sng" dirty="0" smtClean="0">
                <a:solidFill>
                  <a:srgbClr val="FF0000"/>
                </a:solidFill>
                <a:latin typeface="Times New Roman" panose="02020603050405020304" pitchFamily="18" charset="0"/>
                <a:cs typeface="Times New Roman" panose="02020603050405020304" pitchFamily="18" charset="0"/>
              </a:rPr>
              <a:t>待機的非心臓手術</a:t>
            </a:r>
            <a:r>
              <a:rPr lang="ja-JP" altLang="en-US" sz="2400" b="1" dirty="0" smtClean="0">
                <a:latin typeface="Times New Roman" panose="02020603050405020304" pitchFamily="18" charset="0"/>
                <a:cs typeface="Times New Roman" panose="02020603050405020304" pitchFamily="18" charset="0"/>
              </a:rPr>
              <a:t>に際して必要な内容を</a:t>
            </a:r>
            <a:r>
              <a:rPr lang="ja-JP" altLang="en-US" sz="2400" b="1" dirty="0">
                <a:latin typeface="Times New Roman" panose="02020603050405020304" pitchFamily="18" charset="0"/>
                <a:cs typeface="Times New Roman" panose="02020603050405020304" pitchFamily="18" charset="0"/>
              </a:rPr>
              <a:t>中心に</a:t>
            </a:r>
            <a:r>
              <a:rPr lang="ja-JP" altLang="en-US" sz="2400" b="1" dirty="0" smtClean="0">
                <a:latin typeface="Times New Roman" panose="02020603050405020304" pitchFamily="18" charset="0"/>
                <a:cs typeface="Times New Roman" panose="02020603050405020304" pitchFamily="18" charset="0"/>
              </a:rPr>
              <a:t>まとめました。</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22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a:spLocks noGrp="1"/>
          </p:cNvSpPr>
          <p:nvPr>
            <p:ph type="title"/>
          </p:nvPr>
        </p:nvSpPr>
        <p:spPr>
          <a:xfrm>
            <a:off x="515691" y="868110"/>
            <a:ext cx="11177789" cy="5764509"/>
          </a:xfrm>
          <a:noFill/>
        </p:spPr>
        <p:txBody>
          <a:bodyPr>
            <a:noAutofit/>
          </a:bodyPr>
          <a:lstStyle/>
          <a:p>
            <a:pPr>
              <a:lnSpc>
                <a:spcPct val="150000"/>
              </a:lnSpc>
            </a:pPr>
            <a:r>
              <a:rPr lang="ja-JP" altLang="en-US" sz="2800" b="1" dirty="0">
                <a:latin typeface="Times New Roman" panose="02020603050405020304" pitchFamily="18" charset="0"/>
                <a:cs typeface="Times New Roman" panose="02020603050405020304" pitchFamily="18" charset="0"/>
              </a:rPr>
              <a:t>抗血小板 </a:t>
            </a:r>
            <a:r>
              <a:rPr lang="en-US" altLang="ja-JP" sz="2800" b="1" dirty="0">
                <a:latin typeface="Times New Roman" panose="02020603050405020304" pitchFamily="18" charset="0"/>
                <a:cs typeface="Times New Roman" panose="02020603050405020304" pitchFamily="18" charset="0"/>
              </a:rPr>
              <a:t>2 </a:t>
            </a:r>
            <a:r>
              <a:rPr lang="ja-JP" altLang="en-US" sz="2800" b="1" dirty="0">
                <a:latin typeface="Times New Roman" panose="02020603050405020304" pitchFamily="18" charset="0"/>
                <a:cs typeface="Times New Roman" panose="02020603050405020304" pitchFamily="18" charset="0"/>
              </a:rPr>
              <a:t>剤併用療法</a:t>
            </a:r>
            <a:r>
              <a:rPr lang="en-US" altLang="ja-JP" sz="2800" b="1" dirty="0">
                <a:latin typeface="Times New Roman" panose="02020603050405020304" pitchFamily="18" charset="0"/>
                <a:cs typeface="Times New Roman" panose="02020603050405020304" pitchFamily="18" charset="0"/>
              </a:rPr>
              <a:t>(</a:t>
            </a:r>
            <a:r>
              <a:rPr lang="en-US" altLang="ja-JP" sz="2800" b="1" dirty="0" smtClean="0">
                <a:latin typeface="Times New Roman" panose="02020603050405020304" pitchFamily="18" charset="0"/>
                <a:cs typeface="Times New Roman" panose="02020603050405020304" pitchFamily="18" charset="0"/>
              </a:rPr>
              <a:t>DAPT)</a:t>
            </a:r>
            <a:r>
              <a:rPr lang="ja-JP" altLang="en-US" sz="2800" b="1" dirty="0">
                <a:latin typeface="Times New Roman" panose="02020603050405020304" pitchFamily="18" charset="0"/>
                <a:cs typeface="Times New Roman" panose="02020603050405020304" pitchFamily="18" charset="0"/>
              </a:rPr>
              <a:t>は</a:t>
            </a:r>
            <a:r>
              <a:rPr lang="ja-JP" altLang="en-US" sz="2800" b="1" dirty="0" smtClean="0">
                <a:latin typeface="Times New Roman" panose="02020603050405020304" pitchFamily="18" charset="0"/>
                <a:cs typeface="Times New Roman" panose="02020603050405020304" pitchFamily="18" charset="0"/>
              </a:rPr>
              <a:t>、ステント</a:t>
            </a:r>
            <a:r>
              <a:rPr lang="ja-JP" altLang="en-US" sz="2800" b="1" dirty="0">
                <a:latin typeface="Times New Roman" panose="02020603050405020304" pitchFamily="18" charset="0"/>
                <a:cs typeface="Times New Roman" panose="02020603050405020304" pitchFamily="18" charset="0"/>
              </a:rPr>
              <a:t>血栓リスクと出血性</a:t>
            </a:r>
            <a:r>
              <a:rPr lang="ja-JP" altLang="en-US" sz="2800" b="1" dirty="0" smtClean="0">
                <a:latin typeface="Times New Roman" panose="02020603050405020304" pitchFamily="18" charset="0"/>
                <a:cs typeface="Times New Roman" panose="02020603050405020304" pitchFamily="18" charset="0"/>
              </a:rPr>
              <a:t>合併症  リスク</a:t>
            </a:r>
            <a:r>
              <a:rPr lang="ja-JP" altLang="en-US" sz="2800" b="1" dirty="0">
                <a:latin typeface="Times New Roman" panose="02020603050405020304" pitchFamily="18" charset="0"/>
                <a:cs typeface="Times New Roman" panose="02020603050405020304" pitchFamily="18" charset="0"/>
              </a:rPr>
              <a:t>の</a:t>
            </a:r>
            <a:r>
              <a:rPr lang="ja-JP" altLang="en-US" sz="2800" b="1" dirty="0" smtClean="0">
                <a:latin typeface="Times New Roman" panose="02020603050405020304" pitchFamily="18" charset="0"/>
                <a:cs typeface="Times New Roman" panose="02020603050405020304" pitchFamily="18" charset="0"/>
              </a:rPr>
              <a:t>予測評価に基づいて</a:t>
            </a:r>
            <a:r>
              <a:rPr lang="ja-JP" altLang="en-US" sz="2800" b="1" dirty="0">
                <a:latin typeface="Times New Roman" panose="02020603050405020304" pitchFamily="18" charset="0"/>
                <a:cs typeface="Times New Roman" panose="02020603050405020304" pitchFamily="18" charset="0"/>
              </a:rPr>
              <a:t>行われる</a:t>
            </a:r>
            <a:r>
              <a:rPr lang="ja-JP" altLang="en-US" sz="2800" b="1" dirty="0" smtClean="0">
                <a:latin typeface="Times New Roman" panose="02020603050405020304" pitchFamily="18" charset="0"/>
                <a:cs typeface="Times New Roman" panose="02020603050405020304" pitchFamily="18" charset="0"/>
              </a:rPr>
              <a:t>。</a:t>
            </a:r>
            <a:r>
              <a:rPr lang="en-US" altLang="ja-JP" sz="2800" b="1" dirty="0" smtClean="0">
                <a:latin typeface="Times New Roman" panose="02020603050405020304" pitchFamily="18" charset="0"/>
                <a:cs typeface="Times New Roman" panose="02020603050405020304" pitchFamily="18" charset="0"/>
              </a:rPr>
              <a:t/>
            </a:r>
            <a:br>
              <a:rPr lang="en-US" altLang="ja-JP" sz="2800" b="1" dirty="0" smtClean="0">
                <a:latin typeface="Times New Roman" panose="02020603050405020304" pitchFamily="18" charset="0"/>
                <a:cs typeface="Times New Roman" panose="02020603050405020304" pitchFamily="18" charset="0"/>
              </a:rPr>
            </a:br>
            <a:r>
              <a:rPr lang="ja-JP" altLang="en-US" sz="2800" b="1" dirty="0">
                <a:latin typeface="Times New Roman" panose="02020603050405020304" pitchFamily="18" charset="0"/>
                <a:cs typeface="Times New Roman" panose="02020603050405020304" pitchFamily="18" charset="0"/>
              </a:rPr>
              <a:t>これ</a:t>
            </a:r>
            <a:r>
              <a:rPr lang="ja-JP" altLang="en-US" sz="2800" b="1" dirty="0" smtClean="0">
                <a:latin typeface="Times New Roman" panose="02020603050405020304" pitchFamily="18" charset="0"/>
                <a:cs typeface="Times New Roman" panose="02020603050405020304" pitchFamily="18" charset="0"/>
              </a:rPr>
              <a:t>は周術期も同じである。</a:t>
            </a:r>
            <a:r>
              <a:rPr lang="ja-JP" altLang="en-US" sz="2800" b="1" dirty="0">
                <a:latin typeface="Times New Roman" panose="02020603050405020304" pitchFamily="18" charset="0"/>
                <a:cs typeface="Times New Roman" panose="02020603050405020304" pitchFamily="18" charset="0"/>
              </a:rPr>
              <a:t/>
            </a:r>
            <a:br>
              <a:rPr lang="ja-JP" altLang="en-US" sz="2800" b="1" dirty="0">
                <a:latin typeface="Times New Roman" panose="02020603050405020304" pitchFamily="18" charset="0"/>
                <a:cs typeface="Times New Roman" panose="02020603050405020304" pitchFamily="18" charset="0"/>
              </a:rPr>
            </a:br>
            <a:r>
              <a:rPr lang="ja-JP" altLang="en-US" sz="2800" b="1" dirty="0" smtClean="0">
                <a:latin typeface="Times New Roman" panose="02020603050405020304" pitchFamily="18" charset="0"/>
                <a:cs typeface="Times New Roman" panose="02020603050405020304" pitchFamily="18" charset="0"/>
              </a:rPr>
              <a:t>抗血小板薬継続は出血性合併症が増加するため中止すべきと考えられるが、抗</a:t>
            </a:r>
            <a:r>
              <a:rPr lang="ja-JP" altLang="en-US" sz="2800" b="1" dirty="0">
                <a:latin typeface="Times New Roman" panose="02020603050405020304" pitchFamily="18" charset="0"/>
                <a:cs typeface="Times New Roman" panose="02020603050405020304" pitchFamily="18" charset="0"/>
              </a:rPr>
              <a:t>血小板薬の急激な中止</a:t>
            </a:r>
            <a:r>
              <a:rPr lang="ja-JP" altLang="en-US" sz="2800" b="1" dirty="0" smtClean="0">
                <a:latin typeface="Times New Roman" panose="02020603050405020304" pitchFamily="18" charset="0"/>
                <a:cs typeface="Times New Roman" panose="02020603050405020304" pitchFamily="18" charset="0"/>
              </a:rPr>
              <a:t>はステント血栓症のリスクを上昇させる。</a:t>
            </a:r>
            <a:r>
              <a:rPr lang="en-US" altLang="ja-JP" sz="2800" b="1" dirty="0" smtClean="0">
                <a:latin typeface="Times New Roman" panose="02020603050405020304" pitchFamily="18" charset="0"/>
                <a:cs typeface="Times New Roman" panose="02020603050405020304" pitchFamily="18" charset="0"/>
              </a:rPr>
              <a:t/>
            </a:r>
            <a:br>
              <a:rPr lang="en-US" altLang="ja-JP" sz="2800" b="1" dirty="0" smtClean="0">
                <a:latin typeface="Times New Roman" panose="02020603050405020304" pitchFamily="18" charset="0"/>
                <a:cs typeface="Times New Roman" panose="02020603050405020304" pitchFamily="18" charset="0"/>
              </a:rPr>
            </a:br>
            <a:r>
              <a:rPr lang="ja-JP" altLang="en-US" sz="2800" b="1" dirty="0" smtClean="0">
                <a:latin typeface="Times New Roman" panose="02020603050405020304" pitchFamily="18" charset="0"/>
                <a:cs typeface="Times New Roman" panose="02020603050405020304" pitchFamily="18" charset="0"/>
              </a:rPr>
              <a:t>加えて、</a:t>
            </a:r>
            <a:r>
              <a:rPr lang="ja-JP" altLang="en-US" sz="2800" b="1" dirty="0">
                <a:latin typeface="Times New Roman" panose="02020603050405020304" pitchFamily="18" charset="0"/>
                <a:cs typeface="Times New Roman" panose="02020603050405020304" pitchFamily="18" charset="0"/>
              </a:rPr>
              <a:t>手術に伴う炎症による血栓形成性の</a:t>
            </a:r>
            <a:r>
              <a:rPr lang="ja-JP" altLang="en-US" sz="2800" b="1" dirty="0" smtClean="0">
                <a:latin typeface="Times New Roman" panose="02020603050405020304" pitchFamily="18" charset="0"/>
                <a:cs typeface="Times New Roman" panose="02020603050405020304" pitchFamily="18" charset="0"/>
              </a:rPr>
              <a:t>亢進は、心血管</a:t>
            </a:r>
            <a:r>
              <a:rPr lang="ja-JP" altLang="en-US" sz="2800" b="1" dirty="0">
                <a:latin typeface="Times New Roman" panose="02020603050405020304" pitchFamily="18" charset="0"/>
                <a:cs typeface="Times New Roman" panose="02020603050405020304" pitchFamily="18" charset="0"/>
              </a:rPr>
              <a:t>イベント増加に関与する</a:t>
            </a:r>
            <a:r>
              <a:rPr lang="ja-JP" altLang="en-US" sz="2800" b="1" dirty="0" smtClean="0">
                <a:latin typeface="Times New Roman" panose="02020603050405020304" pitchFamily="18" charset="0"/>
                <a:cs typeface="Times New Roman" panose="02020603050405020304" pitchFamily="18" charset="0"/>
              </a:rPr>
              <a:t>。</a:t>
            </a:r>
            <a:r>
              <a:rPr lang="en-US" altLang="ja-JP" sz="2800" b="1" dirty="0" smtClean="0">
                <a:latin typeface="Times New Roman" panose="02020603050405020304" pitchFamily="18" charset="0"/>
                <a:cs typeface="Times New Roman" panose="02020603050405020304" pitchFamily="18" charset="0"/>
              </a:rPr>
              <a:t/>
            </a:r>
            <a:br>
              <a:rPr lang="en-US" altLang="ja-JP" sz="2800" b="1" dirty="0" smtClean="0">
                <a:latin typeface="Times New Roman" panose="02020603050405020304" pitchFamily="18" charset="0"/>
                <a:cs typeface="Times New Roman" panose="02020603050405020304" pitchFamily="18" charset="0"/>
              </a:rPr>
            </a:br>
            <a:r>
              <a:rPr lang="ja-JP" altLang="en-US" sz="2800" b="1" dirty="0" smtClean="0">
                <a:latin typeface="Times New Roman" panose="02020603050405020304" pitchFamily="18" charset="0"/>
                <a:cs typeface="Times New Roman" panose="02020603050405020304" pitchFamily="18" charset="0"/>
              </a:rPr>
              <a:t>→</a:t>
            </a:r>
            <a:r>
              <a:rPr lang="ja-JP" altLang="en-US" sz="2800" b="1" u="sng" dirty="0" smtClean="0">
                <a:solidFill>
                  <a:srgbClr val="FF0000"/>
                </a:solidFill>
                <a:latin typeface="Times New Roman" panose="02020603050405020304" pitchFamily="18" charset="0"/>
                <a:cs typeface="Times New Roman" panose="02020603050405020304" pitchFamily="18" charset="0"/>
              </a:rPr>
              <a:t>待機的</a:t>
            </a:r>
            <a:r>
              <a:rPr lang="ja-JP" altLang="en-US" sz="2800" b="1" u="sng" dirty="0">
                <a:solidFill>
                  <a:srgbClr val="FF0000"/>
                </a:solidFill>
                <a:latin typeface="Times New Roman" panose="02020603050405020304" pitchFamily="18" charset="0"/>
                <a:cs typeface="Times New Roman" panose="02020603050405020304" pitchFamily="18" charset="0"/>
              </a:rPr>
              <a:t>非心臓手術は、</a:t>
            </a:r>
            <a:r>
              <a:rPr lang="en-US" altLang="ja-JP" sz="2800" b="1" u="sng" dirty="0" smtClean="0">
                <a:solidFill>
                  <a:srgbClr val="FF0000"/>
                </a:solidFill>
                <a:latin typeface="Times New Roman" panose="02020603050405020304" pitchFamily="18" charset="0"/>
                <a:cs typeface="Times New Roman" panose="02020603050405020304" pitchFamily="18" charset="0"/>
              </a:rPr>
              <a:t>PCI </a:t>
            </a:r>
            <a:r>
              <a:rPr lang="ja-JP" altLang="en-US" sz="2800" b="1" u="sng" dirty="0" smtClean="0">
                <a:solidFill>
                  <a:srgbClr val="FF0000"/>
                </a:solidFill>
                <a:latin typeface="Times New Roman" panose="02020603050405020304" pitchFamily="18" charset="0"/>
                <a:cs typeface="Times New Roman" panose="02020603050405020304" pitchFamily="18" charset="0"/>
              </a:rPr>
              <a:t>治療後の推奨される </a:t>
            </a:r>
            <a:r>
              <a:rPr lang="en-US" altLang="ja-JP" sz="2800" b="1" u="sng" dirty="0" smtClean="0">
                <a:solidFill>
                  <a:srgbClr val="FF0000"/>
                </a:solidFill>
                <a:latin typeface="Times New Roman" panose="02020603050405020304" pitchFamily="18" charset="0"/>
                <a:cs typeface="Times New Roman" panose="02020603050405020304" pitchFamily="18" charset="0"/>
              </a:rPr>
              <a:t>DAPT </a:t>
            </a:r>
            <a:r>
              <a:rPr lang="ja-JP" altLang="en-US" sz="2800" b="1" u="sng" dirty="0" smtClean="0">
                <a:solidFill>
                  <a:srgbClr val="FF0000"/>
                </a:solidFill>
                <a:latin typeface="Times New Roman" panose="02020603050405020304" pitchFamily="18" charset="0"/>
                <a:cs typeface="Times New Roman" panose="02020603050405020304" pitchFamily="18" charset="0"/>
              </a:rPr>
              <a:t>期間</a:t>
            </a:r>
            <a:r>
              <a:rPr lang="ja-JP" altLang="en-US" sz="2800" b="1" u="sng" dirty="0">
                <a:solidFill>
                  <a:srgbClr val="FF0000"/>
                </a:solidFill>
                <a:latin typeface="Times New Roman" panose="02020603050405020304" pitchFamily="18" charset="0"/>
                <a:cs typeface="Times New Roman" panose="02020603050405020304" pitchFamily="18" charset="0"/>
              </a:rPr>
              <a:t>が終了する</a:t>
            </a:r>
            <a:r>
              <a:rPr lang="ja-JP" altLang="en-US" sz="2800" b="1" u="sng" dirty="0" smtClean="0">
                <a:solidFill>
                  <a:srgbClr val="FF0000"/>
                </a:solidFill>
                <a:latin typeface="Times New Roman" panose="02020603050405020304" pitchFamily="18" charset="0"/>
                <a:cs typeface="Times New Roman" panose="02020603050405020304" pitchFamily="18" charset="0"/>
              </a:rPr>
              <a:t>まで、可能</a:t>
            </a:r>
            <a:r>
              <a:rPr lang="ja-JP" altLang="en-US" sz="2800" b="1" u="sng" dirty="0">
                <a:solidFill>
                  <a:srgbClr val="FF0000"/>
                </a:solidFill>
                <a:latin typeface="Times New Roman" panose="02020603050405020304" pitchFamily="18" charset="0"/>
                <a:cs typeface="Times New Roman" panose="02020603050405020304" pitchFamily="18" charset="0"/>
              </a:rPr>
              <a:t>な</a:t>
            </a:r>
            <a:r>
              <a:rPr lang="ja-JP" altLang="en-US" sz="2800" b="1" u="sng" dirty="0" smtClean="0">
                <a:solidFill>
                  <a:srgbClr val="FF0000"/>
                </a:solidFill>
                <a:latin typeface="Times New Roman" panose="02020603050405020304" pitchFamily="18" charset="0"/>
                <a:cs typeface="Times New Roman" panose="02020603050405020304" pitchFamily="18" charset="0"/>
              </a:rPr>
              <a:t>限り延期</a:t>
            </a:r>
            <a:r>
              <a:rPr lang="ja-JP" altLang="en-US" sz="2800" b="1" u="sng" dirty="0">
                <a:solidFill>
                  <a:srgbClr val="FF0000"/>
                </a:solidFill>
                <a:latin typeface="Times New Roman" panose="02020603050405020304" pitchFamily="18" charset="0"/>
                <a:cs typeface="Times New Roman" panose="02020603050405020304" pitchFamily="18" charset="0"/>
              </a:rPr>
              <a:t>することが望まれる</a:t>
            </a:r>
            <a:r>
              <a:rPr lang="ja-JP" altLang="en-US" sz="2800" b="1" u="sng" dirty="0" smtClean="0">
                <a:solidFill>
                  <a:srgbClr val="FF0000"/>
                </a:solidFill>
                <a:latin typeface="Times New Roman" panose="02020603050405020304" pitchFamily="18" charset="0"/>
                <a:cs typeface="Times New Roman" panose="02020603050405020304" pitchFamily="18" charset="0"/>
              </a:rPr>
              <a:t>。</a:t>
            </a:r>
            <a:endParaRPr kumimoji="1" lang="ja-JP" altLang="en-US" sz="2800" b="1" u="sng" dirty="0">
              <a:solidFill>
                <a:srgbClr val="FF0000"/>
              </a:solidFill>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2884868" y="283335"/>
            <a:ext cx="6439436" cy="584775"/>
          </a:xfrm>
          <a:prstGeom prst="rect">
            <a:avLst/>
          </a:prstGeom>
          <a:noFill/>
        </p:spPr>
        <p:txBody>
          <a:bodyPr wrap="square" rtlCol="0">
            <a:spAutoFit/>
          </a:bodyPr>
          <a:lstStyle/>
          <a:p>
            <a:r>
              <a:rPr kumimoji="1" lang="ja-JP" altLang="en-US" sz="3200" b="1" dirty="0" smtClean="0">
                <a:latin typeface="Times New Roman" panose="02020603050405020304" pitchFamily="18" charset="0"/>
                <a:cs typeface="Times New Roman" panose="02020603050405020304" pitchFamily="18" charset="0"/>
              </a:rPr>
              <a:t>血栓リスク </a:t>
            </a:r>
            <a:r>
              <a:rPr kumimoji="1" lang="en-US" altLang="ja-JP" sz="3200" b="1" dirty="0" smtClean="0">
                <a:latin typeface="Times New Roman" panose="02020603050405020304" pitchFamily="18" charset="0"/>
                <a:cs typeface="Times New Roman" panose="02020603050405020304" pitchFamily="18" charset="0"/>
              </a:rPr>
              <a:t>V.S </a:t>
            </a:r>
            <a:r>
              <a:rPr kumimoji="1" lang="ja-JP" altLang="en-US" sz="3200" b="1" dirty="0" smtClean="0">
                <a:latin typeface="Times New Roman" panose="02020603050405020304" pitchFamily="18" charset="0"/>
                <a:cs typeface="Times New Roman" panose="02020603050405020304" pitchFamily="18" charset="0"/>
              </a:rPr>
              <a:t>待機的非心臓手術</a:t>
            </a:r>
            <a:endParaRPr kumimoji="1" lang="ja-JP"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33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a:spLocks noGrp="1"/>
          </p:cNvSpPr>
          <p:nvPr>
            <p:ph type="title"/>
          </p:nvPr>
        </p:nvSpPr>
        <p:spPr>
          <a:xfrm>
            <a:off x="1880973" y="816943"/>
            <a:ext cx="8296667" cy="1699630"/>
          </a:xfrm>
          <a:solidFill>
            <a:schemeClr val="accent2">
              <a:lumMod val="20000"/>
              <a:lumOff val="80000"/>
            </a:schemeClr>
          </a:solidFill>
        </p:spPr>
        <p:txBody>
          <a:bodyPr>
            <a:noAutofit/>
          </a:bodyPr>
          <a:lstStyle/>
          <a:p>
            <a:pPr>
              <a:lnSpc>
                <a:spcPct val="100000"/>
              </a:lnSpc>
            </a:pPr>
            <a:r>
              <a:rPr lang="en-US" altLang="ja-JP" sz="2400" b="1" dirty="0">
                <a:latin typeface="Times New Roman" panose="02020603050405020304" pitchFamily="18" charset="0"/>
                <a:cs typeface="Times New Roman" panose="02020603050405020304" pitchFamily="18" charset="0"/>
              </a:rPr>
              <a:t>PCI </a:t>
            </a:r>
            <a:r>
              <a:rPr lang="ja-JP" altLang="en-US" sz="2400" b="1" dirty="0">
                <a:latin typeface="Times New Roman" panose="02020603050405020304" pitchFamily="18" charset="0"/>
                <a:cs typeface="Times New Roman" panose="02020603050405020304" pitchFamily="18" charset="0"/>
              </a:rPr>
              <a:t>施行後の待機的非心臓手術の施行</a:t>
            </a:r>
            <a:r>
              <a:rPr lang="ja-JP" altLang="en-US" sz="2400" b="1" dirty="0" smtClean="0">
                <a:latin typeface="Times New Roman" panose="02020603050405020304" pitchFamily="18" charset="0"/>
                <a:cs typeface="Times New Roman" panose="02020603050405020304" pitchFamily="18" charset="0"/>
              </a:rPr>
              <a:t>時期と </a:t>
            </a:r>
            <a:r>
              <a:rPr lang="en-US" altLang="ja-JP" sz="2400" b="1" dirty="0" smtClean="0">
                <a:latin typeface="Times New Roman" panose="02020603050405020304" pitchFamily="18" charset="0"/>
                <a:cs typeface="Times New Roman" panose="02020603050405020304" pitchFamily="18" charset="0"/>
              </a:rPr>
              <a:t>DAPT </a:t>
            </a:r>
            <a:r>
              <a:rPr lang="ja-JP" altLang="en-US" sz="2400" b="1" dirty="0" smtClean="0">
                <a:latin typeface="Times New Roman" panose="02020603050405020304" pitchFamily="18" charset="0"/>
                <a:cs typeface="Times New Roman" panose="02020603050405020304" pitchFamily="18" charset="0"/>
              </a:rPr>
              <a:t>の扱い。</a:t>
            </a:r>
            <a:r>
              <a:rPr lang="en-US" altLang="ja-JP" sz="2400" b="1" dirty="0" smtClean="0">
                <a:latin typeface="Times New Roman" panose="02020603050405020304" pitchFamily="18" charset="0"/>
                <a:cs typeface="Times New Roman" panose="02020603050405020304" pitchFamily="18" charset="0"/>
              </a:rPr>
              <a:t/>
            </a:r>
            <a:br>
              <a:rPr lang="en-US" altLang="ja-JP" sz="2400" b="1" dirty="0" smtClean="0">
                <a:latin typeface="Times New Roman" panose="02020603050405020304" pitchFamily="18" charset="0"/>
                <a:cs typeface="Times New Roman" panose="02020603050405020304" pitchFamily="18" charset="0"/>
              </a:rPr>
            </a:br>
            <a:r>
              <a:rPr lang="en-US" altLang="ja-JP" sz="2400" b="1" dirty="0" smtClean="0">
                <a:latin typeface="Times New Roman" panose="02020603050405020304" pitchFamily="18" charset="0"/>
                <a:cs typeface="Times New Roman" panose="02020603050405020304" pitchFamily="18" charset="0"/>
              </a:rPr>
              <a:t>BMS</a:t>
            </a:r>
            <a:r>
              <a:rPr lang="ja-JP" altLang="en-US" sz="2400" b="1" dirty="0" smtClean="0">
                <a:latin typeface="Times New Roman" panose="02020603050405020304" pitchFamily="18" charset="0"/>
                <a:cs typeface="Times New Roman" panose="02020603050405020304" pitchFamily="18" charset="0"/>
              </a:rPr>
              <a:t>  ： ステント</a:t>
            </a:r>
            <a:r>
              <a:rPr lang="ja-JP" altLang="en-US" sz="2400" b="1" dirty="0">
                <a:latin typeface="Times New Roman" panose="02020603050405020304" pitchFamily="18" charset="0"/>
                <a:cs typeface="Times New Roman" panose="02020603050405020304" pitchFamily="18" charset="0"/>
              </a:rPr>
              <a:t>留置後最低 </a:t>
            </a:r>
            <a:r>
              <a:rPr lang="en-US" altLang="ja-JP" sz="2400" b="1" dirty="0" smtClean="0">
                <a:latin typeface="Times New Roman" panose="02020603050405020304" pitchFamily="18" charset="0"/>
                <a:cs typeface="Times New Roman" panose="02020603050405020304" pitchFamily="18" charset="0"/>
              </a:rPr>
              <a:t>4</a:t>
            </a:r>
            <a:r>
              <a:rPr lang="ja-JP" altLang="en-US" sz="2400" b="1" dirty="0" smtClean="0">
                <a:latin typeface="Times New Roman" panose="02020603050405020304" pitchFamily="18" charset="0"/>
                <a:cs typeface="Times New Roman" panose="02020603050405020304" pitchFamily="18" charset="0"/>
              </a:rPr>
              <a:t>－</a:t>
            </a:r>
            <a:r>
              <a:rPr lang="en-US" altLang="ja-JP" sz="2400" b="1" dirty="0" smtClean="0">
                <a:latin typeface="Times New Roman" panose="02020603050405020304" pitchFamily="18" charset="0"/>
                <a:cs typeface="Times New Roman" panose="02020603050405020304" pitchFamily="18" charset="0"/>
              </a:rPr>
              <a:t>6 </a:t>
            </a:r>
            <a:r>
              <a:rPr lang="ja-JP" altLang="en-US" sz="2400" b="1" dirty="0" smtClean="0">
                <a:latin typeface="Times New Roman" panose="02020603050405020304" pitchFamily="18" charset="0"/>
                <a:cs typeface="Times New Roman" panose="02020603050405020304" pitchFamily="18" charset="0"/>
              </a:rPr>
              <a:t>週間。</a:t>
            </a:r>
            <a:r>
              <a:rPr lang="en-US" altLang="ja-JP" sz="2400" b="1" dirty="0" smtClean="0">
                <a:latin typeface="Times New Roman" panose="02020603050405020304" pitchFamily="18" charset="0"/>
                <a:cs typeface="Times New Roman" panose="02020603050405020304" pitchFamily="18" charset="0"/>
              </a:rPr>
              <a:t/>
            </a:r>
            <a:br>
              <a:rPr lang="en-US" altLang="ja-JP" sz="2400" b="1" dirty="0" smtClean="0">
                <a:latin typeface="Times New Roman" panose="02020603050405020304" pitchFamily="18" charset="0"/>
                <a:cs typeface="Times New Roman" panose="02020603050405020304" pitchFamily="18" charset="0"/>
              </a:rPr>
            </a:br>
            <a:r>
              <a:rPr lang="en-US" altLang="ja-JP" sz="2400" b="1" dirty="0" smtClean="0">
                <a:latin typeface="Times New Roman" panose="02020603050405020304" pitchFamily="18" charset="0"/>
                <a:cs typeface="Times New Roman" panose="02020603050405020304" pitchFamily="18" charset="0"/>
              </a:rPr>
              <a:t>DES</a:t>
            </a:r>
            <a:r>
              <a:rPr lang="ja-JP" altLang="en-US" sz="2400" b="1" dirty="0">
                <a:latin typeface="Times New Roman" panose="02020603050405020304" pitchFamily="18" charset="0"/>
                <a:cs typeface="Times New Roman" panose="02020603050405020304" pitchFamily="18" charset="0"/>
              </a:rPr>
              <a:t>　</a:t>
            </a:r>
            <a:r>
              <a:rPr lang="ja-JP" altLang="en-US" sz="2400" b="1" dirty="0" smtClean="0">
                <a:latin typeface="Times New Roman" panose="02020603050405020304" pitchFamily="18" charset="0"/>
                <a:cs typeface="Times New Roman" panose="02020603050405020304" pitchFamily="18" charset="0"/>
              </a:rPr>
              <a:t>：  最低 </a:t>
            </a:r>
            <a:r>
              <a:rPr lang="en-US" altLang="ja-JP" sz="2400" b="1" dirty="0">
                <a:latin typeface="Times New Roman" panose="02020603050405020304" pitchFamily="18" charset="0"/>
                <a:cs typeface="Times New Roman" panose="02020603050405020304" pitchFamily="18" charset="0"/>
              </a:rPr>
              <a:t>12 </a:t>
            </a:r>
            <a:r>
              <a:rPr lang="ja-JP" altLang="en-US" sz="2400" b="1" dirty="0">
                <a:latin typeface="Times New Roman" panose="02020603050405020304" pitchFamily="18" charset="0"/>
                <a:cs typeface="Times New Roman" panose="02020603050405020304" pitchFamily="18" charset="0"/>
              </a:rPr>
              <a:t>か</a:t>
            </a:r>
            <a:r>
              <a:rPr lang="ja-JP" altLang="en-US" sz="2400" b="1" dirty="0" smtClean="0">
                <a:latin typeface="Times New Roman" panose="02020603050405020304" pitchFamily="18" charset="0"/>
                <a:cs typeface="Times New Roman" panose="02020603050405020304" pitchFamily="18" charset="0"/>
              </a:rPr>
              <a:t>月間。</a:t>
            </a:r>
            <a:r>
              <a:rPr lang="en-US" altLang="ja-JP" sz="2400" b="1" dirty="0" smtClean="0">
                <a:latin typeface="Times New Roman" panose="02020603050405020304" pitchFamily="18" charset="0"/>
                <a:cs typeface="Times New Roman" panose="02020603050405020304" pitchFamily="18" charset="0"/>
              </a:rPr>
              <a:t/>
            </a:r>
            <a:br>
              <a:rPr lang="en-US" altLang="ja-JP" sz="2400" b="1" dirty="0" smtClean="0">
                <a:latin typeface="Times New Roman" panose="02020603050405020304" pitchFamily="18" charset="0"/>
                <a:cs typeface="Times New Roman" panose="02020603050405020304" pitchFamily="18" charset="0"/>
              </a:rPr>
            </a:br>
            <a:r>
              <a:rPr lang="ja-JP" altLang="en-US" sz="2400" b="1" dirty="0" smtClean="0">
                <a:latin typeface="Times New Roman" panose="02020603050405020304" pitchFamily="18" charset="0"/>
                <a:cs typeface="Times New Roman" panose="02020603050405020304" pitchFamily="18" charset="0"/>
              </a:rPr>
              <a:t>その</a:t>
            </a:r>
            <a:r>
              <a:rPr lang="ja-JP" altLang="en-US" sz="2400" b="1" dirty="0">
                <a:latin typeface="Times New Roman" panose="02020603050405020304" pitchFamily="18" charset="0"/>
                <a:cs typeface="Times New Roman" panose="02020603050405020304" pitchFamily="18" charset="0"/>
              </a:rPr>
              <a:t>期間内は緊急手術以外の非心臓</a:t>
            </a:r>
            <a:r>
              <a:rPr lang="ja-JP" altLang="en-US" sz="2400" b="1" dirty="0" smtClean="0">
                <a:latin typeface="Times New Roman" panose="02020603050405020304" pitchFamily="18" charset="0"/>
                <a:cs typeface="Times New Roman" panose="02020603050405020304" pitchFamily="18" charset="0"/>
              </a:rPr>
              <a:t>手術は待機</a:t>
            </a:r>
            <a:r>
              <a:rPr lang="ja-JP" altLang="en-US" sz="2400" b="1" dirty="0">
                <a:latin typeface="Times New Roman" panose="02020603050405020304" pitchFamily="18" charset="0"/>
                <a:cs typeface="Times New Roman" panose="02020603050405020304" pitchFamily="18" charset="0"/>
              </a:rPr>
              <a:t>す</a:t>
            </a:r>
            <a:r>
              <a:rPr lang="ja-JP" altLang="en-US" sz="2400" b="1" dirty="0" smtClean="0">
                <a:latin typeface="Times New Roman" panose="02020603050405020304" pitchFamily="18" charset="0"/>
                <a:cs typeface="Times New Roman" panose="02020603050405020304" pitchFamily="18" charset="0"/>
              </a:rPr>
              <a:t>べき。</a:t>
            </a:r>
            <a:endParaRPr kumimoji="1" lang="ja-JP" altLang="en-US" sz="2400" b="1"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3962106" y="2605977"/>
            <a:ext cx="4134403" cy="369332"/>
          </a:xfrm>
          <a:prstGeom prst="rect">
            <a:avLst/>
          </a:prstGeom>
          <a:noFill/>
          <a:ln w="38100">
            <a:solidFill>
              <a:srgbClr val="FF0000"/>
            </a:solidFill>
          </a:ln>
        </p:spPr>
        <p:txBody>
          <a:bodyPr wrap="square" rtlCol="0">
            <a:spAutoFit/>
          </a:bodyPr>
          <a:lstStyle/>
          <a:p>
            <a:r>
              <a:rPr kumimoji="1" lang="en-US" altLang="ja-JP" b="1" dirty="0" smtClean="0">
                <a:latin typeface="Times New Roman" panose="02020603050405020304" pitchFamily="18" charset="0"/>
                <a:cs typeface="Times New Roman" panose="02020603050405020304" pitchFamily="18" charset="0"/>
              </a:rPr>
              <a:t>PCI </a:t>
            </a:r>
            <a:r>
              <a:rPr kumimoji="1" lang="ja-JP" altLang="en-US" b="1" dirty="0" smtClean="0">
                <a:latin typeface="Times New Roman" panose="02020603050405020304" pitchFamily="18" charset="0"/>
                <a:cs typeface="Times New Roman" panose="02020603050405020304" pitchFamily="18" charset="0"/>
              </a:rPr>
              <a:t>（経皮的冠動脈インターベンション）</a:t>
            </a:r>
            <a:endParaRPr kumimoji="1" lang="ja-JP" altLang="en-US" b="1"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1416095" y="3336944"/>
            <a:ext cx="2371860" cy="369332"/>
          </a:xfrm>
          <a:prstGeom prst="rect">
            <a:avLst/>
          </a:prstGeom>
          <a:noFill/>
          <a:ln w="38100">
            <a:solidFill>
              <a:srgbClr val="FF0000"/>
            </a:solidFill>
          </a:ln>
        </p:spPr>
        <p:txBody>
          <a:bodyPr wrap="square" rtlCol="0">
            <a:spAutoFit/>
          </a:bodyPr>
          <a:lstStyle/>
          <a:p>
            <a:pPr algn="ctr"/>
            <a:r>
              <a:rPr lang="ja-JP" altLang="en-US" b="1" dirty="0" smtClean="0">
                <a:latin typeface="Times New Roman" panose="02020603050405020304" pitchFamily="18" charset="0"/>
                <a:cs typeface="Times New Roman" panose="02020603050405020304" pitchFamily="18" charset="0"/>
              </a:rPr>
              <a:t>バルーン血管形成術</a:t>
            </a:r>
            <a:endParaRPr kumimoji="1" lang="ja-JP" altLang="en-US" b="1" dirty="0">
              <a:latin typeface="Times New Roman" panose="02020603050405020304" pitchFamily="18" charset="0"/>
              <a:cs typeface="Times New Roman" panose="02020603050405020304" pitchFamily="18" charset="0"/>
            </a:endParaRPr>
          </a:p>
        </p:txBody>
      </p:sp>
      <p:sp>
        <p:nvSpPr>
          <p:cNvPr id="8" name="テキスト ボックス 7"/>
          <p:cNvSpPr txBox="1"/>
          <p:nvPr/>
        </p:nvSpPr>
        <p:spPr>
          <a:xfrm>
            <a:off x="618723" y="5347019"/>
            <a:ext cx="2178677" cy="369332"/>
          </a:xfrm>
          <a:prstGeom prst="rect">
            <a:avLst/>
          </a:prstGeom>
          <a:noFill/>
          <a:ln w="38100">
            <a:solidFill>
              <a:srgbClr val="FF0000"/>
            </a:solidFill>
          </a:ln>
        </p:spPr>
        <p:txBody>
          <a:bodyPr wrap="square" rtlCol="0">
            <a:spAutoFit/>
          </a:bodyPr>
          <a:lstStyle/>
          <a:p>
            <a:r>
              <a:rPr lang="ja-JP" altLang="en-US" b="1" dirty="0">
                <a:latin typeface="Times New Roman" panose="02020603050405020304" pitchFamily="18" charset="0"/>
                <a:cs typeface="Times New Roman" panose="02020603050405020304" pitchFamily="18" charset="0"/>
              </a:rPr>
              <a:t>緊急時以外</a:t>
            </a:r>
            <a:r>
              <a:rPr lang="ja-JP" altLang="en-US" b="1" dirty="0" smtClean="0">
                <a:latin typeface="Times New Roman" panose="02020603050405020304" pitchFamily="18" charset="0"/>
                <a:cs typeface="Times New Roman" panose="02020603050405020304" pitchFamily="18" charset="0"/>
              </a:rPr>
              <a:t>は延期</a:t>
            </a:r>
            <a:endParaRPr kumimoji="1" lang="ja-JP" altLang="en-US" b="1" dirty="0">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8155539" y="3336944"/>
            <a:ext cx="2809742" cy="369332"/>
          </a:xfrm>
          <a:prstGeom prst="rect">
            <a:avLst/>
          </a:prstGeom>
          <a:noFill/>
          <a:ln w="38100">
            <a:solidFill>
              <a:srgbClr val="FF0000"/>
            </a:solidFill>
          </a:ln>
        </p:spPr>
        <p:txBody>
          <a:bodyPr wrap="square" rtlCol="0">
            <a:spAutoFit/>
          </a:bodyPr>
          <a:lstStyle/>
          <a:p>
            <a:pPr algn="ctr"/>
            <a:r>
              <a:rPr lang="en-US" altLang="ja-JP" b="1" dirty="0" smtClean="0">
                <a:latin typeface="Times New Roman" panose="02020603050405020304" pitchFamily="18" charset="0"/>
                <a:cs typeface="Times New Roman" panose="02020603050405020304" pitchFamily="18" charset="0"/>
              </a:rPr>
              <a:t>DES</a:t>
            </a:r>
            <a:r>
              <a:rPr lang="ja-JP" altLang="en-US" b="1" dirty="0" smtClean="0">
                <a:latin typeface="Times New Roman" panose="02020603050405020304" pitchFamily="18" charset="0"/>
                <a:cs typeface="Times New Roman" panose="02020603050405020304" pitchFamily="18" charset="0"/>
              </a:rPr>
              <a:t>（薬剤溶出性ステント）</a:t>
            </a:r>
            <a:endParaRPr kumimoji="1" lang="ja-JP" altLang="en-US" b="1"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4858411" y="3336944"/>
            <a:ext cx="2710120" cy="369332"/>
          </a:xfrm>
          <a:prstGeom prst="rect">
            <a:avLst/>
          </a:prstGeom>
          <a:noFill/>
          <a:ln w="38100">
            <a:solidFill>
              <a:srgbClr val="FF0000"/>
            </a:solidFill>
          </a:ln>
        </p:spPr>
        <p:txBody>
          <a:bodyPr wrap="square" rtlCol="0">
            <a:spAutoFit/>
          </a:bodyPr>
          <a:lstStyle/>
          <a:p>
            <a:pPr algn="ctr"/>
            <a:r>
              <a:rPr lang="en-US" altLang="ja-JP" b="1" dirty="0">
                <a:latin typeface="Times New Roman" panose="02020603050405020304" pitchFamily="18" charset="0"/>
                <a:cs typeface="Times New Roman" panose="02020603050405020304" pitchFamily="18" charset="0"/>
              </a:rPr>
              <a:t>BM</a:t>
            </a:r>
            <a:r>
              <a:rPr lang="en-US" altLang="ja-JP" b="1" dirty="0" smtClean="0">
                <a:latin typeface="Times New Roman" panose="02020603050405020304" pitchFamily="18" charset="0"/>
                <a:cs typeface="Times New Roman" panose="02020603050405020304" pitchFamily="18" charset="0"/>
              </a:rPr>
              <a:t>S</a:t>
            </a:r>
            <a:r>
              <a:rPr lang="ja-JP" altLang="en-US" b="1" dirty="0" smtClean="0">
                <a:latin typeface="Times New Roman" panose="02020603050405020304" pitchFamily="18" charset="0"/>
                <a:cs typeface="Times New Roman" panose="02020603050405020304" pitchFamily="18" charset="0"/>
              </a:rPr>
              <a:t>（ベアメタルステント）</a:t>
            </a:r>
            <a:endParaRPr kumimoji="1" lang="ja-JP" altLang="en-US" b="1"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6308499" y="5347019"/>
            <a:ext cx="2178677" cy="369332"/>
          </a:xfrm>
          <a:prstGeom prst="rect">
            <a:avLst/>
          </a:prstGeom>
          <a:noFill/>
          <a:ln w="38100">
            <a:solidFill>
              <a:srgbClr val="FF0000"/>
            </a:solidFill>
          </a:ln>
        </p:spPr>
        <p:txBody>
          <a:bodyPr wrap="square" rtlCol="0">
            <a:spAutoFit/>
          </a:bodyPr>
          <a:lstStyle/>
          <a:p>
            <a:r>
              <a:rPr lang="ja-JP" altLang="en-US" b="1" dirty="0">
                <a:latin typeface="Times New Roman" panose="02020603050405020304" pitchFamily="18" charset="0"/>
                <a:cs typeface="Times New Roman" panose="02020603050405020304" pitchFamily="18" charset="0"/>
              </a:rPr>
              <a:t>緊急時以外</a:t>
            </a:r>
            <a:r>
              <a:rPr lang="ja-JP" altLang="en-US" b="1" dirty="0" smtClean="0">
                <a:latin typeface="Times New Roman" panose="02020603050405020304" pitchFamily="18" charset="0"/>
                <a:cs typeface="Times New Roman" panose="02020603050405020304" pitchFamily="18" charset="0"/>
              </a:rPr>
              <a:t>は延期</a:t>
            </a:r>
            <a:endParaRPr kumimoji="1" lang="ja-JP" altLang="en-US" b="1" dirty="0">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9281909" y="5347019"/>
            <a:ext cx="2320345" cy="369332"/>
          </a:xfrm>
          <a:prstGeom prst="rect">
            <a:avLst/>
          </a:prstGeom>
          <a:noFill/>
          <a:ln w="38100">
            <a:solidFill>
              <a:srgbClr val="FF0000"/>
            </a:solidFill>
          </a:ln>
        </p:spPr>
        <p:txBody>
          <a:bodyPr wrap="square" rtlCol="0">
            <a:spAutoFit/>
          </a:bodyPr>
          <a:lstStyle/>
          <a:p>
            <a:r>
              <a:rPr lang="ja-JP" altLang="en-US" b="1" dirty="0" smtClean="0">
                <a:latin typeface="Times New Roman" panose="02020603050405020304" pitchFamily="18" charset="0"/>
                <a:cs typeface="Times New Roman" panose="02020603050405020304" pitchFamily="18" charset="0"/>
              </a:rPr>
              <a:t>アスピリン継続で施行</a:t>
            </a:r>
            <a:endParaRPr kumimoji="1" lang="ja-JP" altLang="en-US" b="1" dirty="0">
              <a:latin typeface="Times New Roman" panose="02020603050405020304" pitchFamily="18" charset="0"/>
              <a:cs typeface="Times New Roman" panose="02020603050405020304" pitchFamily="18" charset="0"/>
            </a:endParaRPr>
          </a:p>
        </p:txBody>
      </p:sp>
      <p:sp>
        <p:nvSpPr>
          <p:cNvPr id="13" name="テキスト ボックス 12"/>
          <p:cNvSpPr txBox="1"/>
          <p:nvPr/>
        </p:nvSpPr>
        <p:spPr>
          <a:xfrm>
            <a:off x="3255132" y="5347019"/>
            <a:ext cx="2320345" cy="369332"/>
          </a:xfrm>
          <a:prstGeom prst="rect">
            <a:avLst/>
          </a:prstGeom>
          <a:noFill/>
          <a:ln w="38100">
            <a:solidFill>
              <a:srgbClr val="FF0000"/>
            </a:solidFill>
          </a:ln>
        </p:spPr>
        <p:txBody>
          <a:bodyPr wrap="square" rtlCol="0">
            <a:spAutoFit/>
          </a:bodyPr>
          <a:lstStyle/>
          <a:p>
            <a:r>
              <a:rPr lang="ja-JP" altLang="en-US" b="1" dirty="0" smtClean="0">
                <a:latin typeface="Times New Roman" panose="02020603050405020304" pitchFamily="18" charset="0"/>
                <a:cs typeface="Times New Roman" panose="02020603050405020304" pitchFamily="18" charset="0"/>
              </a:rPr>
              <a:t>アスピリン継続で施行</a:t>
            </a:r>
            <a:endParaRPr kumimoji="1" lang="ja-JP" altLang="en-US" b="1"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1222418" y="4160857"/>
            <a:ext cx="971286" cy="369332"/>
          </a:xfrm>
          <a:prstGeom prst="rect">
            <a:avLst/>
          </a:prstGeom>
          <a:noFill/>
          <a:ln w="38100">
            <a:solidFill>
              <a:srgbClr val="FF0000"/>
            </a:solidFill>
          </a:ln>
        </p:spPr>
        <p:txBody>
          <a:bodyPr wrap="square" rtlCol="0">
            <a:spAutoFit/>
          </a:bodyPr>
          <a:lstStyle/>
          <a:p>
            <a:r>
              <a:rPr lang="ja-JP" altLang="en-US" b="1" dirty="0" smtClean="0">
                <a:latin typeface="Times New Roman" panose="02020603050405020304" pitchFamily="18" charset="0"/>
                <a:cs typeface="Times New Roman" panose="02020603050405020304" pitchFamily="18" charset="0"/>
              </a:rPr>
              <a:t>＜ </a:t>
            </a:r>
            <a:r>
              <a:rPr lang="en-US" altLang="ja-JP" b="1" dirty="0" smtClean="0">
                <a:latin typeface="Times New Roman" panose="02020603050405020304" pitchFamily="18" charset="0"/>
                <a:cs typeface="Times New Roman" panose="02020603050405020304" pitchFamily="18" charset="0"/>
              </a:rPr>
              <a:t>14</a:t>
            </a:r>
            <a:r>
              <a:rPr lang="ja-JP" altLang="en-US" b="1" dirty="0" smtClean="0">
                <a:latin typeface="Times New Roman" panose="02020603050405020304" pitchFamily="18" charset="0"/>
                <a:cs typeface="Times New Roman" panose="02020603050405020304" pitchFamily="18" charset="0"/>
              </a:rPr>
              <a:t>日</a:t>
            </a:r>
            <a:endParaRPr kumimoji="1" lang="ja-JP" altLang="en-US" b="1"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2966137" y="4156703"/>
            <a:ext cx="971286" cy="369332"/>
          </a:xfrm>
          <a:prstGeom prst="rect">
            <a:avLst/>
          </a:prstGeom>
          <a:noFill/>
          <a:ln w="38100">
            <a:solidFill>
              <a:srgbClr val="FF0000"/>
            </a:solidFill>
          </a:ln>
        </p:spPr>
        <p:txBody>
          <a:bodyPr wrap="square" rtlCol="0">
            <a:spAutoFit/>
          </a:bodyPr>
          <a:lstStyle/>
          <a:p>
            <a:r>
              <a:rPr lang="ja-JP" altLang="en-US" b="1" dirty="0">
                <a:latin typeface="Times New Roman" panose="02020603050405020304" pitchFamily="18" charset="0"/>
                <a:cs typeface="Times New Roman" panose="02020603050405020304" pitchFamily="18" charset="0"/>
              </a:rPr>
              <a:t>≥</a:t>
            </a:r>
            <a:r>
              <a:rPr lang="ja-JP" altLang="en-US" b="1" dirty="0" smtClean="0">
                <a:latin typeface="Times New Roman" panose="02020603050405020304" pitchFamily="18" charset="0"/>
                <a:cs typeface="Times New Roman" panose="02020603050405020304" pitchFamily="18" charset="0"/>
              </a:rPr>
              <a:t> </a:t>
            </a:r>
            <a:r>
              <a:rPr lang="en-US" altLang="ja-JP" b="1" dirty="0" smtClean="0">
                <a:latin typeface="Times New Roman" panose="02020603050405020304" pitchFamily="18" charset="0"/>
                <a:cs typeface="Times New Roman" panose="02020603050405020304" pitchFamily="18" charset="0"/>
              </a:rPr>
              <a:t>14</a:t>
            </a:r>
            <a:r>
              <a:rPr lang="ja-JP" altLang="en-US" b="1" dirty="0" smtClean="0">
                <a:latin typeface="Times New Roman" panose="02020603050405020304" pitchFamily="18" charset="0"/>
                <a:cs typeface="Times New Roman" panose="02020603050405020304" pitchFamily="18" charset="0"/>
              </a:rPr>
              <a:t>日</a:t>
            </a:r>
            <a:endParaRPr kumimoji="1" lang="ja-JP" altLang="en-US" b="1" dirty="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6455259" y="4152549"/>
            <a:ext cx="1394142" cy="369332"/>
          </a:xfrm>
          <a:prstGeom prst="rect">
            <a:avLst/>
          </a:prstGeom>
          <a:noFill/>
          <a:ln w="38100">
            <a:solidFill>
              <a:srgbClr val="FF0000"/>
            </a:solidFill>
          </a:ln>
        </p:spPr>
        <p:txBody>
          <a:bodyPr wrap="square" rtlCol="0">
            <a:spAutoFit/>
          </a:bodyPr>
          <a:lstStyle/>
          <a:p>
            <a:r>
              <a:rPr lang="ja-JP" altLang="en-US" b="1" dirty="0" smtClean="0">
                <a:latin typeface="Times New Roman" panose="02020603050405020304" pitchFamily="18" charset="0"/>
                <a:cs typeface="Times New Roman" panose="02020603050405020304" pitchFamily="18" charset="0"/>
              </a:rPr>
              <a:t>＜ </a:t>
            </a:r>
            <a:r>
              <a:rPr lang="en-US" altLang="ja-JP" b="1" dirty="0">
                <a:latin typeface="Times New Roman" panose="02020603050405020304" pitchFamily="18" charset="0"/>
                <a:cs typeface="Times New Roman" panose="02020603050405020304" pitchFamily="18" charset="0"/>
              </a:rPr>
              <a:t>4</a:t>
            </a:r>
            <a:r>
              <a:rPr lang="ja-JP" altLang="en-US" b="1" dirty="0">
                <a:latin typeface="Times New Roman" panose="02020603050405020304" pitchFamily="18" charset="0"/>
                <a:cs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6</a:t>
            </a:r>
            <a:r>
              <a:rPr lang="ja-JP" altLang="en-US" b="1" dirty="0">
                <a:latin typeface="Times New Roman" panose="02020603050405020304" pitchFamily="18" charset="0"/>
                <a:cs typeface="Times New Roman" panose="02020603050405020304" pitchFamily="18" charset="0"/>
              </a:rPr>
              <a:t>週間</a:t>
            </a:r>
            <a:endParaRPr kumimoji="1" lang="ja-JP" altLang="en-US" b="1"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8071826" y="4130946"/>
            <a:ext cx="971286" cy="369332"/>
          </a:xfrm>
          <a:prstGeom prst="rect">
            <a:avLst/>
          </a:prstGeom>
          <a:noFill/>
          <a:ln w="38100">
            <a:solidFill>
              <a:srgbClr val="FF0000"/>
            </a:solidFill>
          </a:ln>
        </p:spPr>
        <p:txBody>
          <a:bodyPr wrap="square" rtlCol="0">
            <a:spAutoFit/>
          </a:bodyPr>
          <a:lstStyle/>
          <a:p>
            <a:r>
              <a:rPr lang="ja-JP" altLang="en-US" b="1" dirty="0" smtClean="0">
                <a:latin typeface="Times New Roman" panose="02020603050405020304" pitchFamily="18" charset="0"/>
                <a:cs typeface="Times New Roman" panose="02020603050405020304" pitchFamily="18" charset="0"/>
              </a:rPr>
              <a:t>＜ </a:t>
            </a:r>
            <a:r>
              <a:rPr lang="en-US" altLang="ja-JP" b="1" dirty="0" smtClean="0">
                <a:latin typeface="Times New Roman" panose="02020603050405020304" pitchFamily="18" charset="0"/>
                <a:cs typeface="Times New Roman" panose="02020603050405020304" pitchFamily="18" charset="0"/>
              </a:rPr>
              <a:t>1 </a:t>
            </a:r>
            <a:r>
              <a:rPr lang="ja-JP" altLang="en-US" b="1" dirty="0" smtClean="0">
                <a:latin typeface="Times New Roman" panose="02020603050405020304" pitchFamily="18" charset="0"/>
                <a:cs typeface="Times New Roman" panose="02020603050405020304" pitchFamily="18" charset="0"/>
              </a:rPr>
              <a:t>年</a:t>
            </a:r>
            <a:endParaRPr kumimoji="1" lang="ja-JP" altLang="en-US" b="1" dirty="0">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9956438" y="4142844"/>
            <a:ext cx="971286" cy="369332"/>
          </a:xfrm>
          <a:prstGeom prst="rect">
            <a:avLst/>
          </a:prstGeom>
          <a:noFill/>
          <a:ln w="38100">
            <a:solidFill>
              <a:srgbClr val="FF0000"/>
            </a:solidFill>
          </a:ln>
        </p:spPr>
        <p:txBody>
          <a:bodyPr wrap="square" rtlCol="0">
            <a:spAutoFit/>
          </a:bodyPr>
          <a:lstStyle/>
          <a:p>
            <a:r>
              <a:rPr lang="ja-JP" altLang="en-US" b="1" dirty="0">
                <a:latin typeface="Times New Roman" panose="02020603050405020304" pitchFamily="18" charset="0"/>
                <a:cs typeface="Times New Roman" panose="02020603050405020304" pitchFamily="18" charset="0"/>
              </a:rPr>
              <a:t>≥</a:t>
            </a:r>
            <a:r>
              <a:rPr lang="ja-JP" altLang="en-US" b="1" dirty="0" smtClean="0">
                <a:latin typeface="Times New Roman" panose="02020603050405020304" pitchFamily="18" charset="0"/>
                <a:cs typeface="Times New Roman" panose="02020603050405020304" pitchFamily="18" charset="0"/>
              </a:rPr>
              <a:t> </a:t>
            </a:r>
            <a:r>
              <a:rPr lang="en-US" altLang="ja-JP" b="1" dirty="0" smtClean="0">
                <a:latin typeface="Times New Roman" panose="02020603050405020304" pitchFamily="18" charset="0"/>
                <a:cs typeface="Times New Roman" panose="02020603050405020304" pitchFamily="18" charset="0"/>
              </a:rPr>
              <a:t>1 </a:t>
            </a:r>
            <a:r>
              <a:rPr lang="ja-JP" altLang="en-US" b="1" dirty="0" smtClean="0">
                <a:latin typeface="Times New Roman" panose="02020603050405020304" pitchFamily="18" charset="0"/>
                <a:cs typeface="Times New Roman" panose="02020603050405020304" pitchFamily="18" charset="0"/>
              </a:rPr>
              <a:t>年</a:t>
            </a:r>
            <a:endParaRPr kumimoji="1" lang="ja-JP" altLang="en-US" b="1" dirty="0">
              <a:latin typeface="Times New Roman" panose="02020603050405020304" pitchFamily="18" charset="0"/>
              <a:cs typeface="Times New Roman" panose="02020603050405020304" pitchFamily="18" charset="0"/>
            </a:endParaRPr>
          </a:p>
        </p:txBody>
      </p:sp>
      <p:sp>
        <p:nvSpPr>
          <p:cNvPr id="19" name="テキスト ボックス 18"/>
          <p:cNvSpPr txBox="1"/>
          <p:nvPr/>
        </p:nvSpPr>
        <p:spPr>
          <a:xfrm>
            <a:off x="4286500" y="4156703"/>
            <a:ext cx="1946334" cy="646331"/>
          </a:xfrm>
          <a:prstGeom prst="rect">
            <a:avLst/>
          </a:prstGeom>
          <a:noFill/>
          <a:ln w="38100">
            <a:solidFill>
              <a:srgbClr val="FF0000"/>
            </a:solidFill>
          </a:ln>
        </p:spPr>
        <p:txBody>
          <a:bodyPr wrap="square" rtlCol="0">
            <a:spAutoFit/>
          </a:bodyPr>
          <a:lstStyle/>
          <a:p>
            <a:r>
              <a:rPr lang="ja-JP" altLang="en-US" b="1" dirty="0" smtClean="0">
                <a:latin typeface="Times New Roman" panose="02020603050405020304" pitchFamily="18" charset="0"/>
                <a:cs typeface="Times New Roman" panose="02020603050405020304" pitchFamily="18" charset="0"/>
              </a:rPr>
              <a:t>最低≥ </a:t>
            </a:r>
            <a:r>
              <a:rPr lang="en-US" altLang="ja-JP" b="1" dirty="0">
                <a:latin typeface="Times New Roman" panose="02020603050405020304" pitchFamily="18" charset="0"/>
                <a:cs typeface="Times New Roman" panose="02020603050405020304" pitchFamily="18" charset="0"/>
              </a:rPr>
              <a:t>4</a:t>
            </a:r>
            <a:r>
              <a:rPr lang="ja-JP" altLang="en-US" b="1" dirty="0">
                <a:latin typeface="Times New Roman" panose="02020603050405020304" pitchFamily="18" charset="0"/>
                <a:cs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6</a:t>
            </a:r>
            <a:r>
              <a:rPr lang="ja-JP" altLang="en-US" b="1" dirty="0" smtClean="0">
                <a:latin typeface="Times New Roman" panose="02020603050405020304" pitchFamily="18" charset="0"/>
                <a:cs typeface="Times New Roman" panose="02020603050405020304" pitchFamily="18" charset="0"/>
              </a:rPr>
              <a:t>週間</a:t>
            </a:r>
            <a:endParaRPr lang="en-US" altLang="ja-JP" b="1" dirty="0" smtClean="0">
              <a:latin typeface="Times New Roman" panose="02020603050405020304" pitchFamily="18" charset="0"/>
              <a:cs typeface="Times New Roman" panose="02020603050405020304" pitchFamily="18" charset="0"/>
            </a:endParaRPr>
          </a:p>
          <a:p>
            <a:r>
              <a:rPr kumimoji="1" lang="ja-JP" altLang="en-US" b="1" dirty="0" smtClean="0">
                <a:latin typeface="Times New Roman" panose="02020603050405020304" pitchFamily="18" charset="0"/>
                <a:cs typeface="Times New Roman" panose="02020603050405020304" pitchFamily="18" charset="0"/>
              </a:rPr>
              <a:t>出来れば≥</a:t>
            </a:r>
            <a:r>
              <a:rPr kumimoji="1" lang="en-US" altLang="ja-JP" b="1" dirty="0" smtClean="0">
                <a:latin typeface="Times New Roman" panose="02020603050405020304" pitchFamily="18" charset="0"/>
                <a:cs typeface="Times New Roman" panose="02020603050405020304" pitchFamily="18" charset="0"/>
              </a:rPr>
              <a:t>3</a:t>
            </a:r>
            <a:r>
              <a:rPr kumimoji="1" lang="ja-JP" altLang="en-US" b="1" dirty="0" smtClean="0">
                <a:latin typeface="Times New Roman" panose="02020603050405020304" pitchFamily="18" charset="0"/>
                <a:cs typeface="Times New Roman" panose="02020603050405020304" pitchFamily="18" charset="0"/>
              </a:rPr>
              <a:t>か月</a:t>
            </a:r>
            <a:endParaRPr kumimoji="1" lang="ja-JP" altLang="en-US" b="1" dirty="0">
              <a:latin typeface="Times New Roman" panose="02020603050405020304" pitchFamily="18" charset="0"/>
              <a:cs typeface="Times New Roman" panose="02020603050405020304" pitchFamily="18" charset="0"/>
            </a:endParaRPr>
          </a:p>
        </p:txBody>
      </p:sp>
      <p:cxnSp>
        <p:nvCxnSpPr>
          <p:cNvPr id="21" name="直線矢印コネクタ 20"/>
          <p:cNvCxnSpPr>
            <a:stCxn id="14" idx="2"/>
            <a:endCxn id="8" idx="0"/>
          </p:cNvCxnSpPr>
          <p:nvPr/>
        </p:nvCxnSpPr>
        <p:spPr>
          <a:xfrm>
            <a:off x="1708061" y="4530189"/>
            <a:ext cx="1" cy="816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7230272" y="4530189"/>
            <a:ext cx="1" cy="816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306063" y="4512176"/>
            <a:ext cx="1" cy="816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0443691" y="4530189"/>
            <a:ext cx="1" cy="816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092645" y="4803034"/>
            <a:ext cx="1" cy="5259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3557253" y="4541414"/>
            <a:ext cx="1" cy="816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右中かっこ 28"/>
          <p:cNvSpPr/>
          <p:nvPr/>
        </p:nvSpPr>
        <p:spPr>
          <a:xfrm rot="16200000">
            <a:off x="2460009" y="3164741"/>
            <a:ext cx="284032" cy="168187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Times New Roman" panose="02020603050405020304" pitchFamily="18" charset="0"/>
              <a:cs typeface="Times New Roman" panose="02020603050405020304" pitchFamily="18" charset="0"/>
            </a:endParaRPr>
          </a:p>
        </p:txBody>
      </p:sp>
      <p:sp>
        <p:nvSpPr>
          <p:cNvPr id="30" name="右中かっこ 29"/>
          <p:cNvSpPr/>
          <p:nvPr/>
        </p:nvSpPr>
        <p:spPr>
          <a:xfrm rot="16200000">
            <a:off x="6090818" y="3175451"/>
            <a:ext cx="284032" cy="168187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Times New Roman" panose="02020603050405020304" pitchFamily="18" charset="0"/>
              <a:cs typeface="Times New Roman" panose="02020603050405020304" pitchFamily="18" charset="0"/>
            </a:endParaRPr>
          </a:p>
        </p:txBody>
      </p:sp>
      <p:sp>
        <p:nvSpPr>
          <p:cNvPr id="31" name="右中かっこ 30"/>
          <p:cNvSpPr/>
          <p:nvPr/>
        </p:nvSpPr>
        <p:spPr>
          <a:xfrm rot="16200000">
            <a:off x="9357760" y="3164740"/>
            <a:ext cx="284032" cy="168187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Times New Roman" panose="02020603050405020304" pitchFamily="18" charset="0"/>
              <a:cs typeface="Times New Roman" panose="02020603050405020304" pitchFamily="18" charset="0"/>
            </a:endParaRPr>
          </a:p>
        </p:txBody>
      </p:sp>
      <p:sp>
        <p:nvSpPr>
          <p:cNvPr id="32" name="正方形/長方形 31"/>
          <p:cNvSpPr/>
          <p:nvPr/>
        </p:nvSpPr>
        <p:spPr>
          <a:xfrm>
            <a:off x="2662907" y="6134611"/>
            <a:ext cx="7627017" cy="461665"/>
          </a:xfrm>
          <a:prstGeom prst="rect">
            <a:avLst/>
          </a:prstGeom>
        </p:spPr>
        <p:txBody>
          <a:bodyPr wrap="square">
            <a:spAutoFit/>
          </a:bodyPr>
          <a:lstStyle/>
          <a:p>
            <a:r>
              <a:rPr lang="ja-JP" altLang="en-US" sz="1200" b="1" dirty="0" smtClean="0">
                <a:latin typeface="Times New Roman" panose="02020603050405020304" pitchFamily="18" charset="0"/>
                <a:cs typeface="Times New Roman" panose="02020603050405020304" pitchFamily="18" charset="0"/>
              </a:rPr>
              <a:t>日本循環器学会「循環器疾患における抗凝固・抗血小板療法に関するガイドライン（</a:t>
            </a:r>
            <a:r>
              <a:rPr lang="en-US" altLang="ja-JP" sz="1200" b="1" dirty="0" smtClean="0">
                <a:latin typeface="Times New Roman" panose="02020603050405020304" pitchFamily="18" charset="0"/>
                <a:cs typeface="Times New Roman" panose="02020603050405020304" pitchFamily="18" charset="0"/>
              </a:rPr>
              <a:t>2009 </a:t>
            </a:r>
            <a:r>
              <a:rPr lang="ja-JP" altLang="en-US" sz="1200" b="1" dirty="0" smtClean="0">
                <a:latin typeface="Times New Roman" panose="02020603050405020304" pitchFamily="18" charset="0"/>
                <a:cs typeface="Times New Roman" panose="02020603050405020304" pitchFamily="18" charset="0"/>
              </a:rPr>
              <a:t>年改訂版）」</a:t>
            </a:r>
            <a:r>
              <a:rPr lang="en-US" altLang="ja-JP" sz="1200" b="1" dirty="0" smtClean="0">
                <a:latin typeface="Times New Roman" panose="02020603050405020304" pitchFamily="18" charset="0"/>
                <a:cs typeface="Times New Roman" panose="02020603050405020304" pitchFamily="18" charset="0"/>
              </a:rPr>
              <a:t/>
            </a:r>
            <a:br>
              <a:rPr lang="en-US" altLang="ja-JP" sz="1200" b="1" dirty="0" smtClean="0">
                <a:latin typeface="Times New Roman" panose="02020603050405020304" pitchFamily="18" charset="0"/>
                <a:cs typeface="Times New Roman" panose="02020603050405020304" pitchFamily="18" charset="0"/>
              </a:rPr>
            </a:br>
            <a:r>
              <a:rPr lang="en-US" altLang="ja-JP" sz="1200" b="1" dirty="0" smtClean="0">
                <a:latin typeface="Times New Roman" panose="02020603050405020304" pitchFamily="18" charset="0"/>
                <a:cs typeface="Times New Roman" panose="02020603050405020304" pitchFamily="18" charset="0"/>
              </a:rPr>
              <a:t>Fleisher LA, et al. 2007 </a:t>
            </a:r>
            <a:r>
              <a:rPr lang="ja-JP" altLang="en-US" sz="1200" b="1" dirty="0" smtClean="0">
                <a:latin typeface="Times New Roman" panose="02020603050405020304" pitchFamily="18" charset="0"/>
                <a:cs typeface="Times New Roman" panose="02020603050405020304" pitchFamily="18" charset="0"/>
              </a:rPr>
              <a:t>を改編。</a:t>
            </a:r>
            <a:endParaRPr lang="ja-JP" altLang="en-US" sz="1200" b="1" dirty="0">
              <a:latin typeface="Times New Roman" panose="02020603050405020304" pitchFamily="18" charset="0"/>
              <a:cs typeface="Times New Roman" panose="02020603050405020304" pitchFamily="18" charset="0"/>
            </a:endParaRPr>
          </a:p>
        </p:txBody>
      </p:sp>
      <p:sp>
        <p:nvSpPr>
          <p:cNvPr id="28" name="テキスト ボックス 27"/>
          <p:cNvSpPr txBox="1"/>
          <p:nvPr/>
        </p:nvSpPr>
        <p:spPr>
          <a:xfrm>
            <a:off x="3225617" y="167956"/>
            <a:ext cx="6014434" cy="584775"/>
          </a:xfrm>
          <a:prstGeom prst="rect">
            <a:avLst/>
          </a:prstGeom>
          <a:noFill/>
        </p:spPr>
        <p:txBody>
          <a:bodyPr wrap="square" rtlCol="0">
            <a:spAutoFit/>
          </a:bodyPr>
          <a:lstStyle/>
          <a:p>
            <a:r>
              <a:rPr kumimoji="1" lang="ja-JP" altLang="en-US" sz="3200" b="1" u="sng" dirty="0" smtClean="0">
                <a:solidFill>
                  <a:srgbClr val="FF0000"/>
                </a:solidFill>
              </a:rPr>
              <a:t>血栓リスク </a:t>
            </a:r>
            <a:r>
              <a:rPr kumimoji="1" lang="en-US" altLang="ja-JP" sz="3200" b="1" dirty="0" smtClean="0"/>
              <a:t>V.S </a:t>
            </a:r>
            <a:r>
              <a:rPr kumimoji="1" lang="ja-JP" altLang="en-US" sz="3200" b="1" dirty="0" smtClean="0"/>
              <a:t>待機的非心臓手術</a:t>
            </a:r>
            <a:endParaRPr kumimoji="1" lang="ja-JP" altLang="en-US" sz="3200" b="1" dirty="0"/>
          </a:p>
        </p:txBody>
      </p:sp>
      <p:sp>
        <p:nvSpPr>
          <p:cNvPr id="2" name="雲 1"/>
          <p:cNvSpPr/>
          <p:nvPr/>
        </p:nvSpPr>
        <p:spPr>
          <a:xfrm>
            <a:off x="399903" y="933893"/>
            <a:ext cx="1481070" cy="1107583"/>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原則</a:t>
            </a:r>
            <a:endParaRPr kumimoji="1" lang="ja-JP" altLang="en-US" sz="2800" b="1" dirty="0">
              <a:solidFill>
                <a:schemeClr val="tx1"/>
              </a:solidFill>
            </a:endParaRPr>
          </a:p>
        </p:txBody>
      </p:sp>
    </p:spTree>
    <p:extLst>
      <p:ext uri="{BB962C8B-B14F-4D97-AF65-F5344CB8AC3E}">
        <p14:creationId xmlns:p14="http://schemas.microsoft.com/office/powerpoint/2010/main" val="251792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10" y="1249251"/>
            <a:ext cx="8814169" cy="5661808"/>
          </a:xfrm>
        </p:spPr>
      </p:pic>
      <p:sp>
        <p:nvSpPr>
          <p:cNvPr id="4" name="サブタイトル 2"/>
          <p:cNvSpPr txBox="1">
            <a:spLocks/>
          </p:cNvSpPr>
          <p:nvPr/>
        </p:nvSpPr>
        <p:spPr>
          <a:xfrm>
            <a:off x="2624557" y="0"/>
            <a:ext cx="6145954" cy="124925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800" b="1" u="sng" dirty="0" smtClean="0">
                <a:solidFill>
                  <a:srgbClr val="FF0000"/>
                </a:solidFill>
                <a:latin typeface="Times New Roman" panose="02020603050405020304" pitchFamily="18" charset="0"/>
                <a:cs typeface="Times New Roman" panose="02020603050405020304" pitchFamily="18" charset="0"/>
              </a:rPr>
              <a:t>しかし、血栓リスクは個々</a:t>
            </a:r>
            <a:r>
              <a:rPr lang="ja-JP" altLang="en-US" sz="2800" b="1" u="sng" dirty="0">
                <a:solidFill>
                  <a:srgbClr val="FF0000"/>
                </a:solidFill>
                <a:latin typeface="Times New Roman" panose="02020603050405020304" pitchFamily="18" charset="0"/>
                <a:cs typeface="Times New Roman" panose="02020603050405020304" pitchFamily="18" charset="0"/>
              </a:rPr>
              <a:t>で</a:t>
            </a:r>
            <a:r>
              <a:rPr lang="ja-JP" altLang="en-US" sz="2800" b="1" u="sng" dirty="0" smtClean="0">
                <a:solidFill>
                  <a:srgbClr val="FF0000"/>
                </a:solidFill>
                <a:latin typeface="Times New Roman" panose="02020603050405020304" pitchFamily="18" charset="0"/>
                <a:cs typeface="Times New Roman" panose="02020603050405020304" pitchFamily="18" charset="0"/>
              </a:rPr>
              <a:t>異なる。</a:t>
            </a:r>
            <a:endParaRPr lang="en-US" altLang="ja-JP" sz="2800" b="1" u="sng" dirty="0" smtClean="0">
              <a:solidFill>
                <a:srgbClr val="FF0000"/>
              </a:solidFill>
              <a:latin typeface="Times New Roman" panose="02020603050405020304" pitchFamily="18" charset="0"/>
              <a:cs typeface="Times New Roman" panose="02020603050405020304" pitchFamily="18" charset="0"/>
            </a:endParaRPr>
          </a:p>
          <a:p>
            <a:pPr>
              <a:lnSpc>
                <a:spcPct val="100000"/>
              </a:lnSpc>
            </a:pPr>
            <a:r>
              <a:rPr lang="ja-JP" altLang="en-US" sz="2800" b="1" u="sng" dirty="0" smtClean="0">
                <a:solidFill>
                  <a:srgbClr val="FF0000"/>
                </a:solidFill>
                <a:latin typeface="Times New Roman" panose="02020603050405020304" pitchFamily="18" charset="0"/>
                <a:cs typeface="Times New Roman" panose="02020603050405020304" pitchFamily="18" charset="0"/>
              </a:rPr>
              <a:t>施行</a:t>
            </a:r>
            <a:r>
              <a:rPr lang="ja-JP" altLang="en-US" sz="2800" b="1" u="sng" dirty="0">
                <a:solidFill>
                  <a:srgbClr val="FF0000"/>
                </a:solidFill>
                <a:latin typeface="Times New Roman" panose="02020603050405020304" pitchFamily="18" charset="0"/>
                <a:cs typeface="Times New Roman" panose="02020603050405020304" pitchFamily="18" charset="0"/>
              </a:rPr>
              <a:t>時期を</a:t>
            </a:r>
            <a:r>
              <a:rPr lang="ja-JP" altLang="en-US" sz="2800" b="1" u="sng" dirty="0" smtClean="0">
                <a:solidFill>
                  <a:srgbClr val="FF0000"/>
                </a:solidFill>
                <a:latin typeface="Times New Roman" panose="02020603050405020304" pitchFamily="18" charset="0"/>
                <a:cs typeface="Times New Roman" panose="02020603050405020304" pitchFamily="18" charset="0"/>
              </a:rPr>
              <a:t>一律に決定することは困難。</a:t>
            </a:r>
            <a:endParaRPr lang="en-US" altLang="ja-JP" sz="2800" b="1" u="sng" dirty="0" smtClean="0">
              <a:solidFill>
                <a:srgbClr val="FF0000"/>
              </a:solidFill>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flipH="1">
            <a:off x="8770511" y="2970494"/>
            <a:ext cx="3142446" cy="1938992"/>
          </a:xfrm>
          <a:prstGeom prst="rect">
            <a:avLst/>
          </a:prstGeom>
          <a:solidFill>
            <a:schemeClr val="accent1">
              <a:lumMod val="60000"/>
              <a:lumOff val="40000"/>
            </a:schemeClr>
          </a:solidFill>
          <a:ln>
            <a:noFill/>
          </a:ln>
        </p:spPr>
        <p:txBody>
          <a:bodyPr wrap="square" rtlCol="0">
            <a:spAutoFit/>
          </a:bodyPr>
          <a:lstStyle/>
          <a:p>
            <a:r>
              <a:rPr kumimoji="1" lang="en-US" altLang="ja-JP" sz="2400" b="1" dirty="0" smtClean="0">
                <a:latin typeface="Times New Roman" panose="02020603050405020304" pitchFamily="18" charset="0"/>
                <a:cs typeface="Times New Roman" panose="02020603050405020304" pitchFamily="18" charset="0"/>
              </a:rPr>
              <a:t>DES </a:t>
            </a:r>
            <a:r>
              <a:rPr kumimoji="1" lang="ja-JP" altLang="en-US" sz="2400" b="1" dirty="0" smtClean="0">
                <a:latin typeface="Times New Roman" panose="02020603050405020304" pitchFamily="18" charset="0"/>
                <a:cs typeface="Times New Roman" panose="02020603050405020304" pitchFamily="18" charset="0"/>
              </a:rPr>
              <a:t>留置後 </a:t>
            </a:r>
            <a:r>
              <a:rPr kumimoji="1" lang="en-US" altLang="ja-JP" sz="2400" b="1" dirty="0" smtClean="0">
                <a:latin typeface="Times New Roman" panose="02020603050405020304" pitchFamily="18" charset="0"/>
                <a:cs typeface="Times New Roman" panose="02020603050405020304" pitchFamily="18" charset="0"/>
              </a:rPr>
              <a:t>1 </a:t>
            </a:r>
            <a:r>
              <a:rPr kumimoji="1" lang="ja-JP" altLang="en-US" sz="2400" b="1" dirty="0" smtClean="0">
                <a:latin typeface="Times New Roman" panose="02020603050405020304" pitchFamily="18" charset="0"/>
                <a:cs typeface="Times New Roman" panose="02020603050405020304" pitchFamily="18" charset="0"/>
              </a:rPr>
              <a:t>か月</a:t>
            </a:r>
            <a:endParaRPr kumimoji="1" lang="en-US" altLang="ja-JP" sz="2400" b="1" dirty="0" smtClean="0">
              <a:latin typeface="Times New Roman" panose="02020603050405020304" pitchFamily="18" charset="0"/>
              <a:cs typeface="Times New Roman" panose="02020603050405020304" pitchFamily="18" charset="0"/>
            </a:endParaRPr>
          </a:p>
          <a:p>
            <a:r>
              <a:rPr kumimoji="1" lang="ja-JP" altLang="en-US" sz="2400" b="1" dirty="0" smtClean="0">
                <a:latin typeface="Times New Roman" panose="02020603050405020304" pitchFamily="18" charset="0"/>
                <a:cs typeface="Times New Roman" panose="02020603050405020304" pitchFamily="18" charset="0"/>
              </a:rPr>
              <a:t>以内は推奨できない！</a:t>
            </a:r>
            <a:endParaRPr kumimoji="1" lang="en-US" altLang="ja-JP" sz="2400" b="1" dirty="0" smtClean="0">
              <a:latin typeface="Times New Roman" panose="02020603050405020304" pitchFamily="18" charset="0"/>
              <a:cs typeface="Times New Roman" panose="02020603050405020304" pitchFamily="18" charset="0"/>
            </a:endParaRPr>
          </a:p>
          <a:p>
            <a:r>
              <a:rPr lang="en-US" altLang="ja-JP" sz="2400" b="1" dirty="0" smtClean="0">
                <a:latin typeface="Times New Roman" panose="02020603050405020304" pitchFamily="18" charset="0"/>
                <a:cs typeface="Times New Roman" panose="02020603050405020304" pitchFamily="18" charset="0"/>
              </a:rPr>
              <a:t>DES</a:t>
            </a:r>
            <a:r>
              <a:rPr lang="ja-JP" altLang="en-US" sz="2400" b="1" dirty="0">
                <a:latin typeface="Times New Roman" panose="02020603050405020304" pitchFamily="18" charset="0"/>
                <a:cs typeface="Times New Roman" panose="02020603050405020304" pitchFamily="18" charset="0"/>
              </a:rPr>
              <a:t> </a:t>
            </a:r>
            <a:r>
              <a:rPr lang="ja-JP" altLang="en-US" sz="2400" b="1" dirty="0" smtClean="0">
                <a:latin typeface="Times New Roman" panose="02020603050405020304" pitchFamily="18" charset="0"/>
                <a:cs typeface="Times New Roman" panose="02020603050405020304" pitchFamily="18" charset="0"/>
              </a:rPr>
              <a:t>患者でも血栓リスク</a:t>
            </a:r>
            <a:r>
              <a:rPr lang="ja-JP" altLang="en-US" sz="2400" b="1" dirty="0">
                <a:latin typeface="Times New Roman" panose="02020603050405020304" pitchFamily="18" charset="0"/>
                <a:cs typeface="Times New Roman" panose="02020603050405020304" pitchFamily="18" charset="0"/>
              </a:rPr>
              <a:t>無し</a:t>
            </a:r>
            <a:r>
              <a:rPr lang="ja-JP" altLang="en-US" sz="2400" b="1" dirty="0" smtClean="0">
                <a:latin typeface="Times New Roman" panose="02020603050405020304" pitchFamily="18" charset="0"/>
                <a:cs typeface="Times New Roman" panose="02020603050405020304" pitchFamily="18" charset="0"/>
              </a:rPr>
              <a:t>なら、</a:t>
            </a:r>
            <a:r>
              <a:rPr lang="en-US" altLang="ja-JP" sz="2400" b="1" dirty="0" smtClean="0">
                <a:latin typeface="Times New Roman" panose="02020603050405020304" pitchFamily="18" charset="0"/>
                <a:cs typeface="Times New Roman" panose="02020603050405020304" pitchFamily="18" charset="0"/>
              </a:rPr>
              <a:t>3</a:t>
            </a:r>
            <a:r>
              <a:rPr lang="en-US" altLang="ja-JP" sz="2400" b="1" dirty="0">
                <a:latin typeface="Times New Roman" panose="02020603050405020304" pitchFamily="18" charset="0"/>
                <a:cs typeface="Times New Roman" panose="02020603050405020304" pitchFamily="18" charset="0"/>
              </a:rPr>
              <a:t>-</a:t>
            </a:r>
            <a:r>
              <a:rPr lang="en-US" altLang="ja-JP" sz="2400" b="1" dirty="0" smtClean="0">
                <a:latin typeface="Times New Roman" panose="02020603050405020304" pitchFamily="18" charset="0"/>
                <a:cs typeface="Times New Roman" panose="02020603050405020304" pitchFamily="18" charset="0"/>
              </a:rPr>
              <a:t>6 </a:t>
            </a:r>
            <a:r>
              <a:rPr lang="ja-JP" altLang="en-US" sz="2400" b="1" dirty="0" smtClean="0">
                <a:latin typeface="Times New Roman" panose="02020603050405020304" pitchFamily="18" charset="0"/>
                <a:cs typeface="Times New Roman" panose="02020603050405020304" pitchFamily="18" charset="0"/>
              </a:rPr>
              <a:t>か月後でも手術可能？</a:t>
            </a:r>
            <a:endParaRPr kumimoji="1" lang="en-US" altLang="ja-JP"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22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16104" y="22872"/>
            <a:ext cx="7169713" cy="6835128"/>
          </a:xfrm>
        </p:spPr>
      </p:pic>
      <p:sp>
        <p:nvSpPr>
          <p:cNvPr id="7" name="テキスト ボックス 6"/>
          <p:cNvSpPr txBox="1"/>
          <p:nvPr/>
        </p:nvSpPr>
        <p:spPr>
          <a:xfrm>
            <a:off x="721217" y="953036"/>
            <a:ext cx="3425780" cy="2246769"/>
          </a:xfrm>
          <a:prstGeom prst="rect">
            <a:avLst/>
          </a:prstGeom>
          <a:noFill/>
        </p:spPr>
        <p:txBody>
          <a:bodyPr wrap="square" rtlCol="0">
            <a:spAutoFit/>
          </a:bodyPr>
          <a:lstStyle/>
          <a:p>
            <a:r>
              <a:rPr kumimoji="1" lang="ja-JP" altLang="en-US" sz="2800" b="1" dirty="0" smtClean="0">
                <a:latin typeface="Times New Roman" panose="02020603050405020304" pitchFamily="18" charset="0"/>
                <a:cs typeface="Times New Roman" panose="02020603050405020304" pitchFamily="18" charset="0"/>
              </a:rPr>
              <a:t>手術部位や手術内容によって、出血リスクを分類する。</a:t>
            </a:r>
            <a:endParaRPr kumimoji="1" lang="en-US" altLang="ja-JP" sz="2800" b="1" dirty="0" smtClean="0">
              <a:latin typeface="Times New Roman" panose="02020603050405020304" pitchFamily="18" charset="0"/>
              <a:cs typeface="Times New Roman" panose="02020603050405020304" pitchFamily="18" charset="0"/>
            </a:endParaRPr>
          </a:p>
          <a:p>
            <a:r>
              <a:rPr lang="ja-JP" altLang="en-US" sz="2800" b="1" dirty="0">
                <a:latin typeface="Times New Roman" panose="02020603050405020304" pitchFamily="18" charset="0"/>
                <a:cs typeface="Times New Roman" panose="02020603050405020304" pitchFamily="18" charset="0"/>
              </a:rPr>
              <a:t>抗血小板</a:t>
            </a:r>
            <a:r>
              <a:rPr lang="ja-JP" altLang="en-US" sz="2800" b="1" dirty="0" smtClean="0">
                <a:latin typeface="Times New Roman" panose="02020603050405020304" pitchFamily="18" charset="0"/>
                <a:cs typeface="Times New Roman" panose="02020603050405020304" pitchFamily="18" charset="0"/>
              </a:rPr>
              <a:t>薬継続の必要性を考慮。</a:t>
            </a:r>
            <a:r>
              <a:rPr lang="en-US" altLang="ja-JP" sz="2800" b="1" dirty="0" smtClean="0">
                <a:latin typeface="Times New Roman" panose="02020603050405020304" pitchFamily="18" charset="0"/>
                <a:cs typeface="Times New Roman" panose="02020603050405020304" pitchFamily="18" charset="0"/>
              </a:rPr>
              <a:t> </a:t>
            </a:r>
            <a:endParaRPr kumimoji="1" lang="ja-JP"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01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7577" y="1586741"/>
            <a:ext cx="11681137" cy="6180270"/>
          </a:xfrm>
        </p:spPr>
        <p:txBody>
          <a:bodyPr>
            <a:noAutofit/>
          </a:bodyPr>
          <a:lstStyle/>
          <a:p>
            <a:pPr marL="0" indent="0">
              <a:buNone/>
            </a:pPr>
            <a:r>
              <a:rPr lang="ja-JP" altLang="en-US" sz="2400" b="1" dirty="0">
                <a:solidFill>
                  <a:srgbClr val="FF0000"/>
                </a:solidFill>
                <a:latin typeface="Times New Roman" panose="02020603050405020304" pitchFamily="18" charset="0"/>
                <a:cs typeface="Times New Roman" panose="02020603050405020304" pitchFamily="18" charset="0"/>
              </a:rPr>
              <a:t>待機的非心臓手術は、</a:t>
            </a:r>
            <a:r>
              <a:rPr lang="en-US" altLang="ja-JP" sz="2400" b="1" dirty="0">
                <a:solidFill>
                  <a:srgbClr val="FF0000"/>
                </a:solidFill>
                <a:latin typeface="Times New Roman" panose="02020603050405020304" pitchFamily="18" charset="0"/>
                <a:cs typeface="Times New Roman" panose="02020603050405020304" pitchFamily="18" charset="0"/>
              </a:rPr>
              <a:t>PCI </a:t>
            </a:r>
            <a:r>
              <a:rPr lang="ja-JP" altLang="en-US" sz="2400" b="1" dirty="0" smtClean="0">
                <a:solidFill>
                  <a:srgbClr val="FF0000"/>
                </a:solidFill>
                <a:latin typeface="Times New Roman" panose="02020603050405020304" pitchFamily="18" charset="0"/>
                <a:cs typeface="Times New Roman" panose="02020603050405020304" pitchFamily="18" charset="0"/>
              </a:rPr>
              <a:t>後推奨</a:t>
            </a:r>
            <a:r>
              <a:rPr lang="ja-JP" altLang="en-US" sz="2400" b="1" dirty="0">
                <a:solidFill>
                  <a:srgbClr val="FF0000"/>
                </a:solidFill>
                <a:latin typeface="Times New Roman" panose="02020603050405020304" pitchFamily="18" charset="0"/>
                <a:cs typeface="Times New Roman" panose="02020603050405020304" pitchFamily="18" charset="0"/>
              </a:rPr>
              <a:t>される </a:t>
            </a:r>
            <a:r>
              <a:rPr lang="en-US" altLang="ja-JP" sz="2400" b="1" dirty="0">
                <a:solidFill>
                  <a:srgbClr val="FF0000"/>
                </a:solidFill>
                <a:latin typeface="Times New Roman" panose="02020603050405020304" pitchFamily="18" charset="0"/>
                <a:cs typeface="Times New Roman" panose="02020603050405020304" pitchFamily="18" charset="0"/>
              </a:rPr>
              <a:t>DAPT </a:t>
            </a:r>
            <a:r>
              <a:rPr lang="ja-JP" altLang="en-US" sz="2400" b="1" dirty="0">
                <a:solidFill>
                  <a:srgbClr val="FF0000"/>
                </a:solidFill>
                <a:latin typeface="Times New Roman" panose="02020603050405020304" pitchFamily="18" charset="0"/>
                <a:cs typeface="Times New Roman" panose="02020603050405020304" pitchFamily="18" charset="0"/>
              </a:rPr>
              <a:t>期間が終了するまで、可能な</a:t>
            </a:r>
            <a:r>
              <a:rPr lang="ja-JP" altLang="en-US" sz="2400" b="1" dirty="0" smtClean="0">
                <a:solidFill>
                  <a:srgbClr val="FF0000"/>
                </a:solidFill>
                <a:latin typeface="Times New Roman" panose="02020603050405020304" pitchFamily="18" charset="0"/>
                <a:cs typeface="Times New Roman" panose="02020603050405020304" pitchFamily="18" charset="0"/>
              </a:rPr>
              <a:t>限り延期。</a:t>
            </a:r>
            <a:endParaRPr lang="en-US" altLang="ja-JP" sz="24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ja-JP" altLang="en-US" sz="2400" b="1" dirty="0">
                <a:latin typeface="Times New Roman" panose="02020603050405020304" pitchFamily="18" charset="0"/>
                <a:cs typeface="Times New Roman" panose="02020603050405020304" pitchFamily="18" charset="0"/>
              </a:rPr>
              <a:t>百</a:t>
            </a:r>
            <a:r>
              <a:rPr lang="ja-JP" altLang="en-US" sz="2400" b="1" dirty="0" smtClean="0">
                <a:latin typeface="Times New Roman" panose="02020603050405020304" pitchFamily="18" charset="0"/>
                <a:cs typeface="Times New Roman" panose="02020603050405020304" pitchFamily="18" charset="0"/>
              </a:rPr>
              <a:t>歩譲って、 </a:t>
            </a:r>
            <a:r>
              <a:rPr lang="en-US" altLang="ja-JP" sz="2400" b="1" dirty="0" smtClean="0">
                <a:latin typeface="Times New Roman" panose="02020603050405020304" pitchFamily="18" charset="0"/>
                <a:cs typeface="Times New Roman" panose="02020603050405020304" pitchFamily="18" charset="0"/>
              </a:rPr>
              <a:t>6 </a:t>
            </a:r>
            <a:r>
              <a:rPr lang="ja-JP" altLang="en-US" sz="2400" b="1" dirty="0" smtClean="0">
                <a:latin typeface="Times New Roman" panose="02020603050405020304" pitchFamily="18" charset="0"/>
                <a:cs typeface="Times New Roman" panose="02020603050405020304" pitchFamily="18" charset="0"/>
              </a:rPr>
              <a:t>か月以降に施行する。</a:t>
            </a:r>
            <a:endParaRPr lang="ja-JP" altLang="en-US" sz="2400" b="1" dirty="0">
              <a:latin typeface="Times New Roman" panose="02020603050405020304" pitchFamily="18" charset="0"/>
              <a:cs typeface="Times New Roman" panose="02020603050405020304" pitchFamily="18" charset="0"/>
            </a:endParaRPr>
          </a:p>
          <a:p>
            <a:pPr marL="0" indent="0">
              <a:buNone/>
            </a:pPr>
            <a:r>
              <a:rPr lang="en-US" altLang="ja-JP" sz="2400" b="1" dirty="0" smtClean="0">
                <a:solidFill>
                  <a:srgbClr val="FF0000"/>
                </a:solidFill>
                <a:latin typeface="Times New Roman" panose="02020603050405020304" pitchFamily="18" charset="0"/>
                <a:cs typeface="Times New Roman" panose="02020603050405020304" pitchFamily="18" charset="0"/>
              </a:rPr>
              <a:t>1 </a:t>
            </a:r>
            <a:r>
              <a:rPr lang="ja-JP" altLang="en-US" sz="2400" b="1" dirty="0" smtClean="0">
                <a:solidFill>
                  <a:srgbClr val="FF0000"/>
                </a:solidFill>
                <a:latin typeface="Times New Roman" panose="02020603050405020304" pitchFamily="18" charset="0"/>
                <a:cs typeface="Times New Roman" panose="02020603050405020304" pitchFamily="18" charset="0"/>
              </a:rPr>
              <a:t>ヶ</a:t>
            </a:r>
            <a:r>
              <a:rPr lang="ja-JP" altLang="en-US" sz="2400" b="1" dirty="0">
                <a:solidFill>
                  <a:srgbClr val="FF0000"/>
                </a:solidFill>
                <a:latin typeface="Times New Roman" panose="02020603050405020304" pitchFamily="18" charset="0"/>
                <a:cs typeface="Times New Roman" panose="02020603050405020304" pitchFamily="18" charset="0"/>
              </a:rPr>
              <a:t>月以内は</a:t>
            </a:r>
            <a:r>
              <a:rPr lang="ja-JP" altLang="en-US" sz="2400" b="1" dirty="0" smtClean="0">
                <a:solidFill>
                  <a:srgbClr val="FF0000"/>
                </a:solidFill>
                <a:latin typeface="Times New Roman" panose="02020603050405020304" pitchFamily="18" charset="0"/>
                <a:cs typeface="Times New Roman" panose="02020603050405020304" pitchFamily="18" charset="0"/>
              </a:rPr>
              <a:t>避ける。</a:t>
            </a:r>
            <a:endParaRPr lang="en-US" altLang="ja-JP" sz="24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ja-JP" altLang="en-US" sz="2400" b="1" dirty="0" smtClean="0">
                <a:latin typeface="Times New Roman" panose="02020603050405020304" pitchFamily="18" charset="0"/>
                <a:cs typeface="Times New Roman" panose="02020603050405020304" pitchFamily="18" charset="0"/>
              </a:rPr>
              <a:t>新世代 </a:t>
            </a:r>
            <a:r>
              <a:rPr lang="en-US" altLang="ja-JP" sz="2400" b="1" dirty="0" smtClean="0">
                <a:latin typeface="Times New Roman" panose="02020603050405020304" pitchFamily="18" charset="0"/>
                <a:cs typeface="Times New Roman" panose="02020603050405020304" pitchFamily="18" charset="0"/>
              </a:rPr>
              <a:t>DES</a:t>
            </a:r>
            <a:r>
              <a:rPr lang="ja-JP" altLang="en-US" sz="2400" b="1" dirty="0" smtClean="0">
                <a:latin typeface="Times New Roman" panose="02020603050405020304" pitchFamily="18" charset="0"/>
                <a:cs typeface="Times New Roman" panose="02020603050405020304" pitchFamily="18" charset="0"/>
              </a:rPr>
              <a:t> は第 </a:t>
            </a:r>
            <a:r>
              <a:rPr lang="en-US" altLang="ja-JP" sz="2400" b="1" dirty="0" smtClean="0">
                <a:latin typeface="Times New Roman" panose="02020603050405020304" pitchFamily="18" charset="0"/>
                <a:cs typeface="Times New Roman" panose="02020603050405020304" pitchFamily="18" charset="0"/>
              </a:rPr>
              <a:t>1 </a:t>
            </a:r>
            <a:r>
              <a:rPr lang="ja-JP" altLang="en-US" sz="2400" b="1" dirty="0" smtClean="0">
                <a:latin typeface="Times New Roman" panose="02020603050405020304" pitchFamily="18" charset="0"/>
                <a:cs typeface="Times New Roman" panose="02020603050405020304" pitchFamily="18" charset="0"/>
              </a:rPr>
              <a:t>世代</a:t>
            </a:r>
            <a:r>
              <a:rPr lang="ja-JP" altLang="en-US" sz="2400" b="1" dirty="0">
                <a:latin typeface="Times New Roman" panose="02020603050405020304" pitchFamily="18" charset="0"/>
                <a:cs typeface="Times New Roman" panose="02020603050405020304" pitchFamily="18" charset="0"/>
              </a:rPr>
              <a:t>よりステント</a:t>
            </a:r>
            <a:r>
              <a:rPr lang="ja-JP" altLang="en-US" sz="2400" b="1" dirty="0" smtClean="0">
                <a:latin typeface="Times New Roman" panose="02020603050405020304" pitchFamily="18" charset="0"/>
                <a:cs typeface="Times New Roman" panose="02020603050405020304" pitchFamily="18" charset="0"/>
              </a:rPr>
              <a:t>血栓リスク</a:t>
            </a:r>
            <a:r>
              <a:rPr lang="ja-JP" altLang="en-US" sz="2400" b="1" dirty="0">
                <a:latin typeface="Times New Roman" panose="02020603050405020304" pitchFamily="18" charset="0"/>
                <a:cs typeface="Times New Roman" panose="02020603050405020304" pitchFamily="18" charset="0"/>
              </a:rPr>
              <a:t>が低く、</a:t>
            </a:r>
            <a:r>
              <a:rPr lang="en-US" altLang="ja-JP" sz="2400" b="1" dirty="0">
                <a:latin typeface="Times New Roman" panose="02020603050405020304" pitchFamily="18" charset="0"/>
                <a:cs typeface="Times New Roman" panose="02020603050405020304" pitchFamily="18" charset="0"/>
              </a:rPr>
              <a:t>DAPT </a:t>
            </a:r>
            <a:r>
              <a:rPr lang="ja-JP" altLang="en-US" sz="2400" b="1" dirty="0">
                <a:latin typeface="Times New Roman" panose="02020603050405020304" pitchFamily="18" charset="0"/>
                <a:cs typeface="Times New Roman" panose="02020603050405020304" pitchFamily="18" charset="0"/>
              </a:rPr>
              <a:t>継続期間を</a:t>
            </a:r>
            <a:r>
              <a:rPr lang="ja-JP" altLang="en-US" sz="2400" b="1" dirty="0" smtClean="0">
                <a:latin typeface="Times New Roman" panose="02020603050405020304" pitchFamily="18" charset="0"/>
                <a:cs typeface="Times New Roman" panose="02020603050405020304" pitchFamily="18" charset="0"/>
              </a:rPr>
              <a:t>短縮させうる</a:t>
            </a:r>
            <a:r>
              <a:rPr lang="ja-JP" altLang="en-US" sz="2400" b="1" dirty="0">
                <a:latin typeface="Times New Roman" panose="02020603050405020304" pitchFamily="18" charset="0"/>
                <a:cs typeface="Times New Roman" panose="02020603050405020304" pitchFamily="18" charset="0"/>
              </a:rPr>
              <a:t>。</a:t>
            </a:r>
            <a:endParaRPr lang="en-US" altLang="ja-JP" sz="2400" b="1" dirty="0">
              <a:latin typeface="Times New Roman" panose="02020603050405020304" pitchFamily="18" charset="0"/>
              <a:cs typeface="Times New Roman" panose="02020603050405020304" pitchFamily="18" charset="0"/>
            </a:endParaRPr>
          </a:p>
          <a:p>
            <a:pPr marL="0" indent="0">
              <a:buNone/>
            </a:pPr>
            <a:r>
              <a:rPr lang="ja-JP" altLang="en-US" sz="2400" b="1" dirty="0" smtClean="0">
                <a:latin typeface="Times New Roman" panose="02020603050405020304" pitchFamily="18" charset="0"/>
                <a:cs typeface="Times New Roman" panose="02020603050405020304" pitchFamily="18" charset="0"/>
              </a:rPr>
              <a:t>（早期</a:t>
            </a:r>
            <a:r>
              <a:rPr lang="ja-JP" altLang="en-US" sz="2400" b="1" dirty="0">
                <a:latin typeface="Times New Roman" panose="02020603050405020304" pitchFamily="18" charset="0"/>
                <a:cs typeface="Times New Roman" panose="02020603050405020304" pitchFamily="18" charset="0"/>
              </a:rPr>
              <a:t>の手術が望まれるのであれば </a:t>
            </a:r>
            <a:r>
              <a:rPr lang="en-US" altLang="ja-JP" sz="2400" b="1" dirty="0">
                <a:latin typeface="Times New Roman" panose="02020603050405020304" pitchFamily="18" charset="0"/>
                <a:cs typeface="Times New Roman" panose="02020603050405020304" pitchFamily="18" charset="0"/>
              </a:rPr>
              <a:t>DES</a:t>
            </a:r>
            <a:r>
              <a:rPr lang="ja-JP" altLang="en-US" sz="2400" b="1" dirty="0">
                <a:latin typeface="Times New Roman" panose="02020603050405020304" pitchFamily="18" charset="0"/>
                <a:cs typeface="Times New Roman" panose="02020603050405020304" pitchFamily="18" charset="0"/>
              </a:rPr>
              <a:t> 留置後 </a:t>
            </a:r>
            <a:r>
              <a:rPr lang="en-US" altLang="ja-JP" sz="2400" b="1" dirty="0">
                <a:latin typeface="Times New Roman" panose="02020603050405020304" pitchFamily="18" charset="0"/>
                <a:cs typeface="Times New Roman" panose="02020603050405020304" pitchFamily="18" charset="0"/>
              </a:rPr>
              <a:t>3-6</a:t>
            </a:r>
            <a:r>
              <a:rPr lang="ja-JP" altLang="en-US" sz="2400" b="1" dirty="0">
                <a:latin typeface="Times New Roman" panose="02020603050405020304" pitchFamily="18" charset="0"/>
                <a:cs typeface="Times New Roman" panose="02020603050405020304" pitchFamily="18" charset="0"/>
              </a:rPr>
              <a:t> </a:t>
            </a:r>
            <a:r>
              <a:rPr lang="ja-JP" altLang="en-US" sz="2400" b="1" dirty="0" err="1">
                <a:latin typeface="Times New Roman" panose="02020603050405020304" pitchFamily="18" charset="0"/>
                <a:cs typeface="Times New Roman" panose="02020603050405020304" pitchFamily="18" charset="0"/>
              </a:rPr>
              <a:t>ヶ</a:t>
            </a:r>
            <a:r>
              <a:rPr lang="ja-JP" altLang="en-US" sz="2400" b="1" dirty="0">
                <a:latin typeface="Times New Roman" panose="02020603050405020304" pitchFamily="18" charset="0"/>
                <a:cs typeface="Times New Roman" panose="02020603050405020304" pitchFamily="18" charset="0"/>
              </a:rPr>
              <a:t>月での手術も考慮される）</a:t>
            </a:r>
          </a:p>
          <a:p>
            <a:pPr marL="0" indent="0">
              <a:buNone/>
            </a:pPr>
            <a:r>
              <a:rPr lang="ja-JP" altLang="en-US" sz="2400" b="1" dirty="0" smtClean="0">
                <a:latin typeface="Times New Roman" panose="02020603050405020304" pitchFamily="18" charset="0"/>
                <a:cs typeface="Times New Roman" panose="02020603050405020304" pitchFamily="18" charset="0"/>
              </a:rPr>
              <a:t>出血リスクが高い手術は </a:t>
            </a:r>
            <a:r>
              <a:rPr lang="en-US" altLang="ja-JP" sz="2400" b="1" dirty="0" smtClean="0">
                <a:latin typeface="Times New Roman" panose="02020603050405020304" pitchFamily="18" charset="0"/>
                <a:cs typeface="Times New Roman" panose="02020603050405020304" pitchFamily="18" charset="0"/>
              </a:rPr>
              <a:t>DES </a:t>
            </a:r>
            <a:r>
              <a:rPr lang="ja-JP" altLang="en-US" sz="2400" b="1" dirty="0" smtClean="0">
                <a:latin typeface="Times New Roman" panose="02020603050405020304" pitchFamily="18" charset="0"/>
                <a:cs typeface="Times New Roman" panose="02020603050405020304" pitchFamily="18" charset="0"/>
              </a:rPr>
              <a:t>留置 </a:t>
            </a:r>
            <a:r>
              <a:rPr lang="en-US" altLang="ja-JP" sz="2400" b="1" dirty="0" smtClean="0">
                <a:latin typeface="Times New Roman" panose="02020603050405020304" pitchFamily="18" charset="0"/>
                <a:cs typeface="Times New Roman" panose="02020603050405020304" pitchFamily="18" charset="0"/>
              </a:rPr>
              <a:t>6 </a:t>
            </a:r>
            <a:r>
              <a:rPr lang="ja-JP" altLang="en-US" sz="2400" b="1" dirty="0" smtClean="0">
                <a:latin typeface="Times New Roman" panose="02020603050405020304" pitchFamily="18" charset="0"/>
                <a:cs typeface="Times New Roman" panose="02020603050405020304" pitchFamily="18" charset="0"/>
              </a:rPr>
              <a:t>ヵ</a:t>
            </a:r>
            <a:r>
              <a:rPr lang="ja-JP" altLang="en-US" sz="2400" b="1" dirty="0">
                <a:latin typeface="Times New Roman" panose="02020603050405020304" pitchFamily="18" charset="0"/>
                <a:cs typeface="Times New Roman" panose="02020603050405020304" pitchFamily="18" charset="0"/>
              </a:rPr>
              <a:t>月</a:t>
            </a:r>
            <a:r>
              <a:rPr lang="ja-JP" altLang="en-US" sz="2400" b="1" dirty="0" smtClean="0">
                <a:latin typeface="Times New Roman" panose="02020603050405020304" pitchFamily="18" charset="0"/>
                <a:cs typeface="Times New Roman" panose="02020603050405020304" pitchFamily="18" charset="0"/>
              </a:rPr>
              <a:t>以降。</a:t>
            </a:r>
            <a:endParaRPr lang="ja-JP" altLang="en-US" sz="2400" b="1" dirty="0">
              <a:latin typeface="Times New Roman" panose="02020603050405020304" pitchFamily="18" charset="0"/>
              <a:cs typeface="Times New Roman" panose="02020603050405020304" pitchFamily="18" charset="0"/>
            </a:endParaRPr>
          </a:p>
          <a:p>
            <a:pPr marL="0" indent="0">
              <a:buNone/>
            </a:pPr>
            <a:r>
              <a:rPr lang="ja-JP" altLang="en-US" sz="2400" b="1" dirty="0" smtClean="0">
                <a:latin typeface="Times New Roman" panose="02020603050405020304" pitchFamily="18" charset="0"/>
                <a:cs typeface="Times New Roman" panose="02020603050405020304" pitchFamily="18" charset="0"/>
              </a:rPr>
              <a:t>血栓症リスクが高い患者は、</a:t>
            </a:r>
            <a:r>
              <a:rPr lang="en-US" altLang="ja-JP" sz="2400" b="1" dirty="0" smtClean="0">
                <a:latin typeface="Times New Roman" panose="02020603050405020304" pitchFamily="18" charset="0"/>
                <a:cs typeface="Times New Roman" panose="02020603050405020304" pitchFamily="18" charset="0"/>
              </a:rPr>
              <a:t>PCI </a:t>
            </a:r>
            <a:r>
              <a:rPr lang="ja-JP" altLang="en-US" sz="2400" b="1" dirty="0" smtClean="0">
                <a:latin typeface="Times New Roman" panose="02020603050405020304" pitchFamily="18" charset="0"/>
                <a:cs typeface="Times New Roman" panose="02020603050405020304" pitchFamily="18" charset="0"/>
              </a:rPr>
              <a:t>施行 </a:t>
            </a:r>
            <a:r>
              <a:rPr lang="en-US" altLang="ja-JP" sz="2400" b="1" dirty="0" smtClean="0">
                <a:latin typeface="Times New Roman" panose="02020603050405020304" pitchFamily="18" charset="0"/>
                <a:cs typeface="Times New Roman" panose="02020603050405020304" pitchFamily="18" charset="0"/>
              </a:rPr>
              <a:t>6 </a:t>
            </a:r>
            <a:r>
              <a:rPr lang="ja-JP" altLang="en-US" sz="2400" b="1" dirty="0" smtClean="0">
                <a:latin typeface="Times New Roman" panose="02020603050405020304" pitchFamily="18" charset="0"/>
                <a:cs typeface="Times New Roman" panose="02020603050405020304" pitchFamily="18" charset="0"/>
              </a:rPr>
              <a:t>ヶ月以降。</a:t>
            </a:r>
            <a:endParaRPr lang="en-US" altLang="ja-JP" sz="2400" b="1" dirty="0" smtClean="0">
              <a:latin typeface="Times New Roman" panose="02020603050405020304" pitchFamily="18" charset="0"/>
              <a:cs typeface="Times New Roman" panose="02020603050405020304" pitchFamily="18" charset="0"/>
            </a:endParaRPr>
          </a:p>
          <a:p>
            <a:pPr marL="0" indent="0">
              <a:buNone/>
            </a:pPr>
            <a:r>
              <a:rPr lang="ja-JP" altLang="en-US" sz="2400" b="1" dirty="0" smtClean="0">
                <a:latin typeface="Times New Roman" panose="02020603050405020304" pitchFamily="18" charset="0"/>
                <a:cs typeface="Times New Roman" panose="02020603050405020304" pitchFamily="18" charset="0"/>
              </a:rPr>
              <a:t>ヘパリンによる抗血小板薬の代替療法は、ステント血栓予防の有効性</a:t>
            </a:r>
            <a:r>
              <a:rPr lang="ja-JP" altLang="en-US" sz="2400" b="1" dirty="0">
                <a:latin typeface="Times New Roman" panose="02020603050405020304" pitchFamily="18" charset="0"/>
                <a:cs typeface="Times New Roman" panose="02020603050405020304" pitchFamily="18" charset="0"/>
              </a:rPr>
              <a:t>が</a:t>
            </a:r>
            <a:r>
              <a:rPr lang="ja-JP" altLang="en-US" sz="2400" b="1" dirty="0" smtClean="0">
                <a:latin typeface="Times New Roman" panose="02020603050405020304" pitchFamily="18" charset="0"/>
                <a:cs typeface="Times New Roman" panose="02020603050405020304" pitchFamily="18" charset="0"/>
              </a:rPr>
              <a:t>示されていない。</a:t>
            </a:r>
            <a:endParaRPr lang="en-US" altLang="ja-JP" sz="2400" b="1" dirty="0" smtClean="0">
              <a:latin typeface="Times New Roman" panose="02020603050405020304" pitchFamily="18" charset="0"/>
              <a:cs typeface="Times New Roman" panose="02020603050405020304" pitchFamily="18" charset="0"/>
            </a:endParaRPr>
          </a:p>
          <a:p>
            <a:pPr marL="0" indent="0">
              <a:buNone/>
            </a:pPr>
            <a:r>
              <a:rPr lang="ja-JP" altLang="en-US" sz="2400" b="1" dirty="0" smtClean="0">
                <a:latin typeface="Times New Roman" panose="02020603050405020304" pitchFamily="18" charset="0"/>
                <a:cs typeface="Times New Roman" panose="02020603050405020304" pitchFamily="18" charset="0"/>
              </a:rPr>
              <a:t>（推奨していない）</a:t>
            </a:r>
          </a:p>
          <a:p>
            <a:pPr marL="0" indent="0">
              <a:buNone/>
            </a:pPr>
            <a:r>
              <a:rPr lang="ja-JP" altLang="en-US" sz="2400" b="1" dirty="0" smtClean="0">
                <a:latin typeface="Times New Roman" panose="02020603050405020304" pitchFamily="18" charset="0"/>
                <a:cs typeface="Times New Roman" panose="02020603050405020304" pitchFamily="18" charset="0"/>
              </a:rPr>
              <a:t>ワーファリン内服の心房細動</a:t>
            </a:r>
            <a:r>
              <a:rPr lang="ja-JP" altLang="en-US" sz="2400" b="1" dirty="0">
                <a:latin typeface="Times New Roman" panose="02020603050405020304" pitchFamily="18" charset="0"/>
                <a:cs typeface="Times New Roman" panose="02020603050405020304" pitchFamily="18" charset="0"/>
              </a:rPr>
              <a:t>患者</a:t>
            </a:r>
            <a:r>
              <a:rPr lang="ja-JP" altLang="en-US" sz="2400" b="1" dirty="0" smtClean="0">
                <a:latin typeface="Times New Roman" panose="02020603050405020304" pitchFamily="18" charset="0"/>
                <a:cs typeface="Times New Roman" panose="02020603050405020304" pitchFamily="18" charset="0"/>
              </a:rPr>
              <a:t>に</a:t>
            </a:r>
            <a:r>
              <a:rPr lang="ja-JP" altLang="en-US" sz="2400" b="1" dirty="0">
                <a:latin typeface="Times New Roman" panose="02020603050405020304" pitchFamily="18" charset="0"/>
                <a:cs typeface="Times New Roman" panose="02020603050405020304" pitchFamily="18" charset="0"/>
              </a:rPr>
              <a:t>おける</a:t>
            </a:r>
            <a:r>
              <a:rPr lang="ja-JP" altLang="en-US" sz="2400" b="1" dirty="0" smtClean="0">
                <a:latin typeface="Times New Roman" panose="02020603050405020304" pitchFamily="18" charset="0"/>
                <a:cs typeface="Times New Roman" panose="02020603050405020304" pitchFamily="18" charset="0"/>
              </a:rPr>
              <a:t>、術前のヘパリン</a:t>
            </a:r>
            <a:r>
              <a:rPr lang="ja-JP" altLang="en-US" sz="2400" b="1" dirty="0">
                <a:latin typeface="Times New Roman" panose="02020603050405020304" pitchFamily="18" charset="0"/>
                <a:cs typeface="Times New Roman" panose="02020603050405020304" pitchFamily="18" charset="0"/>
              </a:rPr>
              <a:t>に</a:t>
            </a:r>
            <a:r>
              <a:rPr lang="ja-JP" altLang="en-US" sz="2400" b="1" dirty="0" smtClean="0">
                <a:latin typeface="Times New Roman" panose="02020603050405020304" pitchFamily="18" charset="0"/>
                <a:cs typeface="Times New Roman" panose="02020603050405020304" pitchFamily="18" charset="0"/>
              </a:rPr>
              <a:t>よる代替</a:t>
            </a:r>
            <a:r>
              <a:rPr lang="ja-JP" altLang="en-US" sz="2400" b="1" dirty="0">
                <a:latin typeface="Times New Roman" panose="02020603050405020304" pitchFamily="18" charset="0"/>
                <a:cs typeface="Times New Roman" panose="02020603050405020304" pitchFamily="18" charset="0"/>
              </a:rPr>
              <a:t>療法は、 心血管イベント減少に寄与</a:t>
            </a:r>
            <a:r>
              <a:rPr lang="ja-JP" altLang="en-US" sz="2400" b="1" dirty="0" smtClean="0">
                <a:latin typeface="Times New Roman" panose="02020603050405020304" pitchFamily="18" charset="0"/>
                <a:cs typeface="Times New Roman" panose="02020603050405020304" pitchFamily="18" charset="0"/>
              </a:rPr>
              <a:t>せず</a:t>
            </a:r>
            <a:r>
              <a:rPr lang="ja-JP" altLang="en-US" sz="2400" b="1" dirty="0">
                <a:latin typeface="Times New Roman" panose="02020603050405020304" pitchFamily="18" charset="0"/>
                <a:cs typeface="Times New Roman" panose="02020603050405020304" pitchFamily="18" charset="0"/>
              </a:rPr>
              <a:t>、</a:t>
            </a:r>
            <a:r>
              <a:rPr lang="ja-JP" altLang="en-US" sz="2400" b="1" dirty="0" smtClean="0">
                <a:latin typeface="Times New Roman" panose="02020603050405020304" pitchFamily="18" charset="0"/>
                <a:cs typeface="Times New Roman" panose="02020603050405020304" pitchFamily="18" charset="0"/>
              </a:rPr>
              <a:t>出血性</a:t>
            </a:r>
            <a:r>
              <a:rPr lang="ja-JP" altLang="en-US" sz="2400" b="1" dirty="0">
                <a:latin typeface="Times New Roman" panose="02020603050405020304" pitchFamily="18" charset="0"/>
                <a:cs typeface="Times New Roman" panose="02020603050405020304" pitchFamily="18" charset="0"/>
              </a:rPr>
              <a:t>合併症を増加</a:t>
            </a:r>
            <a:r>
              <a:rPr lang="ja-JP" altLang="en-US" sz="2400" b="1" dirty="0" smtClean="0">
                <a:latin typeface="Times New Roman" panose="02020603050405020304" pitchFamily="18" charset="0"/>
                <a:cs typeface="Times New Roman" panose="02020603050405020304" pitchFamily="18" charset="0"/>
              </a:rPr>
              <a:t>させる。</a:t>
            </a:r>
            <a:r>
              <a:rPr lang="en-US" altLang="ja-JP" sz="2400" b="1" dirty="0" smtClean="0">
                <a:latin typeface="Times New Roman" panose="02020603050405020304" pitchFamily="18" charset="0"/>
                <a:cs typeface="Times New Roman" panose="02020603050405020304" pitchFamily="18" charset="0"/>
              </a:rPr>
              <a:t>(</a:t>
            </a:r>
            <a:r>
              <a:rPr lang="ja-JP" altLang="en-US" sz="2400" b="1" dirty="0" smtClean="0">
                <a:latin typeface="Times New Roman" panose="02020603050405020304" pitchFamily="18" charset="0"/>
                <a:cs typeface="Times New Roman" panose="02020603050405020304" pitchFamily="18" charset="0"/>
              </a:rPr>
              <a:t>推奨していない</a:t>
            </a:r>
            <a:r>
              <a:rPr lang="en-US" altLang="ja-JP" sz="2400" b="1" dirty="0" smtClean="0">
                <a:latin typeface="Times New Roman" panose="02020603050405020304" pitchFamily="18" charset="0"/>
                <a:cs typeface="Times New Roman" panose="02020603050405020304" pitchFamily="18" charset="0"/>
              </a:rPr>
              <a:t>)</a:t>
            </a:r>
            <a:endParaRPr lang="ja-JP" altLang="en-US" sz="2400" b="1" dirty="0">
              <a:latin typeface="Times New Roman" panose="02020603050405020304" pitchFamily="18" charset="0"/>
              <a:cs typeface="Times New Roman" panose="02020603050405020304" pitchFamily="18" charset="0"/>
            </a:endParaRPr>
          </a:p>
          <a:p>
            <a:pPr marL="0" indent="0">
              <a:buNone/>
            </a:pPr>
            <a:endParaRPr lang="en-US" altLang="ja-JP" sz="2400" b="1" dirty="0">
              <a:latin typeface="Times New Roman" panose="02020603050405020304" pitchFamily="18" charset="0"/>
              <a:cs typeface="Times New Roman" panose="02020603050405020304" pitchFamily="18" charset="0"/>
            </a:endParaRPr>
          </a:p>
          <a:p>
            <a:pPr marL="0" indent="0">
              <a:buNone/>
            </a:pPr>
            <a:endParaRPr kumimoji="1" lang="ja-JP" altLang="en-US" sz="2400" b="1"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753245" y="255313"/>
            <a:ext cx="6491359" cy="461665"/>
          </a:xfrm>
          <a:prstGeom prst="rect">
            <a:avLst/>
          </a:prstGeom>
          <a:solidFill>
            <a:schemeClr val="accent2">
              <a:lumMod val="20000"/>
              <a:lumOff val="80000"/>
            </a:schemeClr>
          </a:solidFill>
        </p:spPr>
        <p:txBody>
          <a:bodyPr wrap="square" rtlCol="0">
            <a:spAutoFit/>
          </a:bodyPr>
          <a:lstStyle/>
          <a:p>
            <a:r>
              <a:rPr lang="ja-JP" altLang="en-US" sz="2400" b="1" dirty="0">
                <a:latin typeface="Times New Roman" panose="02020603050405020304" pitchFamily="18" charset="0"/>
                <a:cs typeface="Times New Roman" panose="02020603050405020304" pitchFamily="18" charset="0"/>
              </a:rPr>
              <a:t>出血</a:t>
            </a:r>
            <a:r>
              <a:rPr kumimoji="1" lang="ja-JP" altLang="en-US" sz="2400" b="1" dirty="0" smtClean="0">
                <a:latin typeface="Times New Roman" panose="02020603050405020304" pitchFamily="18" charset="0"/>
                <a:cs typeface="Times New Roman" panose="02020603050405020304" pitchFamily="18" charset="0"/>
              </a:rPr>
              <a:t>リスク</a:t>
            </a:r>
            <a:r>
              <a:rPr lang="ja-JP" altLang="en-US" sz="2400" b="1" dirty="0" smtClean="0">
                <a:latin typeface="Times New Roman" panose="02020603050405020304" pitchFamily="18" charset="0"/>
                <a:cs typeface="Times New Roman" panose="02020603050405020304" pitchFamily="18" charset="0"/>
              </a:rPr>
              <a:t>＋ </a:t>
            </a:r>
            <a:r>
              <a:rPr lang="ja-JP" altLang="en-US" sz="2400" b="1" dirty="0">
                <a:latin typeface="Times New Roman" panose="02020603050405020304" pitchFamily="18" charset="0"/>
                <a:cs typeface="Times New Roman" panose="02020603050405020304" pitchFamily="18" charset="0"/>
              </a:rPr>
              <a:t>血栓</a:t>
            </a:r>
            <a:r>
              <a:rPr lang="ja-JP" altLang="en-US" sz="2400" b="1" dirty="0" smtClean="0">
                <a:latin typeface="Times New Roman" panose="02020603050405020304" pitchFamily="18" charset="0"/>
                <a:cs typeface="Times New Roman" panose="02020603050405020304" pitchFamily="18" charset="0"/>
              </a:rPr>
              <a:t>リスク </a:t>
            </a:r>
            <a:r>
              <a:rPr kumimoji="1" lang="en-US" altLang="ja-JP" sz="2400" b="1" dirty="0" smtClean="0">
                <a:latin typeface="Times New Roman" panose="02020603050405020304" pitchFamily="18" charset="0"/>
                <a:cs typeface="Times New Roman" panose="02020603050405020304" pitchFamily="18" charset="0"/>
              </a:rPr>
              <a:t>V.S </a:t>
            </a:r>
            <a:r>
              <a:rPr kumimoji="1" lang="ja-JP" altLang="en-US" sz="2400" b="1" dirty="0" smtClean="0">
                <a:latin typeface="Times New Roman" panose="02020603050405020304" pitchFamily="18" charset="0"/>
                <a:cs typeface="Times New Roman" panose="02020603050405020304" pitchFamily="18" charset="0"/>
              </a:rPr>
              <a:t>待機的非心臓手術</a:t>
            </a:r>
            <a:endParaRPr kumimoji="1" lang="ja-JP" altLang="en-US" sz="2400" b="1" dirty="0">
              <a:latin typeface="Times New Roman" panose="02020603050405020304" pitchFamily="18" charset="0"/>
              <a:cs typeface="Times New Roman" panose="02020603050405020304" pitchFamily="18" charset="0"/>
            </a:endParaRPr>
          </a:p>
        </p:txBody>
      </p:sp>
      <p:pic>
        <p:nvPicPr>
          <p:cNvPr id="8" name="図 7"/>
          <p:cNvPicPr>
            <a:picLocks noChangeAspect="1"/>
          </p:cNvPicPr>
          <p:nvPr/>
        </p:nvPicPr>
        <p:blipFill rotWithShape="1">
          <a:blip r:embed="rId2"/>
          <a:srcRect r="-1381" b="72207"/>
          <a:stretch/>
        </p:blipFill>
        <p:spPr>
          <a:xfrm>
            <a:off x="7817068" y="199813"/>
            <a:ext cx="3633883" cy="1240834"/>
          </a:xfrm>
          <a:prstGeom prst="rect">
            <a:avLst/>
          </a:prstGeom>
        </p:spPr>
      </p:pic>
      <p:sp>
        <p:nvSpPr>
          <p:cNvPr id="9" name="テキスト ボックス 8"/>
          <p:cNvSpPr txBox="1"/>
          <p:nvPr/>
        </p:nvSpPr>
        <p:spPr>
          <a:xfrm>
            <a:off x="2864441" y="978982"/>
            <a:ext cx="2750748" cy="461665"/>
          </a:xfrm>
          <a:prstGeom prst="rect">
            <a:avLst/>
          </a:prstGeom>
          <a:noFill/>
        </p:spPr>
        <p:txBody>
          <a:bodyPr wrap="square" rtlCol="0">
            <a:spAutoFit/>
          </a:bodyPr>
          <a:lstStyle/>
          <a:p>
            <a:r>
              <a:rPr kumimoji="1" lang="ja-JP" altLang="en-US" sz="2400" b="1" dirty="0" smtClean="0"/>
              <a:t>強調されていること</a:t>
            </a:r>
            <a:endParaRPr kumimoji="1" lang="ja-JP" altLang="en-US" sz="2400" b="1" dirty="0"/>
          </a:p>
        </p:txBody>
      </p:sp>
    </p:spTree>
    <p:extLst>
      <p:ext uri="{BB962C8B-B14F-4D97-AF65-F5344CB8AC3E}">
        <p14:creationId xmlns:p14="http://schemas.microsoft.com/office/powerpoint/2010/main" val="286995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0" y="851899"/>
            <a:ext cx="6513187" cy="5516877"/>
          </a:xfrm>
          <a:prstGeom prst="rect">
            <a:avLst/>
          </a:prstGeom>
        </p:spPr>
      </p:pic>
      <p:sp>
        <p:nvSpPr>
          <p:cNvPr id="5" name="コンテンツ プレースホルダー 2"/>
          <p:cNvSpPr txBox="1">
            <a:spLocks/>
          </p:cNvSpPr>
          <p:nvPr/>
        </p:nvSpPr>
        <p:spPr>
          <a:xfrm>
            <a:off x="5421178" y="2271645"/>
            <a:ext cx="6464122" cy="3729910"/>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smtClean="0">
                <a:latin typeface="Times New Roman" panose="02020603050405020304" pitchFamily="18" charset="0"/>
                <a:cs typeface="Times New Roman" panose="02020603050405020304" pitchFamily="18" charset="0"/>
              </a:rPr>
              <a:t>非心臓手術でのアスピリン継続は出血リスクが</a:t>
            </a:r>
            <a:endParaRPr lang="en-US" altLang="ja-JP" sz="2400" b="1" dirty="0" smtClean="0">
              <a:latin typeface="Times New Roman" panose="02020603050405020304" pitchFamily="18" charset="0"/>
              <a:cs typeface="Times New Roman" panose="02020603050405020304" pitchFamily="18" charset="0"/>
            </a:endParaRPr>
          </a:p>
          <a:p>
            <a:pPr marL="0" indent="0">
              <a:buNone/>
            </a:pPr>
            <a:r>
              <a:rPr lang="en-US" altLang="ja-JP" sz="2400" b="1" dirty="0" smtClean="0">
                <a:latin typeface="Times New Roman" panose="02020603050405020304" pitchFamily="18" charset="0"/>
                <a:cs typeface="Times New Roman" panose="02020603050405020304" pitchFamily="18" charset="0"/>
              </a:rPr>
              <a:t>1.5 </a:t>
            </a:r>
            <a:r>
              <a:rPr lang="ja-JP" altLang="en-US" sz="2400" b="1" dirty="0" smtClean="0">
                <a:latin typeface="Times New Roman" panose="02020603050405020304" pitchFamily="18" charset="0"/>
                <a:cs typeface="Times New Roman" panose="02020603050405020304" pitchFamily="18" charset="0"/>
              </a:rPr>
              <a:t>倍になるが重篤な事象には至らない。</a:t>
            </a:r>
            <a:endParaRPr lang="en-US" altLang="ja-JP" sz="2400" b="1" dirty="0" smtClean="0">
              <a:latin typeface="Times New Roman" panose="02020603050405020304" pitchFamily="18" charset="0"/>
              <a:cs typeface="Times New Roman" panose="02020603050405020304" pitchFamily="18" charset="0"/>
            </a:endParaRPr>
          </a:p>
          <a:p>
            <a:pPr marL="0" indent="0">
              <a:buNone/>
            </a:pPr>
            <a:r>
              <a:rPr lang="ja-JP" altLang="en-US" sz="2400" b="1" dirty="0" smtClean="0">
                <a:latin typeface="Times New Roman" panose="02020603050405020304" pitchFamily="18" charset="0"/>
                <a:cs typeface="Times New Roman" panose="02020603050405020304" pitchFamily="18" charset="0"/>
              </a:rPr>
              <a:t>アスピリン中止により心血管イベントが </a:t>
            </a:r>
            <a:r>
              <a:rPr lang="en-US" altLang="ja-JP" sz="2400" b="1" dirty="0" smtClean="0">
                <a:latin typeface="Times New Roman" panose="02020603050405020304" pitchFamily="18" charset="0"/>
                <a:cs typeface="Times New Roman" panose="02020603050405020304" pitchFamily="18" charset="0"/>
              </a:rPr>
              <a:t>3 </a:t>
            </a:r>
            <a:r>
              <a:rPr lang="ja-JP" altLang="en-US" sz="2400" b="1" dirty="0" smtClean="0">
                <a:latin typeface="Times New Roman" panose="02020603050405020304" pitchFamily="18" charset="0"/>
                <a:cs typeface="Times New Roman" panose="02020603050405020304" pitchFamily="18" charset="0"/>
              </a:rPr>
              <a:t>倍</a:t>
            </a:r>
            <a:r>
              <a:rPr lang="ja-JP" altLang="en-US" sz="2400" b="1" dirty="0">
                <a:latin typeface="Times New Roman" panose="02020603050405020304" pitchFamily="18" charset="0"/>
                <a:cs typeface="Times New Roman" panose="02020603050405020304" pitchFamily="18" charset="0"/>
              </a:rPr>
              <a:t>増加</a:t>
            </a:r>
            <a:r>
              <a:rPr lang="ja-JP" altLang="en-US" sz="2400" b="1" dirty="0" smtClean="0">
                <a:latin typeface="Times New Roman" panose="02020603050405020304" pitchFamily="18" charset="0"/>
                <a:cs typeface="Times New Roman" panose="02020603050405020304" pitchFamily="18" charset="0"/>
              </a:rPr>
              <a:t>。</a:t>
            </a:r>
            <a:endParaRPr lang="en-US" altLang="ja-JP" sz="2400" b="1" dirty="0" smtClean="0">
              <a:latin typeface="Times New Roman" panose="02020603050405020304" pitchFamily="18" charset="0"/>
              <a:cs typeface="Times New Roman" panose="02020603050405020304" pitchFamily="18" charset="0"/>
            </a:endParaRPr>
          </a:p>
          <a:p>
            <a:pPr marL="0" indent="0">
              <a:buNone/>
            </a:pPr>
            <a:r>
              <a:rPr lang="ja-JP" altLang="en-US" sz="2400" b="1" dirty="0" smtClean="0">
                <a:latin typeface="Times New Roman" panose="02020603050405020304" pitchFamily="18" charset="0"/>
                <a:cs typeface="Times New Roman" panose="02020603050405020304" pitchFamily="18" charset="0"/>
              </a:rPr>
              <a:t>出血</a:t>
            </a:r>
            <a:r>
              <a:rPr lang="ja-JP" altLang="en-US" sz="2400" b="1" dirty="0">
                <a:latin typeface="Times New Roman" panose="02020603050405020304" pitchFamily="18" charset="0"/>
                <a:cs typeface="Times New Roman" panose="02020603050405020304" pitchFamily="18" charset="0"/>
              </a:rPr>
              <a:t>リスクが許容される場合は、周術期にも継続することが原則</a:t>
            </a:r>
            <a:r>
              <a:rPr lang="ja-JP" altLang="en-US" sz="2400" b="1" dirty="0" smtClean="0">
                <a:latin typeface="Times New Roman" panose="02020603050405020304" pitchFamily="18" charset="0"/>
                <a:cs typeface="Times New Roman" panose="02020603050405020304" pitchFamily="18" charset="0"/>
              </a:rPr>
              <a:t>。</a:t>
            </a:r>
            <a:endParaRPr lang="en-US" altLang="ja-JP" sz="2400" b="1" dirty="0" smtClean="0">
              <a:latin typeface="Times New Roman" panose="02020603050405020304" pitchFamily="18" charset="0"/>
              <a:cs typeface="Times New Roman" panose="02020603050405020304" pitchFamily="18" charset="0"/>
            </a:endParaRPr>
          </a:p>
          <a:p>
            <a:pPr marL="0" indent="0">
              <a:buNone/>
            </a:pPr>
            <a:r>
              <a:rPr lang="ja-JP" altLang="en-US" sz="2400" b="1" dirty="0" smtClean="0">
                <a:latin typeface="Times New Roman" panose="02020603050405020304" pitchFamily="18" charset="0"/>
                <a:cs typeface="Times New Roman" panose="02020603050405020304" pitchFamily="18" charset="0"/>
              </a:rPr>
              <a:t>出血</a:t>
            </a:r>
            <a:r>
              <a:rPr lang="ja-JP" altLang="en-US" sz="2400" b="1" dirty="0">
                <a:latin typeface="Times New Roman" panose="02020603050405020304" pitchFamily="18" charset="0"/>
                <a:cs typeface="Times New Roman" panose="02020603050405020304" pitchFamily="18" charset="0"/>
              </a:rPr>
              <a:t>リスクが高い手術では手術</a:t>
            </a:r>
            <a:r>
              <a:rPr lang="ja-JP" altLang="en-US" sz="2400" b="1" dirty="0" smtClean="0">
                <a:latin typeface="Times New Roman" panose="02020603050405020304" pitchFamily="18" charset="0"/>
                <a:cs typeface="Times New Roman" panose="02020603050405020304" pitchFamily="18" charset="0"/>
              </a:rPr>
              <a:t>の </a:t>
            </a:r>
            <a:r>
              <a:rPr lang="en-US" altLang="ja-JP" sz="2400" b="1" dirty="0" smtClean="0">
                <a:latin typeface="Times New Roman" panose="02020603050405020304" pitchFamily="18" charset="0"/>
                <a:cs typeface="Times New Roman" panose="02020603050405020304" pitchFamily="18" charset="0"/>
              </a:rPr>
              <a:t>7 </a:t>
            </a:r>
            <a:r>
              <a:rPr lang="ja-JP" altLang="en-US" sz="2400" b="1" dirty="0" smtClean="0">
                <a:latin typeface="Times New Roman" panose="02020603050405020304" pitchFamily="18" charset="0"/>
                <a:cs typeface="Times New Roman" panose="02020603050405020304" pitchFamily="18" charset="0"/>
              </a:rPr>
              <a:t>日前</a:t>
            </a:r>
            <a:r>
              <a:rPr lang="ja-JP" altLang="en-US" sz="2400" b="1" dirty="0">
                <a:latin typeface="Times New Roman" panose="02020603050405020304" pitchFamily="18" charset="0"/>
                <a:cs typeface="Times New Roman" panose="02020603050405020304" pitchFamily="18" charset="0"/>
              </a:rPr>
              <a:t>から</a:t>
            </a:r>
            <a:r>
              <a:rPr lang="ja-JP" altLang="en-US" sz="2400" b="1" dirty="0" smtClean="0">
                <a:latin typeface="Times New Roman" panose="02020603050405020304" pitchFamily="18" charset="0"/>
                <a:cs typeface="Times New Roman" panose="02020603050405020304" pitchFamily="18" charset="0"/>
              </a:rPr>
              <a:t>アスピリンは休薬。</a:t>
            </a:r>
            <a:endParaRPr lang="en-US" altLang="ja-JP" sz="2400" b="1" dirty="0" smtClean="0">
              <a:latin typeface="Times New Roman" panose="02020603050405020304" pitchFamily="18" charset="0"/>
              <a:cs typeface="Times New Roman" panose="02020603050405020304" pitchFamily="18" charset="0"/>
            </a:endParaRPr>
          </a:p>
          <a:p>
            <a:pPr marL="0" indent="0">
              <a:buNone/>
            </a:pPr>
            <a:r>
              <a:rPr lang="en-US" altLang="ja-JP" sz="2400" b="1" dirty="0" smtClean="0">
                <a:latin typeface="Times New Roman" panose="02020603050405020304" pitchFamily="18" charset="0"/>
                <a:cs typeface="Times New Roman" panose="02020603050405020304" pitchFamily="18" charset="0"/>
              </a:rPr>
              <a:t>P2Y12 </a:t>
            </a:r>
            <a:r>
              <a:rPr lang="ja-JP" altLang="en-US" sz="2400" b="1" dirty="0" smtClean="0">
                <a:latin typeface="Times New Roman" panose="02020603050405020304" pitchFamily="18" charset="0"/>
                <a:cs typeface="Times New Roman" panose="02020603050405020304" pitchFamily="18" charset="0"/>
              </a:rPr>
              <a:t>受容体</a:t>
            </a:r>
            <a:r>
              <a:rPr lang="ja-JP" altLang="en-US" sz="2400" b="1" dirty="0">
                <a:latin typeface="Times New Roman" panose="02020603050405020304" pitchFamily="18" charset="0"/>
                <a:cs typeface="Times New Roman" panose="02020603050405020304" pitchFamily="18" charset="0"/>
              </a:rPr>
              <a:t>拮抗薬が休薬された場合は術後，可及的速やかに再開する</a:t>
            </a:r>
            <a:r>
              <a:rPr lang="ja-JP" altLang="en-US" sz="2400" b="1" dirty="0" smtClean="0">
                <a:latin typeface="Times New Roman" panose="02020603050405020304" pitchFamily="18" charset="0"/>
                <a:cs typeface="Times New Roman" panose="02020603050405020304" pitchFamily="18" charset="0"/>
              </a:rPr>
              <a:t>。</a:t>
            </a:r>
            <a:endParaRPr lang="en-US" altLang="ja-JP" sz="2400" b="1" dirty="0">
              <a:latin typeface="Times New Roman" panose="02020603050405020304" pitchFamily="18" charset="0"/>
              <a:cs typeface="Times New Roman" panose="02020603050405020304" pitchFamily="18" charset="0"/>
            </a:endParaRPr>
          </a:p>
          <a:p>
            <a:pPr marL="0" indent="0">
              <a:buNone/>
            </a:pPr>
            <a:endParaRPr lang="en-US" altLang="ja-JP" sz="2400" b="1" dirty="0" smtClean="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3110079" y="293950"/>
            <a:ext cx="6491359" cy="461665"/>
          </a:xfrm>
          <a:prstGeom prst="rect">
            <a:avLst/>
          </a:prstGeom>
          <a:solidFill>
            <a:schemeClr val="accent2">
              <a:lumMod val="20000"/>
              <a:lumOff val="80000"/>
            </a:schemeClr>
          </a:solidFill>
        </p:spPr>
        <p:txBody>
          <a:bodyPr wrap="square" rtlCol="0">
            <a:spAutoFit/>
          </a:bodyPr>
          <a:lstStyle/>
          <a:p>
            <a:r>
              <a:rPr lang="ja-JP" altLang="en-US" sz="2400" b="1" dirty="0">
                <a:latin typeface="Times New Roman" panose="02020603050405020304" pitchFamily="18" charset="0"/>
                <a:cs typeface="Times New Roman" panose="02020603050405020304" pitchFamily="18" charset="0"/>
              </a:rPr>
              <a:t>出血</a:t>
            </a:r>
            <a:r>
              <a:rPr kumimoji="1" lang="ja-JP" altLang="en-US" sz="2400" b="1" dirty="0" smtClean="0">
                <a:latin typeface="Times New Roman" panose="02020603050405020304" pitchFamily="18" charset="0"/>
                <a:cs typeface="Times New Roman" panose="02020603050405020304" pitchFamily="18" charset="0"/>
              </a:rPr>
              <a:t>リスク</a:t>
            </a:r>
            <a:r>
              <a:rPr lang="ja-JP" altLang="en-US" sz="2400" b="1" dirty="0" smtClean="0">
                <a:latin typeface="Times New Roman" panose="02020603050405020304" pitchFamily="18" charset="0"/>
                <a:cs typeface="Times New Roman" panose="02020603050405020304" pitchFamily="18" charset="0"/>
              </a:rPr>
              <a:t>＋ </a:t>
            </a:r>
            <a:r>
              <a:rPr lang="ja-JP" altLang="en-US" sz="2400" b="1" dirty="0">
                <a:latin typeface="Times New Roman" panose="02020603050405020304" pitchFamily="18" charset="0"/>
                <a:cs typeface="Times New Roman" panose="02020603050405020304" pitchFamily="18" charset="0"/>
              </a:rPr>
              <a:t>血栓</a:t>
            </a:r>
            <a:r>
              <a:rPr lang="ja-JP" altLang="en-US" sz="2400" b="1" dirty="0" smtClean="0">
                <a:latin typeface="Times New Roman" panose="02020603050405020304" pitchFamily="18" charset="0"/>
                <a:cs typeface="Times New Roman" panose="02020603050405020304" pitchFamily="18" charset="0"/>
              </a:rPr>
              <a:t>リスク </a:t>
            </a:r>
            <a:r>
              <a:rPr kumimoji="1" lang="en-US" altLang="ja-JP" sz="2400" b="1" dirty="0" smtClean="0">
                <a:latin typeface="Times New Roman" panose="02020603050405020304" pitchFamily="18" charset="0"/>
                <a:cs typeface="Times New Roman" panose="02020603050405020304" pitchFamily="18" charset="0"/>
              </a:rPr>
              <a:t>V.S </a:t>
            </a:r>
            <a:r>
              <a:rPr kumimoji="1" lang="ja-JP" altLang="en-US" sz="2400" b="1" dirty="0" smtClean="0">
                <a:latin typeface="Times New Roman" panose="02020603050405020304" pitchFamily="18" charset="0"/>
                <a:cs typeface="Times New Roman" panose="02020603050405020304" pitchFamily="18" charset="0"/>
              </a:rPr>
              <a:t>待機的非心臓手術</a:t>
            </a:r>
            <a:endParaRPr kumimoji="1" lang="ja-JP"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32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193588" y="193396"/>
            <a:ext cx="5653421" cy="6664604"/>
          </a:xfrm>
          <a:prstGeom prst="rect">
            <a:avLst/>
          </a:prstGeom>
        </p:spPr>
      </p:pic>
      <p:sp>
        <p:nvSpPr>
          <p:cNvPr id="3" name="正方形/長方形 2"/>
          <p:cNvSpPr/>
          <p:nvPr/>
        </p:nvSpPr>
        <p:spPr>
          <a:xfrm>
            <a:off x="5847009" y="1682113"/>
            <a:ext cx="6096000" cy="4247317"/>
          </a:xfrm>
          <a:prstGeom prst="rect">
            <a:avLst/>
          </a:prstGeom>
          <a:solidFill>
            <a:schemeClr val="accent2">
              <a:lumMod val="20000"/>
              <a:lumOff val="80000"/>
            </a:schemeClr>
          </a:solidFill>
        </p:spPr>
        <p:txBody>
          <a:bodyPr>
            <a:spAutoFit/>
          </a:bodyPr>
          <a:lstStyle/>
          <a:p>
            <a:r>
              <a:rPr lang="ja-JP" altLang="en-US" b="1" dirty="0" smtClean="0">
                <a:latin typeface="Times New Roman" panose="02020603050405020304" pitchFamily="18" charset="0"/>
                <a:cs typeface="Times New Roman" panose="02020603050405020304" pitchFamily="18" charset="0"/>
              </a:rPr>
              <a:t>抜歯</a:t>
            </a:r>
            <a:r>
              <a:rPr lang="ja-JP" altLang="en-US" b="1" dirty="0">
                <a:latin typeface="Times New Roman" panose="02020603050405020304" pitchFamily="18" charset="0"/>
                <a:cs typeface="Times New Roman" panose="02020603050405020304" pitchFamily="18" charset="0"/>
              </a:rPr>
              <a:t>や体表手術など出血リスクの極めて低い</a:t>
            </a:r>
            <a:r>
              <a:rPr lang="ja-JP" altLang="en-US" b="1" dirty="0" smtClean="0">
                <a:latin typeface="Times New Roman" panose="02020603050405020304" pitchFamily="18" charset="0"/>
                <a:cs typeface="Times New Roman" panose="02020603050405020304" pitchFamily="18" charset="0"/>
              </a:rPr>
              <a:t>手術</a:t>
            </a:r>
            <a:r>
              <a:rPr lang="ja-JP" altLang="en-US" b="1" dirty="0">
                <a:latin typeface="Times New Roman" panose="02020603050405020304" pitchFamily="18" charset="0"/>
                <a:cs typeface="Times New Roman" panose="02020603050405020304" pitchFamily="18" charset="0"/>
              </a:rPr>
              <a:t>ならば</a:t>
            </a:r>
            <a:r>
              <a:rPr lang="ja-JP" altLang="en-US" b="1" dirty="0" smtClean="0">
                <a:latin typeface="Times New Roman" panose="02020603050405020304" pitchFamily="18" charset="0"/>
                <a:cs typeface="Times New Roman" panose="02020603050405020304" pitchFamily="18" charset="0"/>
              </a:rPr>
              <a:t>中断しない。（推奨）</a:t>
            </a:r>
            <a:endParaRPr lang="en-US" altLang="ja-JP" b="1" dirty="0">
              <a:latin typeface="Times New Roman" panose="02020603050405020304" pitchFamily="18" charset="0"/>
              <a:cs typeface="Times New Roman" panose="02020603050405020304" pitchFamily="18" charset="0"/>
            </a:endParaRPr>
          </a:p>
          <a:p>
            <a:r>
              <a:rPr lang="ja-JP" altLang="en-US" b="1" dirty="0">
                <a:latin typeface="Times New Roman" panose="02020603050405020304" pitchFamily="18" charset="0"/>
                <a:cs typeface="Times New Roman" panose="02020603050405020304" pitchFamily="18" charset="0"/>
              </a:rPr>
              <a:t>出血</a:t>
            </a:r>
            <a:r>
              <a:rPr lang="ja-JP" altLang="en-US" b="1" dirty="0" smtClean="0">
                <a:latin typeface="Times New Roman" panose="02020603050405020304" pitchFamily="18" charset="0"/>
                <a:cs typeface="Times New Roman" panose="02020603050405020304" pitchFamily="18" charset="0"/>
              </a:rPr>
              <a:t>リスクに</a:t>
            </a:r>
            <a:r>
              <a:rPr lang="ja-JP" altLang="en-US" b="1" dirty="0">
                <a:latin typeface="Times New Roman" panose="02020603050405020304" pitchFamily="18" charset="0"/>
                <a:cs typeface="Times New Roman" panose="02020603050405020304" pitchFamily="18" charset="0"/>
              </a:rPr>
              <a:t>応じて中止する。</a:t>
            </a:r>
            <a:endParaRPr lang="en-US" altLang="ja-JP" b="1" dirty="0">
              <a:latin typeface="Times New Roman" panose="02020603050405020304" pitchFamily="18" charset="0"/>
              <a:cs typeface="Times New Roman" panose="02020603050405020304" pitchFamily="18" charset="0"/>
            </a:endParaRPr>
          </a:p>
          <a:p>
            <a:r>
              <a:rPr lang="ja-JP" altLang="en-US" b="1" dirty="0">
                <a:latin typeface="Times New Roman" panose="02020603050405020304" pitchFamily="18" charset="0"/>
                <a:cs typeface="Times New Roman" panose="02020603050405020304" pitchFamily="18" charset="0"/>
              </a:rPr>
              <a:t>ワルファリン服用患者では</a:t>
            </a:r>
            <a:r>
              <a:rPr lang="ja-JP" altLang="en-US" b="1" dirty="0" smtClean="0">
                <a:latin typeface="Times New Roman" panose="02020603050405020304" pitchFamily="18" charset="0"/>
                <a:cs typeface="Times New Roman" panose="02020603050405020304" pitchFamily="18" charset="0"/>
              </a:rPr>
              <a:t>手術前 </a:t>
            </a:r>
            <a:r>
              <a:rPr lang="en-US" altLang="ja-JP" b="1" dirty="0" smtClean="0">
                <a:latin typeface="Times New Roman" panose="02020603050405020304" pitchFamily="18" charset="0"/>
                <a:cs typeface="Times New Roman" panose="02020603050405020304" pitchFamily="18" charset="0"/>
              </a:rPr>
              <a:t>3-5 </a:t>
            </a:r>
            <a:r>
              <a:rPr lang="ja-JP" altLang="en-US" b="1" dirty="0" smtClean="0">
                <a:latin typeface="Times New Roman" panose="02020603050405020304" pitchFamily="18" charset="0"/>
                <a:cs typeface="Times New Roman" panose="02020603050405020304" pitchFamily="18" charset="0"/>
              </a:rPr>
              <a:t>日</a:t>
            </a:r>
            <a:r>
              <a:rPr lang="ja-JP" altLang="en-US" b="1" dirty="0">
                <a:latin typeface="Times New Roman" panose="02020603050405020304" pitchFamily="18" charset="0"/>
                <a:cs typeface="Times New Roman" panose="02020603050405020304" pitchFamily="18" charset="0"/>
              </a:rPr>
              <a:t>の服用</a:t>
            </a:r>
            <a:r>
              <a:rPr lang="ja-JP" altLang="en-US" b="1" dirty="0" smtClean="0">
                <a:latin typeface="Times New Roman" panose="02020603050405020304" pitchFamily="18" charset="0"/>
                <a:cs typeface="Times New Roman" panose="02020603050405020304" pitchFamily="18" charset="0"/>
              </a:rPr>
              <a:t>中止。</a:t>
            </a:r>
            <a:endParaRPr lang="en-US" altLang="ja-JP" b="1" dirty="0">
              <a:latin typeface="Times New Roman" panose="02020603050405020304" pitchFamily="18" charset="0"/>
              <a:cs typeface="Times New Roman" panose="02020603050405020304" pitchFamily="18" charset="0"/>
            </a:endParaRPr>
          </a:p>
          <a:p>
            <a:r>
              <a:rPr lang="ja-JP" altLang="en-US" b="1" dirty="0" smtClean="0">
                <a:latin typeface="Times New Roman" panose="02020603050405020304" pitchFamily="18" charset="0"/>
                <a:cs typeface="Times New Roman" panose="02020603050405020304" pitchFamily="18" charset="0"/>
              </a:rPr>
              <a:t>ワルファリンの周術期</a:t>
            </a:r>
            <a:r>
              <a:rPr lang="ja-JP" altLang="en-US" b="1" dirty="0">
                <a:latin typeface="Times New Roman" panose="02020603050405020304" pitchFamily="18" charset="0"/>
                <a:cs typeface="Times New Roman" panose="02020603050405020304" pitchFamily="18" charset="0"/>
              </a:rPr>
              <a:t>のヘパリン</a:t>
            </a:r>
            <a:r>
              <a:rPr lang="ja-JP" altLang="en-US" b="1" dirty="0" smtClean="0">
                <a:latin typeface="Times New Roman" panose="02020603050405020304" pitchFamily="18" charset="0"/>
                <a:cs typeface="Times New Roman" panose="02020603050405020304" pitchFamily="18" charset="0"/>
              </a:rPr>
              <a:t>置換</a:t>
            </a:r>
            <a:r>
              <a:rPr lang="ja-JP" altLang="en-US" b="1" dirty="0">
                <a:latin typeface="Times New Roman" panose="02020603050405020304" pitchFamily="18" charset="0"/>
                <a:cs typeface="Times New Roman" panose="02020603050405020304" pitchFamily="18" charset="0"/>
              </a:rPr>
              <a:t>は</a:t>
            </a:r>
            <a:r>
              <a:rPr lang="ja-JP" altLang="en-US" b="1" dirty="0" smtClean="0">
                <a:latin typeface="Times New Roman" panose="02020603050405020304" pitchFamily="18" charset="0"/>
                <a:cs typeface="Times New Roman" panose="02020603050405020304" pitchFamily="18" charset="0"/>
              </a:rPr>
              <a:t>、血栓</a:t>
            </a:r>
            <a:r>
              <a:rPr lang="ja-JP" altLang="en-US" b="1" dirty="0">
                <a:latin typeface="Times New Roman" panose="02020603050405020304" pitchFamily="18" charset="0"/>
                <a:cs typeface="Times New Roman" panose="02020603050405020304" pitchFamily="18" charset="0"/>
              </a:rPr>
              <a:t>塞栓症に差はなく</a:t>
            </a:r>
            <a:r>
              <a:rPr lang="ja-JP" altLang="en-US" b="1" dirty="0" smtClean="0">
                <a:latin typeface="Times New Roman" panose="02020603050405020304" pitchFamily="18" charset="0"/>
                <a:cs typeface="Times New Roman" panose="02020603050405020304" pitchFamily="18" charset="0"/>
              </a:rPr>
              <a:t>、出血</a:t>
            </a:r>
            <a:r>
              <a:rPr lang="ja-JP" altLang="en-US" b="1" dirty="0">
                <a:latin typeface="Times New Roman" panose="02020603050405020304" pitchFamily="18" charset="0"/>
                <a:cs typeface="Times New Roman" panose="02020603050405020304" pitchFamily="18" charset="0"/>
              </a:rPr>
              <a:t>イベントが有意に</a:t>
            </a:r>
            <a:r>
              <a:rPr lang="ja-JP" altLang="en-US" b="1" dirty="0" smtClean="0">
                <a:latin typeface="Times New Roman" panose="02020603050405020304" pitchFamily="18" charset="0"/>
                <a:cs typeface="Times New Roman" panose="02020603050405020304" pitchFamily="18" charset="0"/>
              </a:rPr>
              <a:t>増加</a:t>
            </a:r>
            <a:r>
              <a:rPr lang="ja-JP" altLang="en-US" b="1" dirty="0">
                <a:latin typeface="Times New Roman" panose="02020603050405020304" pitchFamily="18" charset="0"/>
                <a:cs typeface="Times New Roman" panose="02020603050405020304" pitchFamily="18" charset="0"/>
              </a:rPr>
              <a:t>するため、</a:t>
            </a:r>
            <a:r>
              <a:rPr lang="ja-JP" altLang="en-US" b="1" dirty="0" smtClean="0">
                <a:latin typeface="Times New Roman" panose="02020603050405020304" pitchFamily="18" charset="0"/>
                <a:cs typeface="Times New Roman" panose="02020603050405020304" pitchFamily="18" charset="0"/>
              </a:rPr>
              <a:t>一律</a:t>
            </a:r>
            <a:r>
              <a:rPr lang="ja-JP" altLang="en-US" b="1" dirty="0">
                <a:latin typeface="Times New Roman" panose="02020603050405020304" pitchFamily="18" charset="0"/>
                <a:cs typeface="Times New Roman" panose="02020603050405020304" pitchFamily="18" charset="0"/>
              </a:rPr>
              <a:t>なヘパリン置換は推奨されない。</a:t>
            </a:r>
          </a:p>
          <a:p>
            <a:r>
              <a:rPr lang="ja-JP" altLang="en-US" b="1" dirty="0" smtClean="0">
                <a:latin typeface="Times New Roman" panose="02020603050405020304" pitchFamily="18" charset="0"/>
                <a:cs typeface="Times New Roman" panose="02020603050405020304" pitchFamily="18" charset="0"/>
              </a:rPr>
              <a:t>確実</a:t>
            </a:r>
            <a:r>
              <a:rPr lang="ja-JP" altLang="en-US" b="1" dirty="0">
                <a:latin typeface="Times New Roman" panose="02020603050405020304" pitchFamily="18" charset="0"/>
                <a:cs typeface="Times New Roman" panose="02020603050405020304" pitchFamily="18" charset="0"/>
              </a:rPr>
              <a:t>な抗凝固療法の継続が</a:t>
            </a:r>
            <a:r>
              <a:rPr lang="ja-JP" altLang="en-US" b="1" dirty="0" smtClean="0">
                <a:latin typeface="Times New Roman" panose="02020603050405020304" pitchFamily="18" charset="0"/>
                <a:cs typeface="Times New Roman" panose="02020603050405020304" pitchFamily="18" charset="0"/>
              </a:rPr>
              <a:t>必要</a:t>
            </a:r>
            <a:r>
              <a:rPr lang="en-US" altLang="ja-JP" b="1" dirty="0" smtClean="0">
                <a:latin typeface="Times New Roman" panose="02020603050405020304" pitchFamily="18" charset="0"/>
                <a:cs typeface="Times New Roman" panose="02020603050405020304" pitchFamily="18" charset="0"/>
              </a:rPr>
              <a:t>(</a:t>
            </a:r>
            <a:r>
              <a:rPr lang="ja-JP" altLang="en-US" b="1" dirty="0" smtClean="0">
                <a:latin typeface="Times New Roman" panose="02020603050405020304" pitchFamily="18" charset="0"/>
                <a:cs typeface="Times New Roman" panose="02020603050405020304" pitchFamily="18" charset="0"/>
              </a:rPr>
              <a:t>人工弁置換術後</a:t>
            </a:r>
            <a:r>
              <a:rPr lang="en-US" altLang="ja-JP" b="1" dirty="0" smtClean="0">
                <a:latin typeface="Times New Roman" panose="02020603050405020304" pitchFamily="18" charset="0"/>
                <a:cs typeface="Times New Roman" panose="02020603050405020304" pitchFamily="18" charset="0"/>
              </a:rPr>
              <a:t>)</a:t>
            </a:r>
            <a:r>
              <a:rPr lang="ja-JP" altLang="en-US" b="1" dirty="0" smtClean="0">
                <a:latin typeface="Times New Roman" panose="02020603050405020304" pitchFamily="18" charset="0"/>
                <a:cs typeface="Times New Roman" panose="02020603050405020304" pitchFamily="18" charset="0"/>
              </a:rPr>
              <a:t>な場合はヘパリン置換を考慮する。</a:t>
            </a:r>
            <a:endParaRPr lang="en-US" altLang="ja-JP" b="1" dirty="0">
              <a:latin typeface="Times New Roman" panose="02020603050405020304" pitchFamily="18" charset="0"/>
              <a:cs typeface="Times New Roman" panose="02020603050405020304" pitchFamily="18" charset="0"/>
            </a:endParaRPr>
          </a:p>
          <a:p>
            <a:r>
              <a:rPr lang="en-US" altLang="ja-JP" b="1" dirty="0">
                <a:latin typeface="Times New Roman" panose="02020603050405020304" pitchFamily="18" charset="0"/>
                <a:cs typeface="Times New Roman" panose="02020603050405020304" pitchFamily="18" charset="0"/>
              </a:rPr>
              <a:t>DOAC</a:t>
            </a:r>
            <a:r>
              <a:rPr lang="ja-JP" altLang="en-US" b="1" dirty="0">
                <a:latin typeface="Times New Roman" panose="02020603050405020304" pitchFamily="18" charset="0"/>
                <a:cs typeface="Times New Roman" panose="02020603050405020304" pitchFamily="18" charset="0"/>
              </a:rPr>
              <a:t>は、手術前は短期間の休薬で管理が可能であり、ヘパリン置換は不要。</a:t>
            </a:r>
          </a:p>
          <a:p>
            <a:r>
              <a:rPr lang="en-US" altLang="ja-JP" b="1" dirty="0">
                <a:latin typeface="Times New Roman" panose="02020603050405020304" pitchFamily="18" charset="0"/>
                <a:cs typeface="Times New Roman" panose="02020603050405020304" pitchFamily="18" charset="0"/>
              </a:rPr>
              <a:t>DOAC</a:t>
            </a:r>
            <a:r>
              <a:rPr lang="ja-JP" altLang="en-US" b="1" dirty="0">
                <a:latin typeface="Times New Roman" panose="02020603050405020304" pitchFamily="18" charset="0"/>
                <a:cs typeface="Times New Roman" panose="02020603050405020304" pitchFamily="18" charset="0"/>
              </a:rPr>
              <a:t>の中でダビガトランは特異的中和剤イダルシズマブがある。</a:t>
            </a:r>
            <a:endParaRPr lang="en-US" altLang="ja-JP" b="1" dirty="0">
              <a:latin typeface="Times New Roman" panose="02020603050405020304" pitchFamily="18" charset="0"/>
              <a:cs typeface="Times New Roman" panose="02020603050405020304" pitchFamily="18" charset="0"/>
            </a:endParaRPr>
          </a:p>
          <a:p>
            <a:r>
              <a:rPr lang="ja-JP" altLang="en-US" b="1" dirty="0">
                <a:latin typeface="Times New Roman" panose="02020603050405020304" pitchFamily="18" charset="0"/>
                <a:cs typeface="Times New Roman" panose="02020603050405020304" pitchFamily="18" charset="0"/>
              </a:rPr>
              <a:t>術後は原則的に出血がコントロールされていれば早期の再開も考慮されうる。</a:t>
            </a:r>
          </a:p>
        </p:txBody>
      </p:sp>
      <p:sp>
        <p:nvSpPr>
          <p:cNvPr id="5" name="テキスト ボックス 4"/>
          <p:cNvSpPr txBox="1"/>
          <p:nvPr/>
        </p:nvSpPr>
        <p:spPr>
          <a:xfrm>
            <a:off x="5451650" y="193396"/>
            <a:ext cx="6491359" cy="461665"/>
          </a:xfrm>
          <a:prstGeom prst="rect">
            <a:avLst/>
          </a:prstGeom>
          <a:solidFill>
            <a:schemeClr val="accent2">
              <a:lumMod val="20000"/>
              <a:lumOff val="80000"/>
            </a:schemeClr>
          </a:solidFill>
        </p:spPr>
        <p:txBody>
          <a:bodyPr wrap="square" rtlCol="0">
            <a:spAutoFit/>
          </a:bodyPr>
          <a:lstStyle/>
          <a:p>
            <a:r>
              <a:rPr lang="ja-JP" altLang="en-US" sz="2400" b="1" dirty="0">
                <a:latin typeface="Times New Roman" panose="02020603050405020304" pitchFamily="18" charset="0"/>
                <a:cs typeface="Times New Roman" panose="02020603050405020304" pitchFamily="18" charset="0"/>
              </a:rPr>
              <a:t>出血</a:t>
            </a:r>
            <a:r>
              <a:rPr kumimoji="1" lang="ja-JP" altLang="en-US" sz="2400" b="1" dirty="0" smtClean="0">
                <a:latin typeface="Times New Roman" panose="02020603050405020304" pitchFamily="18" charset="0"/>
                <a:cs typeface="Times New Roman" panose="02020603050405020304" pitchFamily="18" charset="0"/>
              </a:rPr>
              <a:t>リスク</a:t>
            </a:r>
            <a:r>
              <a:rPr lang="ja-JP" altLang="en-US" sz="2400" b="1" dirty="0" smtClean="0">
                <a:latin typeface="Times New Roman" panose="02020603050405020304" pitchFamily="18" charset="0"/>
                <a:cs typeface="Times New Roman" panose="02020603050405020304" pitchFamily="18" charset="0"/>
              </a:rPr>
              <a:t>＋ </a:t>
            </a:r>
            <a:r>
              <a:rPr lang="ja-JP" altLang="en-US" sz="2400" b="1" dirty="0">
                <a:latin typeface="Times New Roman" panose="02020603050405020304" pitchFamily="18" charset="0"/>
                <a:cs typeface="Times New Roman" panose="02020603050405020304" pitchFamily="18" charset="0"/>
              </a:rPr>
              <a:t>血栓</a:t>
            </a:r>
            <a:r>
              <a:rPr lang="ja-JP" altLang="en-US" sz="2400" b="1" dirty="0" smtClean="0">
                <a:latin typeface="Times New Roman" panose="02020603050405020304" pitchFamily="18" charset="0"/>
                <a:cs typeface="Times New Roman" panose="02020603050405020304" pitchFamily="18" charset="0"/>
              </a:rPr>
              <a:t>リスク </a:t>
            </a:r>
            <a:r>
              <a:rPr kumimoji="1" lang="en-US" altLang="ja-JP" sz="2400" b="1" dirty="0" smtClean="0">
                <a:latin typeface="Times New Roman" panose="02020603050405020304" pitchFamily="18" charset="0"/>
                <a:cs typeface="Times New Roman" panose="02020603050405020304" pitchFamily="18" charset="0"/>
              </a:rPr>
              <a:t>V.S </a:t>
            </a:r>
            <a:r>
              <a:rPr kumimoji="1" lang="ja-JP" altLang="en-US" sz="2400" b="1" dirty="0" smtClean="0">
                <a:latin typeface="Times New Roman" panose="02020603050405020304" pitchFamily="18" charset="0"/>
                <a:cs typeface="Times New Roman" panose="02020603050405020304" pitchFamily="18" charset="0"/>
              </a:rPr>
              <a:t>待機的非心臓手術</a:t>
            </a:r>
            <a:endParaRPr kumimoji="1" lang="ja-JP" altLang="en-US" sz="2400" b="1"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7377346" y="1030541"/>
            <a:ext cx="3035325" cy="830997"/>
          </a:xfrm>
          <a:prstGeom prst="rect">
            <a:avLst/>
          </a:prstGeom>
          <a:noFill/>
        </p:spPr>
        <p:txBody>
          <a:bodyPr wrap="square" rtlCol="0">
            <a:spAutoFit/>
          </a:bodyPr>
          <a:lstStyle/>
          <a:p>
            <a:r>
              <a:rPr lang="ja-JP" altLang="en-US" sz="2400" b="1" dirty="0"/>
              <a:t>抗凝固</a:t>
            </a:r>
            <a:r>
              <a:rPr lang="ja-JP" altLang="en-US" sz="2400" b="1" dirty="0" smtClean="0"/>
              <a:t>薬について</a:t>
            </a:r>
            <a:endParaRPr lang="en-US" altLang="ja-JP" sz="2400" b="1" dirty="0" smtClean="0"/>
          </a:p>
          <a:p>
            <a:endParaRPr kumimoji="1" lang="ja-JP" altLang="en-US" sz="2400" b="1" dirty="0"/>
          </a:p>
        </p:txBody>
      </p:sp>
    </p:spTree>
    <p:extLst>
      <p:ext uri="{BB962C8B-B14F-4D97-AF65-F5344CB8AC3E}">
        <p14:creationId xmlns:p14="http://schemas.microsoft.com/office/powerpoint/2010/main" val="422619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323045" y="361237"/>
            <a:ext cx="8775987" cy="6496763"/>
          </a:xfrm>
          <a:prstGeom prst="rect">
            <a:avLst/>
          </a:prstGeom>
        </p:spPr>
      </p:pic>
      <p:sp>
        <p:nvSpPr>
          <p:cNvPr id="5" name="テキスト ボックス 4"/>
          <p:cNvSpPr txBox="1"/>
          <p:nvPr/>
        </p:nvSpPr>
        <p:spPr>
          <a:xfrm>
            <a:off x="1572296" y="244499"/>
            <a:ext cx="8936843" cy="584775"/>
          </a:xfrm>
          <a:prstGeom prst="rect">
            <a:avLst/>
          </a:prstGeom>
          <a:solidFill>
            <a:schemeClr val="accent2">
              <a:lumMod val="20000"/>
              <a:lumOff val="80000"/>
            </a:schemeClr>
          </a:solidFill>
        </p:spPr>
        <p:txBody>
          <a:bodyPr wrap="square" rtlCol="0">
            <a:spAutoFit/>
          </a:bodyPr>
          <a:lstStyle/>
          <a:p>
            <a:r>
              <a:rPr lang="ja-JP" altLang="en-US" sz="3200" b="1" dirty="0">
                <a:latin typeface="Times New Roman" panose="02020603050405020304" pitchFamily="18" charset="0"/>
                <a:cs typeface="Times New Roman" panose="02020603050405020304" pitchFamily="18" charset="0"/>
              </a:rPr>
              <a:t>出血</a:t>
            </a:r>
            <a:r>
              <a:rPr kumimoji="1" lang="ja-JP" altLang="en-US" sz="3200" b="1" dirty="0" smtClean="0">
                <a:latin typeface="Times New Roman" panose="02020603050405020304" pitchFamily="18" charset="0"/>
                <a:cs typeface="Times New Roman" panose="02020603050405020304" pitchFamily="18" charset="0"/>
              </a:rPr>
              <a:t>リスク</a:t>
            </a:r>
            <a:r>
              <a:rPr lang="ja-JP" altLang="en-US" sz="3200" b="1" dirty="0" smtClean="0">
                <a:latin typeface="Times New Roman" panose="02020603050405020304" pitchFamily="18" charset="0"/>
                <a:cs typeface="Times New Roman" panose="02020603050405020304" pitchFamily="18" charset="0"/>
              </a:rPr>
              <a:t>＋ </a:t>
            </a:r>
            <a:r>
              <a:rPr lang="ja-JP" altLang="en-US" sz="3200" b="1" dirty="0">
                <a:latin typeface="Times New Roman" panose="02020603050405020304" pitchFamily="18" charset="0"/>
                <a:cs typeface="Times New Roman" panose="02020603050405020304" pitchFamily="18" charset="0"/>
              </a:rPr>
              <a:t>血栓</a:t>
            </a:r>
            <a:r>
              <a:rPr lang="ja-JP" altLang="en-US" sz="3200" b="1" dirty="0" smtClean="0">
                <a:latin typeface="Times New Roman" panose="02020603050405020304" pitchFamily="18" charset="0"/>
                <a:cs typeface="Times New Roman" panose="02020603050405020304" pitchFamily="18" charset="0"/>
              </a:rPr>
              <a:t>リスク </a:t>
            </a:r>
            <a:r>
              <a:rPr kumimoji="1" lang="en-US" altLang="ja-JP" sz="3200" b="1" dirty="0" smtClean="0">
                <a:latin typeface="Times New Roman" panose="02020603050405020304" pitchFamily="18" charset="0"/>
                <a:cs typeface="Times New Roman" panose="02020603050405020304" pitchFamily="18" charset="0"/>
              </a:rPr>
              <a:t>V.S </a:t>
            </a:r>
            <a:r>
              <a:rPr kumimoji="1" lang="ja-JP" altLang="en-US" sz="3200" b="1" dirty="0" smtClean="0">
                <a:latin typeface="Times New Roman" panose="02020603050405020304" pitchFamily="18" charset="0"/>
                <a:cs typeface="Times New Roman" panose="02020603050405020304" pitchFamily="18" charset="0"/>
              </a:rPr>
              <a:t>待機的非心臓手術</a:t>
            </a:r>
            <a:endParaRPr kumimoji="1" lang="ja-JP" altLang="en-US" sz="3200" b="1"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flipH="1">
            <a:off x="8815728" y="2134823"/>
            <a:ext cx="2813893" cy="3323987"/>
          </a:xfrm>
          <a:prstGeom prst="rect">
            <a:avLst/>
          </a:prstGeom>
          <a:solidFill>
            <a:schemeClr val="accent1">
              <a:lumMod val="60000"/>
              <a:lumOff val="40000"/>
            </a:schemeClr>
          </a:solidFill>
          <a:ln>
            <a:noFill/>
          </a:ln>
        </p:spPr>
        <p:txBody>
          <a:bodyPr wrap="square" rtlCol="0">
            <a:spAutoFit/>
          </a:bodyPr>
          <a:lstStyle/>
          <a:p>
            <a:pPr>
              <a:lnSpc>
                <a:spcPct val="150000"/>
              </a:lnSpc>
            </a:pPr>
            <a:r>
              <a:rPr kumimoji="1" lang="ja-JP" altLang="en-US" sz="2800" b="1" dirty="0" smtClean="0">
                <a:latin typeface="Times New Roman" panose="02020603050405020304" pitchFamily="18" charset="0"/>
                <a:cs typeface="Times New Roman" panose="02020603050405020304" pitchFamily="18" charset="0"/>
              </a:rPr>
              <a:t>出血リスクを考慮して </a:t>
            </a:r>
            <a:r>
              <a:rPr kumimoji="1" lang="en-US" altLang="ja-JP" sz="2800" b="1" dirty="0" smtClean="0">
                <a:latin typeface="Times New Roman" panose="02020603050405020304" pitchFamily="18" charset="0"/>
                <a:cs typeface="Times New Roman" panose="02020603050405020304" pitchFamily="18" charset="0"/>
              </a:rPr>
              <a:t>DAPT </a:t>
            </a:r>
            <a:r>
              <a:rPr kumimoji="1" lang="ja-JP" altLang="en-US" sz="2800" b="1" dirty="0" smtClean="0">
                <a:latin typeface="Times New Roman" panose="02020603050405020304" pitchFamily="18" charset="0"/>
                <a:cs typeface="Times New Roman" panose="02020603050405020304" pitchFamily="18" charset="0"/>
              </a:rPr>
              <a:t>継続や中止を検討。</a:t>
            </a:r>
            <a:endParaRPr kumimoji="1" lang="en-US" altLang="ja-JP" sz="2800" b="1" dirty="0" smtClean="0">
              <a:latin typeface="Times New Roman" panose="02020603050405020304" pitchFamily="18" charset="0"/>
              <a:cs typeface="Times New Roman" panose="02020603050405020304" pitchFamily="18" charset="0"/>
            </a:endParaRPr>
          </a:p>
          <a:p>
            <a:pPr>
              <a:lnSpc>
                <a:spcPct val="150000"/>
              </a:lnSpc>
            </a:pPr>
            <a:r>
              <a:rPr lang="ja-JP" altLang="en-US" sz="2800" b="1" dirty="0">
                <a:latin typeface="Times New Roman" panose="02020603050405020304" pitchFamily="18" charset="0"/>
                <a:cs typeface="Times New Roman" panose="02020603050405020304" pitchFamily="18" charset="0"/>
              </a:rPr>
              <a:t>アスピリン</a:t>
            </a:r>
            <a:r>
              <a:rPr lang="ja-JP" altLang="en-US" sz="2800" b="1" dirty="0" smtClean="0">
                <a:latin typeface="Times New Roman" panose="02020603050405020304" pitchFamily="18" charset="0"/>
                <a:cs typeface="Times New Roman" panose="02020603050405020304" pitchFamily="18" charset="0"/>
              </a:rPr>
              <a:t>はほぼ継続。</a:t>
            </a:r>
            <a:endParaRPr kumimoji="1" lang="en-US" altLang="ja-JP"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66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6837" y="0"/>
            <a:ext cx="10515600" cy="1325563"/>
          </a:xfrm>
        </p:spPr>
        <p:txBody>
          <a:bodyPr/>
          <a:lstStyle/>
          <a:p>
            <a:pPr algn="ctr"/>
            <a:r>
              <a:rPr kumimoji="1" lang="ja-JP" altLang="en-US" b="1" dirty="0" smtClean="0"/>
              <a:t>まとめ</a:t>
            </a:r>
            <a:endParaRPr kumimoji="1" lang="ja-JP" altLang="en-US" b="1" dirty="0"/>
          </a:p>
        </p:txBody>
      </p:sp>
      <p:sp>
        <p:nvSpPr>
          <p:cNvPr id="4" name="タイトル 1"/>
          <p:cNvSpPr txBox="1">
            <a:spLocks noGrp="1"/>
          </p:cNvSpPr>
          <p:nvPr>
            <p:ph idx="1"/>
          </p:nvPr>
        </p:nvSpPr>
        <p:spPr>
          <a:xfrm>
            <a:off x="709412" y="1115743"/>
            <a:ext cx="10515600" cy="574225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2400" b="1" dirty="0" smtClean="0">
                <a:latin typeface="Times New Roman" panose="02020603050405020304" pitchFamily="18" charset="0"/>
                <a:cs typeface="Times New Roman" panose="02020603050405020304" pitchFamily="18" charset="0"/>
              </a:rPr>
              <a:t>　抗血小板 </a:t>
            </a:r>
            <a:r>
              <a:rPr lang="en-US" altLang="ja-JP" sz="2400" b="1" dirty="0" smtClean="0">
                <a:latin typeface="Times New Roman" panose="02020603050405020304" pitchFamily="18" charset="0"/>
                <a:cs typeface="Times New Roman" panose="02020603050405020304" pitchFamily="18" charset="0"/>
              </a:rPr>
              <a:t>2 </a:t>
            </a:r>
            <a:r>
              <a:rPr lang="ja-JP" altLang="en-US" sz="2400" b="1" dirty="0" smtClean="0">
                <a:latin typeface="Times New Roman" panose="02020603050405020304" pitchFamily="18" charset="0"/>
                <a:cs typeface="Times New Roman" panose="02020603050405020304" pitchFamily="18" charset="0"/>
              </a:rPr>
              <a:t>剤併用療法</a:t>
            </a:r>
            <a:r>
              <a:rPr lang="en-US" altLang="ja-JP" sz="2400" b="1" dirty="0" smtClean="0">
                <a:latin typeface="Times New Roman" panose="02020603050405020304" pitchFamily="18" charset="0"/>
                <a:cs typeface="Times New Roman" panose="02020603050405020304" pitchFamily="18" charset="0"/>
              </a:rPr>
              <a:t>(DAPT : dual antiplatelet therapy)</a:t>
            </a:r>
            <a:r>
              <a:rPr lang="ja-JP" altLang="en-US" sz="2400" b="1" dirty="0" smtClean="0">
                <a:latin typeface="Times New Roman" panose="02020603050405020304" pitchFamily="18" charset="0"/>
                <a:cs typeface="Times New Roman" panose="02020603050405020304" pitchFamily="18" charset="0"/>
              </a:rPr>
              <a:t>による抗血栓療法</a:t>
            </a:r>
            <a:r>
              <a:rPr lang="ja-JP" altLang="en-US" sz="2400" b="1" dirty="0">
                <a:latin typeface="Times New Roman" panose="02020603050405020304" pitchFamily="18" charset="0"/>
                <a:cs typeface="Times New Roman" panose="02020603050405020304" pitchFamily="18" charset="0"/>
              </a:rPr>
              <a:t>は、ステント血栓</a:t>
            </a:r>
            <a:r>
              <a:rPr lang="ja-JP" altLang="en-US" sz="2400" b="1" dirty="0" smtClean="0">
                <a:latin typeface="Times New Roman" panose="02020603050405020304" pitchFamily="18" charset="0"/>
                <a:cs typeface="Times New Roman" panose="02020603050405020304" pitchFamily="18" charset="0"/>
              </a:rPr>
              <a:t>リスクと</a:t>
            </a:r>
            <a:r>
              <a:rPr lang="ja-JP" altLang="en-US" sz="2400" b="1" dirty="0">
                <a:latin typeface="Times New Roman" panose="02020603050405020304" pitchFamily="18" charset="0"/>
                <a:cs typeface="Times New Roman" panose="02020603050405020304" pitchFamily="18" charset="0"/>
              </a:rPr>
              <a:t>出血性合併症</a:t>
            </a:r>
            <a:r>
              <a:rPr lang="ja-JP" altLang="en-US" sz="2400" b="1" dirty="0" smtClean="0">
                <a:latin typeface="Times New Roman" panose="02020603050405020304" pitchFamily="18" charset="0"/>
                <a:cs typeface="Times New Roman" panose="02020603050405020304" pitchFamily="18" charset="0"/>
              </a:rPr>
              <a:t>リスクを</a:t>
            </a:r>
            <a:r>
              <a:rPr lang="ja-JP" altLang="en-US" sz="2400" b="1" dirty="0">
                <a:latin typeface="Times New Roman" panose="02020603050405020304" pitchFamily="18" charset="0"/>
                <a:cs typeface="Times New Roman" panose="02020603050405020304" pitchFamily="18" charset="0"/>
              </a:rPr>
              <a:t>考慮</a:t>
            </a:r>
            <a:r>
              <a:rPr lang="ja-JP" altLang="en-US" sz="2400" b="1" dirty="0" smtClean="0">
                <a:latin typeface="Times New Roman" panose="02020603050405020304" pitchFamily="18" charset="0"/>
                <a:cs typeface="Times New Roman" panose="02020603050405020304" pitchFamily="18" charset="0"/>
              </a:rPr>
              <a:t>して、一定期間の継続が必要です。</a:t>
            </a:r>
            <a:endParaRPr lang="en-US" altLang="ja-JP" sz="2400" b="1" dirty="0">
              <a:latin typeface="Times New Roman" panose="02020603050405020304" pitchFamily="18" charset="0"/>
              <a:cs typeface="Times New Roman" panose="02020603050405020304" pitchFamily="18" charset="0"/>
            </a:endParaRPr>
          </a:p>
          <a:p>
            <a:pPr algn="l">
              <a:lnSpc>
                <a:spcPct val="150000"/>
              </a:lnSpc>
            </a:pPr>
            <a:r>
              <a:rPr lang="ja-JP" altLang="en-US" sz="2400" b="1" dirty="0" smtClean="0">
                <a:latin typeface="Times New Roman" panose="02020603050405020304" pitchFamily="18" charset="0"/>
                <a:cs typeface="Times New Roman" panose="02020603050405020304" pitchFamily="18" charset="0"/>
              </a:rPr>
              <a:t>　待機的非心臓手術の施行の可否は、原則スライド </a:t>
            </a:r>
            <a:r>
              <a:rPr lang="en-US" altLang="ja-JP" sz="2400" b="1" dirty="0" smtClean="0">
                <a:latin typeface="Times New Roman" panose="02020603050405020304" pitchFamily="18" charset="0"/>
                <a:cs typeface="Times New Roman" panose="02020603050405020304" pitchFamily="18" charset="0"/>
              </a:rPr>
              <a:t>11 </a:t>
            </a:r>
            <a:r>
              <a:rPr lang="ja-JP" altLang="en-US" sz="2400" b="1" dirty="0" smtClean="0">
                <a:latin typeface="Times New Roman" panose="02020603050405020304" pitchFamily="18" charset="0"/>
                <a:cs typeface="Times New Roman" panose="02020603050405020304" pitchFamily="18" charset="0"/>
              </a:rPr>
              <a:t>に沿って行われます</a:t>
            </a:r>
            <a:r>
              <a:rPr lang="ja-JP" altLang="en-US" sz="2400" b="1" dirty="0">
                <a:latin typeface="Times New Roman" panose="02020603050405020304" pitchFamily="18" charset="0"/>
                <a:cs typeface="Times New Roman" panose="02020603050405020304" pitchFamily="18" charset="0"/>
              </a:rPr>
              <a:t>が、ステント血栓</a:t>
            </a:r>
            <a:r>
              <a:rPr lang="ja-JP" altLang="en-US" sz="2400" b="1" dirty="0" smtClean="0">
                <a:latin typeface="Times New Roman" panose="02020603050405020304" pitchFamily="18" charset="0"/>
                <a:cs typeface="Times New Roman" panose="02020603050405020304" pitchFamily="18" charset="0"/>
              </a:rPr>
              <a:t>リスクと手術による出血リスクによって、手術日が再検討されるかもしれません。</a:t>
            </a:r>
            <a:endParaRPr lang="en-US" altLang="ja-JP" sz="2400" b="1" dirty="0" smtClean="0">
              <a:latin typeface="Times New Roman" panose="02020603050405020304" pitchFamily="18" charset="0"/>
              <a:cs typeface="Times New Roman" panose="02020603050405020304" pitchFamily="18" charset="0"/>
            </a:endParaRPr>
          </a:p>
          <a:p>
            <a:pPr algn="l">
              <a:lnSpc>
                <a:spcPct val="150000"/>
              </a:lnSpc>
            </a:pPr>
            <a:r>
              <a:rPr lang="ja-JP" altLang="en-US" sz="2400" b="1" u="sng" dirty="0" smtClean="0">
                <a:solidFill>
                  <a:srgbClr val="FF0000"/>
                </a:solidFill>
                <a:latin typeface="Times New Roman" panose="02020603050405020304" pitchFamily="18" charset="0"/>
                <a:cs typeface="Times New Roman" panose="02020603050405020304" pitchFamily="18" charset="0"/>
              </a:rPr>
              <a:t>　抗血小板薬や抗凝固薬の中止期間、中止の場合のヘパリンによる代替療法についての新しい知見</a:t>
            </a:r>
            <a:r>
              <a:rPr lang="en-US" altLang="ja-JP" sz="2400" b="1" u="sng" dirty="0" smtClean="0">
                <a:solidFill>
                  <a:srgbClr val="FF0000"/>
                </a:solidFill>
                <a:latin typeface="Times New Roman" panose="02020603050405020304" pitchFamily="18" charset="0"/>
                <a:cs typeface="Times New Roman" panose="02020603050405020304" pitchFamily="18" charset="0"/>
              </a:rPr>
              <a:t>(</a:t>
            </a:r>
            <a:r>
              <a:rPr lang="ja-JP" altLang="en-US" sz="2400" b="1" u="sng" dirty="0" smtClean="0">
                <a:solidFill>
                  <a:srgbClr val="FF0000"/>
                </a:solidFill>
                <a:latin typeface="Times New Roman" panose="02020603050405020304" pitchFamily="18" charset="0"/>
                <a:cs typeface="Times New Roman" panose="02020603050405020304" pitchFamily="18" charset="0"/>
              </a:rPr>
              <a:t>スライド</a:t>
            </a:r>
            <a:r>
              <a:rPr lang="en-US" altLang="ja-JP" sz="2400" b="1" u="sng">
                <a:solidFill>
                  <a:srgbClr val="FF0000"/>
                </a:solidFill>
                <a:latin typeface="Times New Roman" panose="02020603050405020304" pitchFamily="18" charset="0"/>
                <a:cs typeface="Times New Roman" panose="02020603050405020304" pitchFamily="18" charset="0"/>
              </a:rPr>
              <a:t> </a:t>
            </a:r>
            <a:r>
              <a:rPr lang="en-US" altLang="ja-JP" sz="2400" b="1" u="sng" smtClean="0">
                <a:solidFill>
                  <a:srgbClr val="FF0000"/>
                </a:solidFill>
                <a:latin typeface="Times New Roman" panose="02020603050405020304" pitchFamily="18" charset="0"/>
                <a:cs typeface="Times New Roman" panose="02020603050405020304" pitchFamily="18" charset="0"/>
              </a:rPr>
              <a:t>14,15,16)</a:t>
            </a:r>
            <a:r>
              <a:rPr lang="ja-JP" altLang="en-US" sz="2400" b="1" u="sng" dirty="0">
                <a:solidFill>
                  <a:srgbClr val="FF0000"/>
                </a:solidFill>
                <a:latin typeface="Times New Roman" panose="02020603050405020304" pitchFamily="18" charset="0"/>
                <a:cs typeface="Times New Roman" panose="02020603050405020304" pitchFamily="18" charset="0"/>
              </a:rPr>
              <a:t>が</a:t>
            </a:r>
            <a:r>
              <a:rPr lang="ja-JP" altLang="en-US" sz="2400" b="1" u="sng" dirty="0" smtClean="0">
                <a:solidFill>
                  <a:srgbClr val="FF0000"/>
                </a:solidFill>
                <a:latin typeface="Times New Roman" panose="02020603050405020304" pitchFamily="18" charset="0"/>
                <a:cs typeface="Times New Roman" panose="02020603050405020304" pitchFamily="18" charset="0"/>
              </a:rPr>
              <a:t>ありますが、最終的には施設の規則に</a:t>
            </a:r>
            <a:r>
              <a:rPr lang="ja-JP" altLang="en-US" sz="2400" b="1" u="sng" dirty="0">
                <a:solidFill>
                  <a:srgbClr val="FF0000"/>
                </a:solidFill>
                <a:latin typeface="Times New Roman" panose="02020603050405020304" pitchFamily="18" charset="0"/>
                <a:cs typeface="Times New Roman" panose="02020603050405020304" pitchFamily="18" charset="0"/>
              </a:rPr>
              <a:t>沿う</a:t>
            </a:r>
            <a:r>
              <a:rPr lang="ja-JP" altLang="en-US" sz="2400" b="1" u="sng" dirty="0" smtClean="0">
                <a:solidFill>
                  <a:srgbClr val="FF0000"/>
                </a:solidFill>
                <a:latin typeface="Times New Roman" panose="02020603050405020304" pitchFamily="18" charset="0"/>
                <a:cs typeface="Times New Roman" panose="02020603050405020304" pitchFamily="18" charset="0"/>
              </a:rPr>
              <a:t>べきと考えます。</a:t>
            </a:r>
            <a:endParaRPr lang="ja-JP" altLang="en-US" sz="2400" b="1" u="sng" dirty="0">
              <a:solidFill>
                <a:srgbClr val="FF0000"/>
              </a:solidFill>
              <a:latin typeface="Times New Roman" panose="02020603050405020304" pitchFamily="18" charset="0"/>
              <a:cs typeface="Times New Roman" panose="02020603050405020304" pitchFamily="18" charset="0"/>
            </a:endParaRPr>
          </a:p>
          <a:p>
            <a:pPr algn="l">
              <a:lnSpc>
                <a:spcPct val="150000"/>
              </a:lnSpc>
            </a:pPr>
            <a:r>
              <a:rPr lang="ja-JP" altLang="en-US" sz="2400" b="1" dirty="0" smtClean="0">
                <a:latin typeface="Times New Roman" panose="02020603050405020304" pitchFamily="18" charset="0"/>
                <a:cs typeface="Times New Roman" panose="02020603050405020304" pitchFamily="18" charset="0"/>
              </a:rPr>
              <a:t>　</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25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477590" y="361237"/>
            <a:ext cx="8775987" cy="6496763"/>
          </a:xfrm>
          <a:prstGeom prst="rect">
            <a:avLst/>
          </a:prstGeom>
        </p:spPr>
      </p:pic>
      <p:sp>
        <p:nvSpPr>
          <p:cNvPr id="6" name="テキスト ボックス 5"/>
          <p:cNvSpPr txBox="1"/>
          <p:nvPr/>
        </p:nvSpPr>
        <p:spPr>
          <a:xfrm flipH="1">
            <a:off x="8839375" y="361237"/>
            <a:ext cx="3009187" cy="5078313"/>
          </a:xfrm>
          <a:prstGeom prst="rect">
            <a:avLst/>
          </a:prstGeom>
          <a:solidFill>
            <a:schemeClr val="accent2">
              <a:lumMod val="20000"/>
              <a:lumOff val="80000"/>
            </a:schemeClr>
          </a:solidFill>
          <a:ln>
            <a:noFill/>
          </a:ln>
        </p:spPr>
        <p:txBody>
          <a:bodyPr wrap="square" rtlCol="0">
            <a:spAutoFit/>
          </a:bodyPr>
          <a:lstStyle/>
          <a:p>
            <a:pPr>
              <a:lnSpc>
                <a:spcPct val="150000"/>
              </a:lnSpc>
            </a:pPr>
            <a:r>
              <a:rPr kumimoji="1" lang="en-US" altLang="ja-JP" sz="2400" b="1" dirty="0" smtClean="0">
                <a:latin typeface="Times New Roman" panose="02020603050405020304" pitchFamily="18" charset="0"/>
                <a:cs typeface="Times New Roman" panose="02020603050405020304" pitchFamily="18" charset="0"/>
              </a:rPr>
              <a:t>PCI </a:t>
            </a:r>
            <a:r>
              <a:rPr lang="ja-JP" altLang="en-US" sz="2400" b="1" dirty="0">
                <a:latin typeface="Times New Roman" panose="02020603050405020304" pitchFamily="18" charset="0"/>
                <a:cs typeface="Times New Roman" panose="02020603050405020304" pitchFamily="18" charset="0"/>
              </a:rPr>
              <a:t>施行</a:t>
            </a:r>
            <a:r>
              <a:rPr lang="ja-JP" altLang="en-US" sz="2400" b="1" dirty="0" smtClean="0">
                <a:latin typeface="Times New Roman" panose="02020603050405020304" pitchFamily="18" charset="0"/>
                <a:cs typeface="Times New Roman" panose="02020603050405020304" pitchFamily="18" charset="0"/>
              </a:rPr>
              <a:t>患者の非心臓待機的手術</a:t>
            </a:r>
            <a:r>
              <a:rPr lang="ja-JP" altLang="en-US" sz="2400" b="1" dirty="0">
                <a:latin typeface="Times New Roman" panose="02020603050405020304" pitchFamily="18" charset="0"/>
                <a:cs typeface="Times New Roman" panose="02020603050405020304" pitchFamily="18" charset="0"/>
              </a:rPr>
              <a:t>は</a:t>
            </a:r>
            <a:r>
              <a:rPr lang="ja-JP" altLang="en-US" sz="2400" b="1" dirty="0" smtClean="0">
                <a:latin typeface="Times New Roman" panose="02020603050405020304" pitchFamily="18" charset="0"/>
                <a:cs typeface="Times New Roman" panose="02020603050405020304" pitchFamily="18" charset="0"/>
              </a:rPr>
              <a:t>、</a:t>
            </a:r>
            <a:endParaRPr lang="en-US" altLang="ja-JP" sz="2400" b="1" dirty="0" smtClean="0">
              <a:latin typeface="Times New Roman" panose="02020603050405020304" pitchFamily="18" charset="0"/>
              <a:cs typeface="Times New Roman" panose="02020603050405020304" pitchFamily="18" charset="0"/>
            </a:endParaRPr>
          </a:p>
          <a:p>
            <a:pPr>
              <a:lnSpc>
                <a:spcPct val="150000"/>
              </a:lnSpc>
            </a:pPr>
            <a:r>
              <a:rPr kumimoji="1" lang="ja-JP" altLang="en-US" sz="2400" b="1" dirty="0" smtClean="0">
                <a:latin typeface="Times New Roman" panose="02020603050405020304" pitchFamily="18" charset="0"/>
                <a:cs typeface="Times New Roman" panose="02020603050405020304" pitchFamily="18" charset="0"/>
              </a:rPr>
              <a:t>原則的な </a:t>
            </a:r>
            <a:r>
              <a:rPr kumimoji="1" lang="en-US" altLang="ja-JP" sz="2400" b="1" dirty="0" smtClean="0">
                <a:latin typeface="Times New Roman" panose="02020603050405020304" pitchFamily="18" charset="0"/>
                <a:cs typeface="Times New Roman" panose="02020603050405020304" pitchFamily="18" charset="0"/>
              </a:rPr>
              <a:t>DAPT </a:t>
            </a:r>
            <a:r>
              <a:rPr kumimoji="1" lang="ja-JP" altLang="en-US" sz="2400" b="1" dirty="0" smtClean="0">
                <a:latin typeface="Times New Roman" panose="02020603050405020304" pitchFamily="18" charset="0"/>
                <a:cs typeface="Times New Roman" panose="02020603050405020304" pitchFamily="18" charset="0"/>
              </a:rPr>
              <a:t>継続期間を念頭に置きつつ手術日を決定。</a:t>
            </a:r>
            <a:endParaRPr kumimoji="1" lang="en-US" altLang="ja-JP" sz="2400" b="1" dirty="0" smtClean="0">
              <a:latin typeface="Times New Roman" panose="02020603050405020304" pitchFamily="18" charset="0"/>
              <a:cs typeface="Times New Roman" panose="02020603050405020304" pitchFamily="18" charset="0"/>
            </a:endParaRPr>
          </a:p>
          <a:p>
            <a:pPr>
              <a:lnSpc>
                <a:spcPct val="150000"/>
              </a:lnSpc>
            </a:pPr>
            <a:r>
              <a:rPr kumimoji="1" lang="ja-JP" altLang="en-US" sz="2400" b="1" dirty="0" smtClean="0">
                <a:latin typeface="Times New Roman" panose="02020603050405020304" pitchFamily="18" charset="0"/>
                <a:cs typeface="Times New Roman" panose="02020603050405020304" pitchFamily="18" charset="0"/>
              </a:rPr>
              <a:t>出血リスクと冠動脈血栓リスクを考慮</a:t>
            </a:r>
            <a:r>
              <a:rPr lang="ja-JP" altLang="en-US" sz="2400" b="1" dirty="0" smtClean="0">
                <a:latin typeface="Times New Roman" panose="02020603050405020304" pitchFamily="18" charset="0"/>
                <a:cs typeface="Times New Roman" panose="02020603050405020304" pitchFamily="18" charset="0"/>
              </a:rPr>
              <a:t>して</a:t>
            </a:r>
            <a:r>
              <a:rPr kumimoji="1" lang="en-US" altLang="ja-JP" sz="2400" b="1" dirty="0" smtClean="0">
                <a:latin typeface="Times New Roman" panose="02020603050405020304" pitchFamily="18" charset="0"/>
                <a:cs typeface="Times New Roman" panose="02020603050405020304" pitchFamily="18" charset="0"/>
              </a:rPr>
              <a:t>DAPT </a:t>
            </a:r>
            <a:r>
              <a:rPr lang="ja-JP" altLang="en-US" sz="2400" b="1" dirty="0">
                <a:latin typeface="Times New Roman" panose="02020603050405020304" pitchFamily="18" charset="0"/>
                <a:cs typeface="Times New Roman" panose="02020603050405020304" pitchFamily="18" charset="0"/>
              </a:rPr>
              <a:t>や</a:t>
            </a:r>
            <a:r>
              <a:rPr lang="ja-JP" altLang="en-US" sz="2400" b="1" dirty="0" smtClean="0">
                <a:latin typeface="Times New Roman" panose="02020603050405020304" pitchFamily="18" charset="0"/>
                <a:cs typeface="Times New Roman" panose="02020603050405020304" pitchFamily="18" charset="0"/>
              </a:rPr>
              <a:t>アスピリンの扱いを検討する。</a:t>
            </a:r>
            <a:endParaRPr kumimoji="1" lang="en-US" altLang="ja-JP" sz="2400" b="1" dirty="0" smtClean="0">
              <a:latin typeface="Times New Roman" panose="02020603050405020304" pitchFamily="18" charset="0"/>
              <a:cs typeface="Times New Roman" panose="02020603050405020304" pitchFamily="18" charset="0"/>
            </a:endParaRPr>
          </a:p>
        </p:txBody>
      </p:sp>
      <p:sp>
        <p:nvSpPr>
          <p:cNvPr id="2" name="雲 1"/>
          <p:cNvSpPr/>
          <p:nvPr/>
        </p:nvSpPr>
        <p:spPr>
          <a:xfrm>
            <a:off x="103030" y="0"/>
            <a:ext cx="3477297" cy="1107583"/>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Times New Roman" panose="02020603050405020304" pitchFamily="18" charset="0"/>
                <a:cs typeface="Times New Roman" panose="02020603050405020304" pitchFamily="18" charset="0"/>
              </a:rPr>
              <a:t>今回伝えたい事</a:t>
            </a:r>
            <a:endParaRPr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3" name="右矢印 2"/>
          <p:cNvSpPr/>
          <p:nvPr/>
        </p:nvSpPr>
        <p:spPr>
          <a:xfrm>
            <a:off x="9001322" y="5949152"/>
            <a:ext cx="504509" cy="39924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628137" y="5771025"/>
            <a:ext cx="1867436" cy="830997"/>
          </a:xfrm>
          <a:prstGeom prst="rect">
            <a:avLst/>
          </a:prstGeom>
          <a:noFill/>
        </p:spPr>
        <p:txBody>
          <a:bodyPr wrap="square" rtlCol="0">
            <a:spAutoFit/>
          </a:bodyPr>
          <a:lstStyle/>
          <a:p>
            <a:r>
              <a:rPr kumimoji="1" lang="ja-JP" altLang="en-US" sz="2400" b="1" dirty="0" smtClean="0"/>
              <a:t>以下説明していきます</a:t>
            </a:r>
            <a:endParaRPr kumimoji="1" lang="ja-JP" altLang="en-US" sz="2400" b="1" dirty="0"/>
          </a:p>
        </p:txBody>
      </p:sp>
    </p:spTree>
    <p:extLst>
      <p:ext uri="{BB962C8B-B14F-4D97-AF65-F5344CB8AC3E}">
        <p14:creationId xmlns:p14="http://schemas.microsoft.com/office/powerpoint/2010/main" val="180091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643944" y="1365160"/>
            <a:ext cx="10972800" cy="4404575"/>
          </a:xfrm>
          <a:prstGeom prst="rect">
            <a:avLst/>
          </a:prstGeom>
          <a:noFill/>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200000"/>
              </a:lnSpc>
            </a:pPr>
            <a:r>
              <a:rPr lang="ja-JP" altLang="en-US" sz="3200" b="1" dirty="0" smtClean="0">
                <a:latin typeface="Times New Roman" panose="02020603050405020304" pitchFamily="18" charset="0"/>
                <a:cs typeface="Times New Roman" panose="02020603050405020304" pitchFamily="18" charset="0"/>
              </a:rPr>
              <a:t>抗血小板 </a:t>
            </a:r>
            <a:r>
              <a:rPr lang="en-US" altLang="ja-JP" sz="3200" b="1" dirty="0" smtClean="0">
                <a:latin typeface="Times New Roman" panose="02020603050405020304" pitchFamily="18" charset="0"/>
                <a:cs typeface="Times New Roman" panose="02020603050405020304" pitchFamily="18" charset="0"/>
              </a:rPr>
              <a:t>2 </a:t>
            </a:r>
            <a:r>
              <a:rPr lang="ja-JP" altLang="en-US" sz="3200" b="1" dirty="0" smtClean="0">
                <a:latin typeface="Times New Roman" panose="02020603050405020304" pitchFamily="18" charset="0"/>
                <a:cs typeface="Times New Roman" panose="02020603050405020304" pitchFamily="18" charset="0"/>
              </a:rPr>
              <a:t>剤併用療法</a:t>
            </a:r>
            <a:r>
              <a:rPr lang="en-US" altLang="ja-JP" sz="3200" b="1" dirty="0" smtClean="0">
                <a:latin typeface="Times New Roman" panose="02020603050405020304" pitchFamily="18" charset="0"/>
                <a:cs typeface="Times New Roman" panose="02020603050405020304" pitchFamily="18" charset="0"/>
              </a:rPr>
              <a:t>(DAPT : dual antiplatelet therapy)</a:t>
            </a:r>
            <a:r>
              <a:rPr lang="ja-JP" altLang="en-US" sz="3200" b="1" dirty="0" smtClean="0">
                <a:latin typeface="Times New Roman" panose="02020603050405020304" pitchFamily="18" charset="0"/>
                <a:cs typeface="Times New Roman" panose="02020603050405020304" pitchFamily="18" charset="0"/>
              </a:rPr>
              <a:t>は、</a:t>
            </a:r>
            <a:r>
              <a:rPr lang="es-ES" altLang="ja-JP" sz="3200" b="1" dirty="0">
                <a:latin typeface="Times New Roman" panose="02020603050405020304" pitchFamily="18" charset="0"/>
                <a:cs typeface="Times New Roman" panose="02020603050405020304" pitchFamily="18" charset="0"/>
              </a:rPr>
              <a:t>P2Y12 </a:t>
            </a:r>
            <a:r>
              <a:rPr lang="ja-JP" altLang="es-ES" sz="3200" b="1" dirty="0">
                <a:latin typeface="Times New Roman" panose="02020603050405020304" pitchFamily="18" charset="0"/>
                <a:cs typeface="Times New Roman" panose="02020603050405020304" pitchFamily="18" charset="0"/>
              </a:rPr>
              <a:t>受容体拮抗</a:t>
            </a:r>
            <a:r>
              <a:rPr lang="ja-JP" altLang="es-ES" sz="3200" b="1" dirty="0" smtClean="0">
                <a:latin typeface="Times New Roman" panose="02020603050405020304" pitchFamily="18" charset="0"/>
                <a:cs typeface="Times New Roman" panose="02020603050405020304" pitchFamily="18" charset="0"/>
              </a:rPr>
              <a:t>薬</a:t>
            </a:r>
            <a:r>
              <a:rPr lang="en-US" altLang="ja-JP" sz="3200" b="1" dirty="0" smtClean="0">
                <a:latin typeface="Times New Roman" panose="02020603050405020304" pitchFamily="18" charset="0"/>
                <a:cs typeface="Times New Roman" panose="02020603050405020304" pitchFamily="18" charset="0"/>
              </a:rPr>
              <a:t>(</a:t>
            </a:r>
            <a:r>
              <a:rPr lang="ja-JP" altLang="en-US" sz="3200" b="1" dirty="0" smtClean="0">
                <a:latin typeface="Times New Roman" panose="02020603050405020304" pitchFamily="18" charset="0"/>
                <a:cs typeface="Times New Roman" panose="02020603050405020304" pitchFamily="18" charset="0"/>
              </a:rPr>
              <a:t>クロピドグレルなど</a:t>
            </a:r>
            <a:r>
              <a:rPr lang="en-US" altLang="ja-JP" sz="3200" b="1" dirty="0" smtClean="0">
                <a:latin typeface="Times New Roman" panose="02020603050405020304" pitchFamily="18" charset="0"/>
                <a:cs typeface="Times New Roman" panose="02020603050405020304" pitchFamily="18" charset="0"/>
              </a:rPr>
              <a:t>)</a:t>
            </a:r>
            <a:r>
              <a:rPr lang="ja-JP" altLang="en-US" sz="3200" b="1" dirty="0" smtClean="0">
                <a:latin typeface="Times New Roman" panose="02020603050405020304" pitchFamily="18" charset="0"/>
                <a:cs typeface="Times New Roman" panose="02020603050405020304" pitchFamily="18" charset="0"/>
              </a:rPr>
              <a:t>とアスピリンが原則である。</a:t>
            </a:r>
            <a:endParaRPr lang="en-US" altLang="ja-JP" sz="3200" b="1" dirty="0" smtClean="0">
              <a:latin typeface="Times New Roman" panose="02020603050405020304" pitchFamily="18" charset="0"/>
              <a:cs typeface="Times New Roman" panose="02020603050405020304" pitchFamily="18" charset="0"/>
            </a:endParaRPr>
          </a:p>
          <a:p>
            <a:pPr algn="l">
              <a:lnSpc>
                <a:spcPct val="200000"/>
              </a:lnSpc>
            </a:pPr>
            <a:r>
              <a:rPr lang="ja-JP" altLang="en-US" sz="3200" b="1" dirty="0" smtClean="0">
                <a:latin typeface="Times New Roman" panose="02020603050405020304" pitchFamily="18" charset="0"/>
                <a:cs typeface="Times New Roman" panose="02020603050405020304" pitchFamily="18" charset="0"/>
              </a:rPr>
              <a:t>個々の患者における</a:t>
            </a:r>
            <a:r>
              <a:rPr lang="ja-JP" altLang="en-US" sz="3200" b="1" u="sng" dirty="0" smtClean="0">
                <a:solidFill>
                  <a:srgbClr val="FF0000"/>
                </a:solidFill>
                <a:latin typeface="Times New Roman" panose="02020603050405020304" pitchFamily="18" charset="0"/>
                <a:cs typeface="Times New Roman" panose="02020603050405020304" pitchFamily="18" charset="0"/>
              </a:rPr>
              <a:t>ステント</a:t>
            </a:r>
            <a:r>
              <a:rPr lang="ja-JP" altLang="en-US" sz="3200" b="1" u="sng" dirty="0">
                <a:solidFill>
                  <a:srgbClr val="FF0000"/>
                </a:solidFill>
                <a:latin typeface="Times New Roman" panose="02020603050405020304" pitchFamily="18" charset="0"/>
                <a:cs typeface="Times New Roman" panose="02020603050405020304" pitchFamily="18" charset="0"/>
              </a:rPr>
              <a:t>血栓リスクと出血性合併症リスク</a:t>
            </a:r>
            <a:r>
              <a:rPr lang="ja-JP" altLang="en-US" sz="3200" b="1" dirty="0">
                <a:latin typeface="Times New Roman" panose="02020603050405020304" pitchFamily="18" charset="0"/>
                <a:cs typeface="Times New Roman" panose="02020603050405020304" pitchFamily="18" charset="0"/>
              </a:rPr>
              <a:t>を予測評価</a:t>
            </a:r>
            <a:r>
              <a:rPr lang="ja-JP" altLang="en-US" sz="3200" b="1" dirty="0" smtClean="0">
                <a:latin typeface="Times New Roman" panose="02020603050405020304" pitchFamily="18" charset="0"/>
                <a:cs typeface="Times New Roman" panose="02020603050405020304" pitchFamily="18" charset="0"/>
              </a:rPr>
              <a:t>して、</a:t>
            </a:r>
            <a:r>
              <a:rPr lang="ja-JP" altLang="en-US" sz="3200" b="1" dirty="0">
                <a:latin typeface="Times New Roman" panose="02020603050405020304" pitchFamily="18" charset="0"/>
                <a:cs typeface="Times New Roman" panose="02020603050405020304" pitchFamily="18" charset="0"/>
              </a:rPr>
              <a:t>リスクに基づいて</a:t>
            </a:r>
            <a:r>
              <a:rPr lang="ja-JP" altLang="en-US" sz="3200" b="1" dirty="0" smtClean="0">
                <a:latin typeface="Times New Roman" panose="02020603050405020304" pitchFamily="18" charset="0"/>
                <a:cs typeface="Times New Roman" panose="02020603050405020304" pitchFamily="18" charset="0"/>
              </a:rPr>
              <a:t>適切</a:t>
            </a:r>
            <a:r>
              <a:rPr lang="ja-JP" altLang="en-US" sz="3200" b="1" dirty="0">
                <a:latin typeface="Times New Roman" panose="02020603050405020304" pitchFamily="18" charset="0"/>
                <a:cs typeface="Times New Roman" panose="02020603050405020304" pitchFamily="18" charset="0"/>
              </a:rPr>
              <a:t>に</a:t>
            </a:r>
            <a:r>
              <a:rPr lang="ja-JP" altLang="en-US" sz="3200" b="1" dirty="0" smtClean="0">
                <a:latin typeface="Times New Roman" panose="02020603050405020304" pitchFamily="18" charset="0"/>
                <a:cs typeface="Times New Roman" panose="02020603050405020304" pitchFamily="18" charset="0"/>
              </a:rPr>
              <a:t>行われるべき</a:t>
            </a:r>
            <a:r>
              <a:rPr lang="ja-JP" altLang="en-US" sz="3200" b="1" dirty="0">
                <a:latin typeface="Times New Roman" panose="02020603050405020304" pitchFamily="18" charset="0"/>
                <a:cs typeface="Times New Roman" panose="02020603050405020304" pitchFamily="18" charset="0"/>
              </a:rPr>
              <a:t>である</a:t>
            </a:r>
            <a:r>
              <a:rPr lang="ja-JP" altLang="en-US" sz="3200" b="1" dirty="0" smtClean="0">
                <a:latin typeface="Times New Roman" panose="02020603050405020304" pitchFamily="18" charset="0"/>
                <a:cs typeface="Times New Roman" panose="02020603050405020304" pitchFamily="18" charset="0"/>
              </a:rPr>
              <a:t>。</a:t>
            </a:r>
            <a:endParaRPr lang="en-US" altLang="ja-JP" sz="3200" b="1" dirty="0" smtClean="0">
              <a:latin typeface="Times New Roman" panose="02020603050405020304" pitchFamily="18" charset="0"/>
              <a:cs typeface="Times New Roman" panose="02020603050405020304" pitchFamily="18" charset="0"/>
            </a:endParaRPr>
          </a:p>
          <a:p>
            <a:pPr algn="l">
              <a:lnSpc>
                <a:spcPct val="200000"/>
              </a:lnSpc>
            </a:pPr>
            <a:r>
              <a:rPr lang="ja-JP" altLang="en-US" sz="3200" b="1" dirty="0">
                <a:latin typeface="Times New Roman" panose="02020603050405020304" pitchFamily="18" charset="0"/>
                <a:cs typeface="Times New Roman" panose="02020603050405020304" pitchFamily="18" charset="0"/>
              </a:rPr>
              <a:t>ステント血栓予防と出血性</a:t>
            </a:r>
            <a:r>
              <a:rPr lang="ja-JP" altLang="en-US" sz="3200" b="1" dirty="0" smtClean="0">
                <a:latin typeface="Times New Roman" panose="02020603050405020304" pitchFamily="18" charset="0"/>
                <a:cs typeface="Times New Roman" panose="02020603050405020304" pitchFamily="18" charset="0"/>
              </a:rPr>
              <a:t>合併症リスク</a:t>
            </a:r>
            <a:r>
              <a:rPr lang="ja-JP" altLang="en-US" sz="3200" b="1" dirty="0">
                <a:latin typeface="Times New Roman" panose="02020603050405020304" pitchFamily="18" charset="0"/>
                <a:cs typeface="Times New Roman" panose="02020603050405020304" pitchFamily="18" charset="0"/>
              </a:rPr>
              <a:t>の</a:t>
            </a:r>
            <a:r>
              <a:rPr lang="ja-JP" altLang="en-US" sz="3200" b="1" dirty="0" smtClean="0">
                <a:latin typeface="Times New Roman" panose="02020603050405020304" pitchFamily="18" charset="0"/>
                <a:cs typeface="Times New Roman" panose="02020603050405020304" pitchFamily="18" charset="0"/>
              </a:rPr>
              <a:t>トレードオフを考慮しながら、最適な </a:t>
            </a:r>
            <a:r>
              <a:rPr lang="en-US" altLang="ja-JP" sz="3200" b="1" dirty="0" smtClean="0">
                <a:latin typeface="Times New Roman" panose="02020603050405020304" pitchFamily="18" charset="0"/>
                <a:cs typeface="Times New Roman" panose="02020603050405020304" pitchFamily="18" charset="0"/>
              </a:rPr>
              <a:t>DAPT </a:t>
            </a:r>
            <a:r>
              <a:rPr lang="ja-JP" altLang="en-US" sz="3200" b="1" dirty="0" smtClean="0">
                <a:latin typeface="Times New Roman" panose="02020603050405020304" pitchFamily="18" charset="0"/>
                <a:cs typeface="Times New Roman" panose="02020603050405020304" pitchFamily="18" charset="0"/>
              </a:rPr>
              <a:t>継続期間</a:t>
            </a:r>
            <a:r>
              <a:rPr lang="en-US" altLang="ja-JP" sz="3200" b="1" dirty="0" smtClean="0">
                <a:latin typeface="Times New Roman" panose="02020603050405020304" pitchFamily="18" charset="0"/>
                <a:cs typeface="Times New Roman" panose="02020603050405020304" pitchFamily="18" charset="0"/>
              </a:rPr>
              <a:t>(</a:t>
            </a:r>
            <a:r>
              <a:rPr lang="ja-JP" altLang="en-US" sz="3200" b="1" dirty="0" smtClean="0">
                <a:latin typeface="Times New Roman" panose="02020603050405020304" pitchFamily="18" charset="0"/>
                <a:cs typeface="Times New Roman" panose="02020603050405020304" pitchFamily="18" charset="0"/>
              </a:rPr>
              <a:t>アスピリン単剤で可能になるまでの期間</a:t>
            </a:r>
            <a:r>
              <a:rPr lang="en-US" altLang="ja-JP" sz="3200" b="1" dirty="0" smtClean="0">
                <a:latin typeface="Times New Roman" panose="02020603050405020304" pitchFamily="18" charset="0"/>
                <a:cs typeface="Times New Roman" panose="02020603050405020304" pitchFamily="18" charset="0"/>
              </a:rPr>
              <a:t>)</a:t>
            </a:r>
            <a:r>
              <a:rPr lang="ja-JP" altLang="en-US" sz="3200" b="1" dirty="0" smtClean="0">
                <a:latin typeface="Times New Roman" panose="02020603050405020304" pitchFamily="18" charset="0"/>
                <a:cs typeface="Times New Roman" panose="02020603050405020304" pitchFamily="18" charset="0"/>
              </a:rPr>
              <a:t>を検討する。</a:t>
            </a:r>
            <a:endParaRPr lang="en-US" altLang="ja-JP" sz="3200" b="1" dirty="0" smtClean="0">
              <a:latin typeface="Times New Roman" panose="02020603050405020304" pitchFamily="18" charset="0"/>
              <a:cs typeface="Times New Roman" panose="02020603050405020304" pitchFamily="18" charset="0"/>
            </a:endParaRPr>
          </a:p>
        </p:txBody>
      </p:sp>
      <p:sp>
        <p:nvSpPr>
          <p:cNvPr id="8" name="正方形/長方形 7"/>
          <p:cNvSpPr/>
          <p:nvPr/>
        </p:nvSpPr>
        <p:spPr>
          <a:xfrm>
            <a:off x="3824264" y="629922"/>
            <a:ext cx="4612160" cy="584775"/>
          </a:xfrm>
          <a:prstGeom prst="rect">
            <a:avLst/>
          </a:prstGeom>
        </p:spPr>
        <p:txBody>
          <a:bodyPr wrap="none">
            <a:spAutoFit/>
          </a:bodyPr>
          <a:lstStyle/>
          <a:p>
            <a:r>
              <a:rPr lang="ja-JP" altLang="en-US" sz="3200" b="1" dirty="0" smtClean="0">
                <a:latin typeface="Times New Roman" panose="02020603050405020304" pitchFamily="18" charset="0"/>
                <a:cs typeface="Times New Roman" panose="02020603050405020304" pitchFamily="18" charset="0"/>
              </a:rPr>
              <a:t>周術期の内容に入る前に</a:t>
            </a:r>
            <a:endParaRPr lang="ja-JP" altLang="en-US" sz="3200" dirty="0"/>
          </a:p>
        </p:txBody>
      </p:sp>
    </p:spTree>
    <p:extLst>
      <p:ext uri="{BB962C8B-B14F-4D97-AF65-F5344CB8AC3E}">
        <p14:creationId xmlns:p14="http://schemas.microsoft.com/office/powerpoint/2010/main" val="278165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16262" y="429151"/>
            <a:ext cx="5845935" cy="600790"/>
          </a:xfrm>
        </p:spPr>
        <p:txBody>
          <a:bodyPr>
            <a:noAutofit/>
          </a:bodyPr>
          <a:lstStyle/>
          <a:p>
            <a:r>
              <a:rPr kumimoji="1" lang="ja-JP" altLang="en-US" sz="3200" b="1" u="sng" dirty="0" smtClean="0">
                <a:solidFill>
                  <a:srgbClr val="FF0000"/>
                </a:solidFill>
              </a:rPr>
              <a:t>ステント血栓症</a:t>
            </a:r>
            <a:r>
              <a:rPr kumimoji="1" lang="ja-JP" altLang="en-US" sz="3200" b="1" dirty="0" smtClean="0"/>
              <a:t>のリスク因子</a:t>
            </a:r>
            <a:endParaRPr kumimoji="1" lang="ja-JP" altLang="en-US" sz="3200" b="1" dirty="0"/>
          </a:p>
        </p:txBody>
      </p:sp>
      <p:sp>
        <p:nvSpPr>
          <p:cNvPr id="3" name="コンテンツ プレースホルダー 2"/>
          <p:cNvSpPr>
            <a:spLocks noGrp="1"/>
          </p:cNvSpPr>
          <p:nvPr>
            <p:ph idx="1"/>
          </p:nvPr>
        </p:nvSpPr>
        <p:spPr>
          <a:xfrm>
            <a:off x="487251" y="1263538"/>
            <a:ext cx="3617890" cy="3647896"/>
          </a:xfrm>
          <a:solidFill>
            <a:schemeClr val="accent2">
              <a:lumMod val="20000"/>
              <a:lumOff val="80000"/>
            </a:schemeClr>
          </a:solidFill>
        </p:spPr>
        <p:txBody>
          <a:bodyPr/>
          <a:lstStyle/>
          <a:p>
            <a:r>
              <a:rPr kumimoji="1" lang="ja-JP" altLang="en-US" b="1" dirty="0" smtClean="0">
                <a:latin typeface="Times New Roman" panose="02020603050405020304" pitchFamily="18" charset="0"/>
                <a:cs typeface="Times New Roman" panose="02020603050405020304" pitchFamily="18" charset="0"/>
              </a:rPr>
              <a:t>現在の喫煙習慣</a:t>
            </a:r>
            <a:endParaRPr kumimoji="1" lang="en-US" altLang="ja-JP" b="1" dirty="0" smtClean="0">
              <a:latin typeface="Times New Roman" panose="02020603050405020304" pitchFamily="18" charset="0"/>
              <a:cs typeface="Times New Roman" panose="02020603050405020304" pitchFamily="18" charset="0"/>
            </a:endParaRPr>
          </a:p>
          <a:p>
            <a:r>
              <a:rPr lang="en-US" altLang="ja-JP" b="1" dirty="0" smtClean="0">
                <a:latin typeface="Times New Roman" panose="02020603050405020304" pitchFamily="18" charset="0"/>
                <a:cs typeface="Times New Roman" panose="02020603050405020304" pitchFamily="18" charset="0"/>
              </a:rPr>
              <a:t>PCI/CABG </a:t>
            </a:r>
            <a:r>
              <a:rPr lang="ja-JP" altLang="en-US" b="1" dirty="0" smtClean="0">
                <a:latin typeface="Times New Roman" panose="02020603050405020304" pitchFamily="18" charset="0"/>
                <a:cs typeface="Times New Roman" panose="02020603050405020304" pitchFamily="18" charset="0"/>
              </a:rPr>
              <a:t>の既往</a:t>
            </a:r>
            <a:endParaRPr lang="en-US" altLang="ja-JP" b="1" dirty="0" smtClean="0">
              <a:latin typeface="Times New Roman" panose="02020603050405020304" pitchFamily="18" charset="0"/>
              <a:cs typeface="Times New Roman" panose="02020603050405020304" pitchFamily="18" charset="0"/>
            </a:endParaRPr>
          </a:p>
          <a:p>
            <a:r>
              <a:rPr kumimoji="1" lang="ja-JP" altLang="en-US" b="1" dirty="0">
                <a:latin typeface="Times New Roman" panose="02020603050405020304" pitchFamily="18" charset="0"/>
                <a:cs typeface="Times New Roman" panose="02020603050405020304" pitchFamily="18" charset="0"/>
              </a:rPr>
              <a:t>末梢血管</a:t>
            </a:r>
            <a:r>
              <a:rPr kumimoji="1" lang="ja-JP" altLang="en-US" b="1" dirty="0" smtClean="0">
                <a:latin typeface="Times New Roman" panose="02020603050405020304" pitchFamily="18" charset="0"/>
                <a:cs typeface="Times New Roman" panose="02020603050405020304" pitchFamily="18" charset="0"/>
              </a:rPr>
              <a:t>病変</a:t>
            </a:r>
            <a:endParaRPr kumimoji="1" lang="en-US" altLang="ja-JP" b="1" dirty="0" smtClean="0">
              <a:latin typeface="Times New Roman" panose="02020603050405020304" pitchFamily="18" charset="0"/>
              <a:cs typeface="Times New Roman" panose="02020603050405020304" pitchFamily="18" charset="0"/>
            </a:endParaRPr>
          </a:p>
          <a:p>
            <a:r>
              <a:rPr lang="ja-JP" altLang="en-US" b="1" dirty="0">
                <a:latin typeface="Times New Roman" panose="02020603050405020304" pitchFamily="18" charset="0"/>
                <a:cs typeface="Times New Roman" panose="02020603050405020304" pitchFamily="18" charset="0"/>
              </a:rPr>
              <a:t>心</a:t>
            </a:r>
            <a:r>
              <a:rPr lang="ja-JP" altLang="en-US" b="1" dirty="0" smtClean="0">
                <a:latin typeface="Times New Roman" panose="02020603050405020304" pitchFamily="18" charset="0"/>
                <a:cs typeface="Times New Roman" panose="02020603050405020304" pitchFamily="18" charset="0"/>
              </a:rPr>
              <a:t>不全</a:t>
            </a:r>
            <a:endParaRPr lang="en-US" altLang="ja-JP" b="1" dirty="0" smtClean="0">
              <a:latin typeface="Times New Roman" panose="02020603050405020304" pitchFamily="18" charset="0"/>
              <a:cs typeface="Times New Roman" panose="02020603050405020304" pitchFamily="18" charset="0"/>
            </a:endParaRPr>
          </a:p>
          <a:p>
            <a:r>
              <a:rPr kumimoji="1" lang="ja-JP" altLang="en-US" b="1" dirty="0" smtClean="0">
                <a:latin typeface="Times New Roman" panose="02020603050405020304" pitchFamily="18" charset="0"/>
                <a:cs typeface="Times New Roman" panose="02020603050405020304" pitchFamily="18" charset="0"/>
              </a:rPr>
              <a:t>高齢者</a:t>
            </a:r>
            <a:endParaRPr kumimoji="1" lang="en-US" altLang="ja-JP" b="1" dirty="0" smtClean="0">
              <a:latin typeface="Times New Roman" panose="02020603050405020304" pitchFamily="18" charset="0"/>
              <a:cs typeface="Times New Roman" panose="02020603050405020304" pitchFamily="18" charset="0"/>
            </a:endParaRPr>
          </a:p>
          <a:p>
            <a:r>
              <a:rPr lang="ja-JP" altLang="en-US" b="1" dirty="0" smtClean="0">
                <a:latin typeface="Times New Roman" panose="02020603050405020304" pitchFamily="18" charset="0"/>
                <a:cs typeface="Times New Roman" panose="02020603050405020304" pitchFamily="18" charset="0"/>
              </a:rPr>
              <a:t>貧血</a:t>
            </a:r>
            <a:endParaRPr lang="en-US" altLang="ja-JP" b="1" dirty="0" smtClean="0">
              <a:latin typeface="Times New Roman" panose="02020603050405020304" pitchFamily="18" charset="0"/>
              <a:cs typeface="Times New Roman" panose="02020603050405020304" pitchFamily="18" charset="0"/>
            </a:endParaRPr>
          </a:p>
          <a:p>
            <a:r>
              <a:rPr kumimoji="1" lang="ja-JP" altLang="en-US" b="1" dirty="0">
                <a:latin typeface="Times New Roman" panose="02020603050405020304" pitchFamily="18" charset="0"/>
                <a:cs typeface="Times New Roman" panose="02020603050405020304" pitchFamily="18" charset="0"/>
              </a:rPr>
              <a:t>心房細動</a:t>
            </a:r>
          </a:p>
        </p:txBody>
      </p:sp>
      <p:sp>
        <p:nvSpPr>
          <p:cNvPr id="4" name="タイトル 1"/>
          <p:cNvSpPr txBox="1">
            <a:spLocks/>
          </p:cNvSpPr>
          <p:nvPr/>
        </p:nvSpPr>
        <p:spPr>
          <a:xfrm>
            <a:off x="577403" y="66764"/>
            <a:ext cx="46642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u="sng" dirty="0" smtClean="0">
                <a:solidFill>
                  <a:srgbClr val="FF0000"/>
                </a:solidFill>
              </a:rPr>
              <a:t>血栓</a:t>
            </a:r>
            <a:r>
              <a:rPr lang="ja-JP" altLang="en-US" sz="3200" b="1" dirty="0" smtClean="0"/>
              <a:t>イベントリスク因子</a:t>
            </a:r>
            <a:endParaRPr lang="ja-JP" altLang="en-US" sz="3200" b="1" dirty="0"/>
          </a:p>
        </p:txBody>
      </p:sp>
      <p:sp>
        <p:nvSpPr>
          <p:cNvPr id="5" name="コンテンツ プレースホルダー 2"/>
          <p:cNvSpPr txBox="1">
            <a:spLocks/>
          </p:cNvSpPr>
          <p:nvPr/>
        </p:nvSpPr>
        <p:spPr>
          <a:xfrm>
            <a:off x="4700789" y="1263538"/>
            <a:ext cx="7212169" cy="5201656"/>
          </a:xfrm>
          <a:prstGeom prst="rect">
            <a:avLst/>
          </a:prstGeom>
          <a:solidFill>
            <a:schemeClr val="accent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dirty="0" smtClean="0">
                <a:latin typeface="Times New Roman" panose="02020603050405020304" pitchFamily="18" charset="0"/>
                <a:cs typeface="Times New Roman" panose="02020603050405020304" pitchFamily="18" charset="0"/>
              </a:rPr>
              <a:t>第一世代の </a:t>
            </a:r>
            <a:r>
              <a:rPr lang="en-US" altLang="ja-JP" b="1" dirty="0" smtClean="0">
                <a:latin typeface="Times New Roman" panose="02020603050405020304" pitchFamily="18" charset="0"/>
                <a:cs typeface="Times New Roman" panose="02020603050405020304" pitchFamily="18" charset="0"/>
              </a:rPr>
              <a:t>DES</a:t>
            </a:r>
          </a:p>
          <a:p>
            <a:r>
              <a:rPr lang="en-US" altLang="ja-JP" b="1" dirty="0" smtClean="0">
                <a:latin typeface="Times New Roman" panose="02020603050405020304" pitchFamily="18" charset="0"/>
                <a:cs typeface="Times New Roman" panose="02020603050405020304" pitchFamily="18" charset="0"/>
              </a:rPr>
              <a:t>3 </a:t>
            </a:r>
            <a:r>
              <a:rPr lang="ja-JP" altLang="en-US" b="1" dirty="0" smtClean="0">
                <a:latin typeface="Times New Roman" panose="02020603050405020304" pitchFamily="18" charset="0"/>
                <a:cs typeface="Times New Roman" panose="02020603050405020304" pitchFamily="18" charset="0"/>
              </a:rPr>
              <a:t>本以上のステント留置</a:t>
            </a:r>
            <a:endParaRPr lang="en-US" altLang="ja-JP" b="1" dirty="0" smtClean="0">
              <a:latin typeface="Times New Roman" panose="02020603050405020304" pitchFamily="18" charset="0"/>
              <a:cs typeface="Times New Roman" panose="02020603050405020304" pitchFamily="18" charset="0"/>
            </a:endParaRPr>
          </a:p>
          <a:p>
            <a:r>
              <a:rPr lang="en-US" altLang="ja-JP" b="1" dirty="0" smtClean="0">
                <a:latin typeface="Times New Roman" panose="02020603050405020304" pitchFamily="18" charset="0"/>
                <a:cs typeface="Times New Roman" panose="02020603050405020304" pitchFamily="18" charset="0"/>
              </a:rPr>
              <a:t>3 </a:t>
            </a:r>
            <a:r>
              <a:rPr lang="ja-JP" altLang="en-US" b="1" dirty="0" smtClean="0">
                <a:latin typeface="Times New Roman" panose="02020603050405020304" pitchFamily="18" charset="0"/>
                <a:cs typeface="Times New Roman" panose="02020603050405020304" pitchFamily="18" charset="0"/>
              </a:rPr>
              <a:t>病変以上の治療</a:t>
            </a:r>
            <a:endParaRPr lang="en-US" altLang="ja-JP" b="1" dirty="0" smtClean="0">
              <a:latin typeface="Times New Roman" panose="02020603050405020304" pitchFamily="18" charset="0"/>
              <a:cs typeface="Times New Roman" panose="02020603050405020304" pitchFamily="18" charset="0"/>
            </a:endParaRPr>
          </a:p>
          <a:p>
            <a:r>
              <a:rPr lang="ja-JP" altLang="en-US" b="1" dirty="0" smtClean="0">
                <a:latin typeface="Times New Roman" panose="02020603050405020304" pitchFamily="18" charset="0"/>
                <a:cs typeface="Times New Roman" panose="02020603050405020304" pitchFamily="18" charset="0"/>
              </a:rPr>
              <a:t>分岐部 </a:t>
            </a:r>
            <a:r>
              <a:rPr lang="en-US" altLang="ja-JP" b="1" dirty="0" smtClean="0">
                <a:latin typeface="Times New Roman" panose="02020603050405020304" pitchFamily="18" charset="0"/>
                <a:cs typeface="Times New Roman" panose="02020603050405020304" pitchFamily="18" charset="0"/>
              </a:rPr>
              <a:t>2 </a:t>
            </a:r>
            <a:r>
              <a:rPr lang="ja-JP" altLang="en-US" b="1" dirty="0" smtClean="0">
                <a:latin typeface="Times New Roman" panose="02020603050405020304" pitchFamily="18" charset="0"/>
                <a:cs typeface="Times New Roman" panose="02020603050405020304" pitchFamily="18" charset="0"/>
              </a:rPr>
              <a:t>ステント</a:t>
            </a:r>
            <a:endParaRPr lang="en-US" altLang="ja-JP" b="1" dirty="0" smtClean="0">
              <a:latin typeface="Times New Roman" panose="02020603050405020304" pitchFamily="18" charset="0"/>
              <a:cs typeface="Times New Roman" panose="02020603050405020304" pitchFamily="18" charset="0"/>
            </a:endParaRPr>
          </a:p>
          <a:p>
            <a:r>
              <a:rPr lang="ja-JP" altLang="en-US" b="1" dirty="0" smtClean="0">
                <a:latin typeface="Times New Roman" panose="02020603050405020304" pitchFamily="18" charset="0"/>
                <a:cs typeface="Times New Roman" panose="02020603050405020304" pitchFamily="18" charset="0"/>
              </a:rPr>
              <a:t>総ステント長＞</a:t>
            </a:r>
            <a:r>
              <a:rPr lang="en-US" altLang="ja-JP" b="1" dirty="0" smtClean="0">
                <a:latin typeface="Times New Roman" panose="02020603050405020304" pitchFamily="18" charset="0"/>
                <a:cs typeface="Times New Roman" panose="02020603050405020304" pitchFamily="18" charset="0"/>
              </a:rPr>
              <a:t>60</a:t>
            </a:r>
            <a:r>
              <a:rPr lang="ja-JP" altLang="en-US" b="1" dirty="0">
                <a:latin typeface="Times New Roman" panose="02020603050405020304" pitchFamily="18" charset="0"/>
                <a:cs typeface="Times New Roman" panose="02020603050405020304" pitchFamily="18" charset="0"/>
              </a:rPr>
              <a:t> </a:t>
            </a:r>
            <a:r>
              <a:rPr lang="en-US" altLang="ja-JP" b="1" dirty="0" smtClean="0">
                <a:latin typeface="Times New Roman" panose="02020603050405020304" pitchFamily="18" charset="0"/>
                <a:cs typeface="Times New Roman" panose="02020603050405020304" pitchFamily="18" charset="0"/>
              </a:rPr>
              <a:t>mm</a:t>
            </a:r>
          </a:p>
          <a:p>
            <a:r>
              <a:rPr lang="en-US" altLang="ja-JP" b="1" dirty="0" smtClean="0">
                <a:latin typeface="Times New Roman" panose="02020603050405020304" pitchFamily="18" charset="0"/>
                <a:cs typeface="Times New Roman" panose="02020603050405020304" pitchFamily="18" charset="0"/>
              </a:rPr>
              <a:t>SVG </a:t>
            </a:r>
            <a:r>
              <a:rPr lang="ja-JP" altLang="en-US" b="1" dirty="0" smtClean="0">
                <a:latin typeface="Times New Roman" panose="02020603050405020304" pitchFamily="18" charset="0"/>
                <a:cs typeface="Times New Roman" panose="02020603050405020304" pitchFamily="18" charset="0"/>
              </a:rPr>
              <a:t>に対するステント</a:t>
            </a:r>
            <a:endParaRPr lang="en-US" altLang="ja-JP" b="1" dirty="0" smtClean="0">
              <a:latin typeface="Times New Roman" panose="02020603050405020304" pitchFamily="18" charset="0"/>
              <a:cs typeface="Times New Roman" panose="02020603050405020304" pitchFamily="18" charset="0"/>
            </a:endParaRPr>
          </a:p>
          <a:p>
            <a:r>
              <a:rPr lang="en-US" altLang="ja-JP" b="1" dirty="0" smtClean="0">
                <a:latin typeface="Times New Roman" panose="02020603050405020304" pitchFamily="18" charset="0"/>
                <a:cs typeface="Times New Roman" panose="02020603050405020304" pitchFamily="18" charset="0"/>
              </a:rPr>
              <a:t>DAPT </a:t>
            </a:r>
            <a:r>
              <a:rPr lang="ja-JP" altLang="en-US" b="1" dirty="0" smtClean="0">
                <a:latin typeface="Times New Roman" panose="02020603050405020304" pitchFamily="18" charset="0"/>
                <a:cs typeface="Times New Roman" panose="02020603050405020304" pitchFamily="18" charset="0"/>
              </a:rPr>
              <a:t>治療下におけるステント血栓症の既往</a:t>
            </a:r>
            <a:endParaRPr lang="en-US" altLang="ja-JP" b="1" dirty="0" smtClean="0">
              <a:latin typeface="Times New Roman" panose="02020603050405020304" pitchFamily="18" charset="0"/>
              <a:cs typeface="Times New Roman" panose="02020603050405020304" pitchFamily="18" charset="0"/>
            </a:endParaRPr>
          </a:p>
          <a:p>
            <a:r>
              <a:rPr lang="ja-JP" altLang="en-US" b="1" dirty="0" smtClean="0">
                <a:latin typeface="Times New Roman" panose="02020603050405020304" pitchFamily="18" charset="0"/>
                <a:cs typeface="Times New Roman" panose="02020603050405020304" pitchFamily="18" charset="0"/>
              </a:rPr>
              <a:t>小血管のステント</a:t>
            </a:r>
            <a:endParaRPr lang="en-US" altLang="ja-JP" b="1" dirty="0" smtClean="0">
              <a:latin typeface="Times New Roman" panose="02020603050405020304" pitchFamily="18" charset="0"/>
              <a:cs typeface="Times New Roman" panose="02020603050405020304" pitchFamily="18" charset="0"/>
            </a:endParaRPr>
          </a:p>
          <a:p>
            <a:r>
              <a:rPr lang="ja-JP" altLang="en-US" b="1" dirty="0" smtClean="0">
                <a:latin typeface="Times New Roman" panose="02020603050405020304" pitchFamily="18" charset="0"/>
                <a:cs typeface="Times New Roman" panose="02020603050405020304" pitchFamily="18" charset="0"/>
              </a:rPr>
              <a:t>糖尿病合併症例のび</a:t>
            </a:r>
            <a:r>
              <a:rPr lang="ja-JP" altLang="en-US" b="1" dirty="0" err="1" smtClean="0">
                <a:latin typeface="Times New Roman" panose="02020603050405020304" pitchFamily="18" charset="0"/>
                <a:cs typeface="Times New Roman" panose="02020603050405020304" pitchFamily="18" charset="0"/>
              </a:rPr>
              <a:t>まん</a:t>
            </a:r>
            <a:r>
              <a:rPr lang="ja-JP" altLang="en-US" b="1" dirty="0" smtClean="0">
                <a:latin typeface="Times New Roman" panose="02020603050405020304" pitchFamily="18" charset="0"/>
                <a:cs typeface="Times New Roman" panose="02020603050405020304" pitchFamily="18" charset="0"/>
              </a:rPr>
              <a:t>性病変</a:t>
            </a:r>
            <a:endParaRPr lang="en-US" altLang="ja-JP" b="1" dirty="0" smtClean="0">
              <a:latin typeface="Times New Roman" panose="02020603050405020304" pitchFamily="18" charset="0"/>
              <a:cs typeface="Times New Roman" panose="02020603050405020304" pitchFamily="18" charset="0"/>
            </a:endParaRPr>
          </a:p>
          <a:p>
            <a:r>
              <a:rPr lang="en-US" altLang="ja-JP" b="1" dirty="0" smtClean="0">
                <a:latin typeface="Times New Roman" panose="02020603050405020304" pitchFamily="18" charset="0"/>
                <a:cs typeface="Times New Roman" panose="02020603050405020304" pitchFamily="18" charset="0"/>
              </a:rPr>
              <a:t>CKD</a:t>
            </a:r>
            <a:r>
              <a:rPr lang="en-US" altLang="ja-JP" b="1" dirty="0">
                <a:latin typeface="Times New Roman" panose="02020603050405020304" pitchFamily="18" charset="0"/>
                <a:cs typeface="Times New Roman" panose="02020603050405020304" pitchFamily="18" charset="0"/>
              </a:rPr>
              <a:t>(</a:t>
            </a:r>
            <a:r>
              <a:rPr lang="ja-JP" altLang="en-US" b="1" dirty="0" smtClean="0">
                <a:latin typeface="Times New Roman" panose="02020603050405020304" pitchFamily="18" charset="0"/>
                <a:cs typeface="Times New Roman" panose="02020603050405020304" pitchFamily="18" charset="0"/>
              </a:rPr>
              <a:t>クレアチニンクリアランス＜</a:t>
            </a:r>
            <a:r>
              <a:rPr lang="en-US" altLang="ja-JP" b="1" dirty="0" smtClean="0">
                <a:latin typeface="Times New Roman" panose="02020603050405020304" pitchFamily="18" charset="0"/>
                <a:cs typeface="Times New Roman" panose="02020603050405020304" pitchFamily="18" charset="0"/>
              </a:rPr>
              <a:t>60 ml/</a:t>
            </a:r>
            <a:r>
              <a:rPr lang="ja-JP" altLang="en-US" b="1" dirty="0" smtClean="0">
                <a:latin typeface="Times New Roman" panose="02020603050405020304" pitchFamily="18" charset="0"/>
                <a:cs typeface="Times New Roman" panose="02020603050405020304" pitchFamily="18" charset="0"/>
              </a:rPr>
              <a:t>分</a:t>
            </a:r>
            <a:r>
              <a:rPr lang="en-US" altLang="ja-JP" b="1" dirty="0" smtClean="0">
                <a:latin typeface="Times New Roman" panose="02020603050405020304" pitchFamily="18" charset="0"/>
                <a:cs typeface="Times New Roman" panose="02020603050405020304" pitchFamily="18" charset="0"/>
              </a:rPr>
              <a:t>)</a:t>
            </a:r>
            <a:endParaRPr lang="ja-JP" altLang="en-US" b="1" dirty="0">
              <a:latin typeface="Times New Roman" panose="02020603050405020304" pitchFamily="18" charset="0"/>
              <a:cs typeface="Times New Roman" panose="02020603050405020304" pitchFamily="18" charset="0"/>
            </a:endParaRPr>
          </a:p>
        </p:txBody>
      </p:sp>
      <p:sp>
        <p:nvSpPr>
          <p:cNvPr id="6" name="雲 5"/>
          <p:cNvSpPr/>
          <p:nvPr/>
        </p:nvSpPr>
        <p:spPr>
          <a:xfrm>
            <a:off x="577403" y="5151549"/>
            <a:ext cx="3416121" cy="1416676"/>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血栓リスク？</a:t>
            </a:r>
            <a:endParaRPr kumimoji="1" lang="ja-JP" altLang="en-US" sz="2800" b="1" dirty="0">
              <a:solidFill>
                <a:schemeClr val="tx1"/>
              </a:solidFill>
            </a:endParaRPr>
          </a:p>
        </p:txBody>
      </p:sp>
    </p:spTree>
    <p:extLst>
      <p:ext uri="{BB962C8B-B14F-4D97-AF65-F5344CB8AC3E}">
        <p14:creationId xmlns:p14="http://schemas.microsoft.com/office/powerpoint/2010/main" val="146609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5479" y="0"/>
            <a:ext cx="8395952" cy="1602562"/>
          </a:xfrm>
        </p:spPr>
        <p:txBody>
          <a:bodyPr>
            <a:noAutofit/>
          </a:bodyPr>
          <a:lstStyle/>
          <a:p>
            <a:pPr>
              <a:lnSpc>
                <a:spcPct val="150000"/>
              </a:lnSpc>
            </a:pPr>
            <a:r>
              <a:rPr lang="en-US" altLang="ja-JP" sz="2800" b="1" dirty="0" smtClean="0">
                <a:latin typeface="Times New Roman" panose="02020603050405020304" pitchFamily="18" charset="0"/>
                <a:cs typeface="Times New Roman" panose="02020603050405020304" pitchFamily="18" charset="0"/>
              </a:rPr>
              <a:t>PRECISE-DAPT score</a:t>
            </a:r>
            <a:r>
              <a:rPr lang="ja-JP" altLang="en-US" sz="2800" b="1" dirty="0" smtClean="0">
                <a:latin typeface="Times New Roman" panose="02020603050405020304" pitchFamily="18" charset="0"/>
                <a:cs typeface="Times New Roman" panose="02020603050405020304" pitchFamily="18" charset="0"/>
              </a:rPr>
              <a:t>：</a:t>
            </a:r>
            <a:r>
              <a:rPr lang="en-US" altLang="ja-JP" sz="2800" b="1" dirty="0" smtClean="0">
                <a:latin typeface="Times New Roman" panose="02020603050405020304" pitchFamily="18" charset="0"/>
                <a:cs typeface="Times New Roman" panose="02020603050405020304" pitchFamily="18" charset="0"/>
              </a:rPr>
              <a:t/>
            </a:r>
            <a:br>
              <a:rPr lang="en-US" altLang="ja-JP" sz="2800" b="1" dirty="0" smtClean="0">
                <a:latin typeface="Times New Roman" panose="02020603050405020304" pitchFamily="18" charset="0"/>
                <a:cs typeface="Times New Roman" panose="02020603050405020304" pitchFamily="18" charset="0"/>
              </a:rPr>
            </a:br>
            <a:r>
              <a:rPr lang="en-US" altLang="ja-JP" sz="2800" b="1" dirty="0" smtClean="0">
                <a:latin typeface="Times New Roman" panose="02020603050405020304" pitchFamily="18" charset="0"/>
                <a:cs typeface="Times New Roman" panose="02020603050405020304" pitchFamily="18" charset="0"/>
              </a:rPr>
              <a:t>PCI </a:t>
            </a:r>
            <a:r>
              <a:rPr lang="ja-JP" altLang="en-US" sz="2800" b="1" dirty="0" smtClean="0">
                <a:latin typeface="Times New Roman" panose="02020603050405020304" pitchFamily="18" charset="0"/>
                <a:cs typeface="Times New Roman" panose="02020603050405020304" pitchFamily="18" charset="0"/>
              </a:rPr>
              <a:t>施行後の </a:t>
            </a:r>
            <a:r>
              <a:rPr lang="en-US" altLang="ja-JP" sz="2800" b="1" dirty="0" smtClean="0">
                <a:latin typeface="Times New Roman" panose="02020603050405020304" pitchFamily="18" charset="0"/>
                <a:cs typeface="Times New Roman" panose="02020603050405020304" pitchFamily="18" charset="0"/>
              </a:rPr>
              <a:t>DAPT </a:t>
            </a:r>
            <a:r>
              <a:rPr lang="ja-JP" altLang="en-US" sz="2800" b="1" dirty="0" smtClean="0">
                <a:latin typeface="Times New Roman" panose="02020603050405020304" pitchFamily="18" charset="0"/>
                <a:cs typeface="Times New Roman" panose="02020603050405020304" pitchFamily="18" charset="0"/>
              </a:rPr>
              <a:t>期間中の</a:t>
            </a:r>
            <a:r>
              <a:rPr lang="ja-JP" altLang="en-US" sz="2800" b="1" u="sng" dirty="0" smtClean="0">
                <a:solidFill>
                  <a:srgbClr val="FF0000"/>
                </a:solidFill>
                <a:latin typeface="Times New Roman" panose="02020603050405020304" pitchFamily="18" charset="0"/>
                <a:cs typeface="Times New Roman" panose="02020603050405020304" pitchFamily="18" charset="0"/>
              </a:rPr>
              <a:t>出血</a:t>
            </a:r>
            <a:r>
              <a:rPr lang="ja-JP" altLang="en-US" sz="2800" b="1" u="sng" dirty="0">
                <a:solidFill>
                  <a:srgbClr val="FF0000"/>
                </a:solidFill>
                <a:latin typeface="Times New Roman" panose="02020603050405020304" pitchFamily="18" charset="0"/>
                <a:cs typeface="Times New Roman" panose="02020603050405020304" pitchFamily="18" charset="0"/>
              </a:rPr>
              <a:t>リスク</a:t>
            </a:r>
            <a:r>
              <a:rPr lang="ja-JP" altLang="en-US" sz="2800" b="1" dirty="0">
                <a:latin typeface="Times New Roman" panose="02020603050405020304" pitchFamily="18" charset="0"/>
                <a:cs typeface="Times New Roman" panose="02020603050405020304" pitchFamily="18" charset="0"/>
              </a:rPr>
              <a:t>を</a:t>
            </a:r>
            <a:r>
              <a:rPr lang="ja-JP" altLang="en-US" sz="2800" b="1" dirty="0" smtClean="0">
                <a:latin typeface="Times New Roman" panose="02020603050405020304" pitchFamily="18" charset="0"/>
                <a:cs typeface="Times New Roman" panose="02020603050405020304" pitchFamily="18" charset="0"/>
              </a:rPr>
              <a:t>予測する</a:t>
            </a:r>
            <a:endParaRPr kumimoji="1" lang="ja-JP" altLang="en-US" sz="28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4539802" y="1845364"/>
            <a:ext cx="6272011" cy="2827993"/>
          </a:xfrm>
          <a:solidFill>
            <a:schemeClr val="accent2">
              <a:lumMod val="20000"/>
              <a:lumOff val="80000"/>
            </a:schemeClr>
          </a:solidFill>
        </p:spPr>
        <p:txBody>
          <a:bodyPr>
            <a:noAutofit/>
          </a:bodyPr>
          <a:lstStyle/>
          <a:p>
            <a:pPr marL="0" indent="0">
              <a:lnSpc>
                <a:spcPct val="100000"/>
              </a:lnSpc>
              <a:buNone/>
            </a:pPr>
            <a:r>
              <a:rPr lang="ja-JP" altLang="en-US" b="1" dirty="0" smtClean="0">
                <a:latin typeface="Times New Roman" panose="02020603050405020304" pitchFamily="18" charset="0"/>
                <a:cs typeface="Times New Roman" panose="02020603050405020304" pitchFamily="18" charset="0"/>
              </a:rPr>
              <a:t>・ 年齢</a:t>
            </a:r>
            <a:endParaRPr lang="ja-JP" altLang="en-US" b="1" dirty="0">
              <a:latin typeface="Times New Roman" panose="02020603050405020304" pitchFamily="18" charset="0"/>
              <a:cs typeface="Times New Roman" panose="02020603050405020304" pitchFamily="18" charset="0"/>
            </a:endParaRPr>
          </a:p>
          <a:p>
            <a:pPr marL="0" indent="0">
              <a:lnSpc>
                <a:spcPct val="100000"/>
              </a:lnSpc>
              <a:buNone/>
            </a:pPr>
            <a:r>
              <a:rPr lang="ja-JP" altLang="en-US" b="1" dirty="0">
                <a:latin typeface="Times New Roman" panose="02020603050405020304" pitchFamily="18" charset="0"/>
                <a:cs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 </a:t>
            </a:r>
            <a:r>
              <a:rPr lang="ja-JP" altLang="en-US" b="1" dirty="0" smtClean="0">
                <a:latin typeface="Times New Roman" panose="02020603050405020304" pitchFamily="18" charset="0"/>
                <a:cs typeface="Times New Roman" panose="02020603050405020304" pitchFamily="18" charset="0"/>
              </a:rPr>
              <a:t>クレアチニンクリアランス</a:t>
            </a:r>
            <a:endParaRPr lang="ja-JP" altLang="en-US" b="1" dirty="0">
              <a:latin typeface="Times New Roman" panose="02020603050405020304" pitchFamily="18" charset="0"/>
              <a:cs typeface="Times New Roman" panose="02020603050405020304" pitchFamily="18" charset="0"/>
            </a:endParaRPr>
          </a:p>
          <a:p>
            <a:pPr marL="0" indent="0">
              <a:lnSpc>
                <a:spcPct val="100000"/>
              </a:lnSpc>
              <a:buNone/>
            </a:pPr>
            <a:r>
              <a:rPr lang="ja-JP" altLang="en-US" b="1" dirty="0" smtClean="0">
                <a:latin typeface="Times New Roman" panose="02020603050405020304" pitchFamily="18" charset="0"/>
                <a:cs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 </a:t>
            </a:r>
            <a:r>
              <a:rPr lang="ja-JP" altLang="en-US" b="1" dirty="0" smtClean="0">
                <a:latin typeface="Times New Roman" panose="02020603050405020304" pitchFamily="18" charset="0"/>
                <a:cs typeface="Times New Roman" panose="02020603050405020304" pitchFamily="18" charset="0"/>
              </a:rPr>
              <a:t>ヘモグロビン</a:t>
            </a:r>
            <a:endParaRPr lang="ja-JP" altLang="en-US" b="1" dirty="0">
              <a:latin typeface="Times New Roman" panose="02020603050405020304" pitchFamily="18" charset="0"/>
              <a:cs typeface="Times New Roman" panose="02020603050405020304" pitchFamily="18" charset="0"/>
            </a:endParaRPr>
          </a:p>
          <a:p>
            <a:pPr marL="0" indent="0">
              <a:lnSpc>
                <a:spcPct val="100000"/>
              </a:lnSpc>
              <a:buNone/>
            </a:pPr>
            <a:r>
              <a:rPr lang="ja-JP" altLang="en-US" b="1" dirty="0">
                <a:latin typeface="Times New Roman" panose="02020603050405020304" pitchFamily="18" charset="0"/>
                <a:cs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 </a:t>
            </a:r>
            <a:r>
              <a:rPr lang="ja-JP" altLang="en-US" b="1" dirty="0" smtClean="0">
                <a:latin typeface="Times New Roman" panose="02020603050405020304" pitchFamily="18" charset="0"/>
                <a:cs typeface="Times New Roman" panose="02020603050405020304" pitchFamily="18" charset="0"/>
              </a:rPr>
              <a:t>白血球数</a:t>
            </a:r>
            <a:endParaRPr lang="ja-JP" altLang="en-US" b="1" dirty="0">
              <a:latin typeface="Times New Roman" panose="02020603050405020304" pitchFamily="18" charset="0"/>
              <a:cs typeface="Times New Roman" panose="02020603050405020304" pitchFamily="18" charset="0"/>
            </a:endParaRPr>
          </a:p>
          <a:p>
            <a:pPr marL="0" indent="0">
              <a:lnSpc>
                <a:spcPct val="100000"/>
              </a:lnSpc>
              <a:buNone/>
            </a:pPr>
            <a:r>
              <a:rPr lang="ja-JP" altLang="en-US" b="1" dirty="0">
                <a:latin typeface="Times New Roman" panose="02020603050405020304" pitchFamily="18" charset="0"/>
                <a:cs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 </a:t>
            </a:r>
            <a:r>
              <a:rPr lang="ja-JP" altLang="en-US" b="1" dirty="0" smtClean="0">
                <a:latin typeface="Times New Roman" panose="02020603050405020304" pitchFamily="18" charset="0"/>
                <a:cs typeface="Times New Roman" panose="02020603050405020304" pitchFamily="18" charset="0"/>
              </a:rPr>
              <a:t>自然</a:t>
            </a:r>
            <a:r>
              <a:rPr lang="ja-JP" altLang="en-US" b="1" dirty="0">
                <a:latin typeface="Times New Roman" panose="02020603050405020304" pitchFamily="18" charset="0"/>
                <a:cs typeface="Times New Roman" panose="02020603050405020304" pitchFamily="18" charset="0"/>
              </a:rPr>
              <a:t>発生性出血</a:t>
            </a:r>
            <a:r>
              <a:rPr lang="ja-JP" altLang="en-US" b="1" dirty="0" smtClean="0">
                <a:latin typeface="Times New Roman" panose="02020603050405020304" pitchFamily="18" charset="0"/>
                <a:cs typeface="Times New Roman" panose="02020603050405020304" pitchFamily="18" charset="0"/>
              </a:rPr>
              <a:t>既往</a:t>
            </a:r>
            <a:endParaRPr lang="ja-JP" altLang="en-US" b="1" dirty="0">
              <a:latin typeface="Times New Roman" panose="02020603050405020304" pitchFamily="18" charset="0"/>
              <a:cs typeface="Times New Roman" panose="02020603050405020304" pitchFamily="18" charset="0"/>
            </a:endParaRPr>
          </a:p>
        </p:txBody>
      </p:sp>
      <p:sp>
        <p:nvSpPr>
          <p:cNvPr id="4" name="正方形/長方形 3"/>
          <p:cNvSpPr/>
          <p:nvPr/>
        </p:nvSpPr>
        <p:spPr>
          <a:xfrm>
            <a:off x="3193959" y="4921519"/>
            <a:ext cx="7617854" cy="1384995"/>
          </a:xfrm>
          <a:prstGeom prst="rect">
            <a:avLst/>
          </a:prstGeom>
        </p:spPr>
        <p:txBody>
          <a:bodyPr wrap="square">
            <a:spAutoFit/>
          </a:bodyPr>
          <a:lstStyle/>
          <a:p>
            <a:pPr>
              <a:lnSpc>
                <a:spcPct val="150000"/>
              </a:lnSpc>
            </a:pPr>
            <a:r>
              <a:rPr lang="ja-JP" altLang="en-US" sz="2800" b="1" dirty="0">
                <a:latin typeface="Times New Roman" panose="02020603050405020304" pitchFamily="18" charset="0"/>
                <a:cs typeface="Times New Roman" panose="02020603050405020304" pitchFamily="18" charset="0"/>
              </a:rPr>
              <a:t>高スコアになるほど出血リスクが</a:t>
            </a:r>
            <a:r>
              <a:rPr lang="ja-JP" altLang="en-US" sz="2800" b="1" dirty="0" smtClean="0">
                <a:latin typeface="Times New Roman" panose="02020603050405020304" pitchFamily="18" charset="0"/>
                <a:cs typeface="Times New Roman" panose="02020603050405020304" pitchFamily="18" charset="0"/>
              </a:rPr>
              <a:t>上昇</a:t>
            </a:r>
            <a:endParaRPr lang="en-US" altLang="ja-JP" sz="2800" b="1" dirty="0">
              <a:latin typeface="Times New Roman" panose="02020603050405020304" pitchFamily="18" charset="0"/>
              <a:cs typeface="Times New Roman" panose="02020603050405020304" pitchFamily="18" charset="0"/>
            </a:endParaRPr>
          </a:p>
          <a:p>
            <a:pPr>
              <a:lnSpc>
                <a:spcPct val="150000"/>
              </a:lnSpc>
            </a:pPr>
            <a:r>
              <a:rPr lang="en-US" altLang="ja-JP" sz="2800" b="1" dirty="0" smtClean="0">
                <a:latin typeface="Times New Roman" panose="02020603050405020304" pitchFamily="18" charset="0"/>
                <a:cs typeface="Times New Roman" panose="02020603050405020304" pitchFamily="18" charset="0"/>
              </a:rPr>
              <a:t>25 </a:t>
            </a:r>
            <a:r>
              <a:rPr lang="ja-JP" altLang="en-US" sz="2800" b="1" dirty="0" smtClean="0">
                <a:latin typeface="Times New Roman" panose="02020603050405020304" pitchFamily="18" charset="0"/>
                <a:cs typeface="Times New Roman" panose="02020603050405020304" pitchFamily="18" charset="0"/>
              </a:rPr>
              <a:t>点以上：短期間の </a:t>
            </a:r>
            <a:r>
              <a:rPr lang="en-US" altLang="ja-JP" sz="2800" b="1" dirty="0" smtClean="0">
                <a:latin typeface="Times New Roman" panose="02020603050405020304" pitchFamily="18" charset="0"/>
                <a:cs typeface="Times New Roman" panose="02020603050405020304" pitchFamily="18" charset="0"/>
              </a:rPr>
              <a:t>DAPT </a:t>
            </a:r>
            <a:r>
              <a:rPr lang="ja-JP" altLang="en-US" sz="2800" b="1" dirty="0" smtClean="0">
                <a:latin typeface="Times New Roman" panose="02020603050405020304" pitchFamily="18" charset="0"/>
                <a:cs typeface="Times New Roman" panose="02020603050405020304" pitchFamily="18" charset="0"/>
              </a:rPr>
              <a:t>を考慮する</a:t>
            </a:r>
            <a:endParaRPr lang="en-US" altLang="ja-JP" sz="2800" b="1" dirty="0" smtClean="0">
              <a:latin typeface="Times New Roman" panose="02020603050405020304" pitchFamily="18" charset="0"/>
              <a:cs typeface="Times New Roman" panose="02020603050405020304" pitchFamily="18" charset="0"/>
            </a:endParaRPr>
          </a:p>
        </p:txBody>
      </p:sp>
      <p:sp>
        <p:nvSpPr>
          <p:cNvPr id="5" name="雲 4"/>
          <p:cNvSpPr/>
          <p:nvPr/>
        </p:nvSpPr>
        <p:spPr>
          <a:xfrm>
            <a:off x="294067" y="1845364"/>
            <a:ext cx="3416121" cy="1416676"/>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出血</a:t>
            </a:r>
            <a:r>
              <a:rPr lang="ja-JP" altLang="en-US" sz="2800" b="1" dirty="0" smtClean="0">
                <a:solidFill>
                  <a:schemeClr val="tx1"/>
                </a:solidFill>
              </a:rPr>
              <a:t>リスク？</a:t>
            </a:r>
            <a:endParaRPr kumimoji="1" lang="ja-JP" altLang="en-US" sz="2800" b="1" dirty="0">
              <a:solidFill>
                <a:schemeClr val="tx1"/>
              </a:solidFill>
            </a:endParaRPr>
          </a:p>
        </p:txBody>
      </p:sp>
    </p:spTree>
    <p:extLst>
      <p:ext uri="{BB962C8B-B14F-4D97-AF65-F5344CB8AC3E}">
        <p14:creationId xmlns:p14="http://schemas.microsoft.com/office/powerpoint/2010/main" val="99657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2470732" y="1821953"/>
            <a:ext cx="7140664" cy="5036047"/>
          </a:xfrm>
          <a:prstGeom prst="rect">
            <a:avLst/>
          </a:prstGeom>
        </p:spPr>
      </p:pic>
      <p:sp>
        <p:nvSpPr>
          <p:cNvPr id="5" name="テキスト ボックス 4"/>
          <p:cNvSpPr txBox="1"/>
          <p:nvPr/>
        </p:nvSpPr>
        <p:spPr>
          <a:xfrm>
            <a:off x="3627815" y="2171767"/>
            <a:ext cx="1629045" cy="461665"/>
          </a:xfrm>
          <a:prstGeom prst="rect">
            <a:avLst/>
          </a:prstGeom>
          <a:noFill/>
        </p:spPr>
        <p:txBody>
          <a:bodyPr wrap="square" rtlCol="0">
            <a:spAutoFit/>
          </a:bodyPr>
          <a:lstStyle/>
          <a:p>
            <a:r>
              <a:rPr kumimoji="1" lang="ja-JP" altLang="en-US" sz="2400" b="1" dirty="0" smtClean="0">
                <a:solidFill>
                  <a:srgbClr val="FF0000"/>
                </a:solidFill>
              </a:rPr>
              <a:t>血栓リスク</a:t>
            </a:r>
            <a:endParaRPr kumimoji="1" lang="ja-JP" altLang="en-US" sz="2400" b="1" dirty="0">
              <a:solidFill>
                <a:srgbClr val="FF0000"/>
              </a:solidFill>
            </a:endParaRPr>
          </a:p>
        </p:txBody>
      </p:sp>
      <p:sp>
        <p:nvSpPr>
          <p:cNvPr id="6" name="テキスト ボックス 5"/>
          <p:cNvSpPr txBox="1"/>
          <p:nvPr/>
        </p:nvSpPr>
        <p:spPr>
          <a:xfrm>
            <a:off x="7102295" y="2171768"/>
            <a:ext cx="1552308" cy="461665"/>
          </a:xfrm>
          <a:prstGeom prst="rect">
            <a:avLst/>
          </a:prstGeom>
          <a:noFill/>
        </p:spPr>
        <p:txBody>
          <a:bodyPr wrap="square" rtlCol="0">
            <a:spAutoFit/>
          </a:bodyPr>
          <a:lstStyle/>
          <a:p>
            <a:r>
              <a:rPr lang="ja-JP" altLang="en-US" sz="2400" b="1" dirty="0">
                <a:solidFill>
                  <a:srgbClr val="FF0000"/>
                </a:solidFill>
              </a:rPr>
              <a:t>出血</a:t>
            </a:r>
            <a:r>
              <a:rPr kumimoji="1" lang="ja-JP" altLang="en-US" sz="2400" b="1" dirty="0" smtClean="0">
                <a:solidFill>
                  <a:srgbClr val="FF0000"/>
                </a:solidFill>
              </a:rPr>
              <a:t>リスク</a:t>
            </a:r>
            <a:endParaRPr kumimoji="1" lang="ja-JP" altLang="en-US" sz="2400" b="1" dirty="0">
              <a:solidFill>
                <a:srgbClr val="FF0000"/>
              </a:solidFill>
            </a:endParaRPr>
          </a:p>
        </p:txBody>
      </p:sp>
      <p:sp>
        <p:nvSpPr>
          <p:cNvPr id="9" name="タイトル 1"/>
          <p:cNvSpPr txBox="1">
            <a:spLocks/>
          </p:cNvSpPr>
          <p:nvPr/>
        </p:nvSpPr>
        <p:spPr>
          <a:xfrm>
            <a:off x="1532284" y="147700"/>
            <a:ext cx="9017559" cy="1609859"/>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2800" b="1" dirty="0" smtClean="0"/>
              <a:t>本邦</a:t>
            </a:r>
            <a:r>
              <a:rPr lang="ja-JP" altLang="en-US" sz="2800" b="1" dirty="0"/>
              <a:t>など</a:t>
            </a:r>
            <a:r>
              <a:rPr lang="ja-JP" altLang="en-US" sz="2800" b="1" dirty="0" smtClean="0"/>
              <a:t>東アジア地域では、</a:t>
            </a:r>
            <a:r>
              <a:rPr lang="ja-JP" altLang="en-US" sz="2800" b="1" u="sng" dirty="0" smtClean="0">
                <a:solidFill>
                  <a:srgbClr val="FF0000"/>
                </a:solidFill>
              </a:rPr>
              <a:t>欧米よりも出血リスクが高く、</a:t>
            </a:r>
            <a:endParaRPr lang="en-US" altLang="ja-JP" sz="2800" b="1" u="sng" dirty="0" smtClean="0">
              <a:solidFill>
                <a:srgbClr val="FF0000"/>
              </a:solidFill>
            </a:endParaRPr>
          </a:p>
          <a:p>
            <a:pPr>
              <a:lnSpc>
                <a:spcPct val="110000"/>
              </a:lnSpc>
            </a:pPr>
            <a:r>
              <a:rPr lang="ja-JP" altLang="en-US" sz="2800" b="1" u="sng" dirty="0" smtClean="0">
                <a:solidFill>
                  <a:srgbClr val="FF0000"/>
                </a:solidFill>
              </a:rPr>
              <a:t>血栓リスクは低い。</a:t>
            </a:r>
            <a:endParaRPr lang="en-US" altLang="ja-JP" sz="2800" b="1" u="sng" dirty="0" smtClean="0">
              <a:solidFill>
                <a:srgbClr val="FF0000"/>
              </a:solidFill>
            </a:endParaRPr>
          </a:p>
          <a:p>
            <a:pPr>
              <a:lnSpc>
                <a:spcPct val="110000"/>
              </a:lnSpc>
            </a:pPr>
            <a:r>
              <a:rPr lang="ja-JP" altLang="en-US" sz="2800" b="1" dirty="0"/>
              <a:t>日本</a:t>
            </a:r>
            <a:r>
              <a:rPr lang="ja-JP" altLang="en-US" sz="2800" b="1" dirty="0" smtClean="0"/>
              <a:t>版の評価が必要：</a:t>
            </a:r>
            <a:r>
              <a:rPr lang="en-US" altLang="ja-JP" sz="2800" b="1" dirty="0">
                <a:latin typeface="Times New Roman" panose="02020603050405020304" pitchFamily="18" charset="0"/>
                <a:cs typeface="Times New Roman" panose="02020603050405020304" pitchFamily="18" charset="0"/>
              </a:rPr>
              <a:t>CREDO-Kyoto </a:t>
            </a:r>
            <a:r>
              <a:rPr lang="ja-JP" altLang="en-US" sz="2800" b="1" dirty="0" smtClean="0">
                <a:latin typeface="Times New Roman" panose="02020603050405020304" pitchFamily="18" charset="0"/>
                <a:cs typeface="Times New Roman" panose="02020603050405020304" pitchFamily="18" charset="0"/>
              </a:rPr>
              <a:t>リスクスコア</a:t>
            </a:r>
            <a:endParaRPr lang="ja-JP"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72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0861" y="0"/>
            <a:ext cx="4290275" cy="1325563"/>
          </a:xfrm>
        </p:spPr>
        <p:txBody>
          <a:bodyPr>
            <a:normAutofit/>
          </a:bodyPr>
          <a:lstStyle/>
          <a:p>
            <a:r>
              <a:rPr kumimoji="1" lang="ja-JP" altLang="en-US" sz="3200" b="1" dirty="0" smtClean="0"/>
              <a:t>その他、わかったこと</a:t>
            </a:r>
            <a:endParaRPr kumimoji="1" lang="ja-JP" altLang="en-US" sz="3200" b="1" dirty="0"/>
          </a:p>
        </p:txBody>
      </p:sp>
      <p:sp>
        <p:nvSpPr>
          <p:cNvPr id="4" name="コンテンツ プレースホルダー 3"/>
          <p:cNvSpPr txBox="1">
            <a:spLocks noGrp="1"/>
          </p:cNvSpPr>
          <p:nvPr>
            <p:ph idx="1"/>
          </p:nvPr>
        </p:nvSpPr>
        <p:spPr>
          <a:xfrm>
            <a:off x="634280" y="1528021"/>
            <a:ext cx="5871695" cy="4608441"/>
          </a:xfrm>
          <a:prstGeom prst="rect">
            <a:avLst/>
          </a:prstGeom>
          <a:solidFill>
            <a:schemeClr val="accent2">
              <a:lumMod val="20000"/>
              <a:lumOff val="80000"/>
            </a:schemeClr>
          </a:solidFill>
        </p:spPr>
        <p:txBody>
          <a:bodyPr wrap="square" rtlCol="0">
            <a:spAutoFit/>
          </a:bodyPr>
          <a:lstStyle/>
          <a:p>
            <a:pPr marL="0" indent="0">
              <a:buNone/>
            </a:pPr>
            <a:r>
              <a:rPr kumimoji="1" lang="ja-JP" altLang="en-US" b="1" dirty="0" smtClean="0">
                <a:latin typeface="Times New Roman" panose="02020603050405020304" pitchFamily="18" charset="0"/>
                <a:cs typeface="Times New Roman" panose="02020603050405020304" pitchFamily="18" charset="0"/>
              </a:rPr>
              <a:t>出血の独立したリスク因子：</a:t>
            </a:r>
            <a:endParaRPr kumimoji="1" lang="en-US" altLang="ja-JP" b="1" dirty="0" smtClean="0">
              <a:latin typeface="Times New Roman" panose="02020603050405020304" pitchFamily="18" charset="0"/>
              <a:cs typeface="Times New Roman" panose="02020603050405020304" pitchFamily="18" charset="0"/>
            </a:endParaRPr>
          </a:p>
          <a:p>
            <a:r>
              <a:rPr lang="en-US" altLang="ja-JP" b="1" dirty="0" smtClean="0">
                <a:latin typeface="Times New Roman" panose="02020603050405020304" pitchFamily="18" charset="0"/>
                <a:cs typeface="Times New Roman" panose="02020603050405020304" pitchFamily="18" charset="0"/>
              </a:rPr>
              <a:t>PCI</a:t>
            </a:r>
            <a:r>
              <a:rPr lang="ja-JP" altLang="en-US" b="1" dirty="0">
                <a:latin typeface="Times New Roman" panose="02020603050405020304" pitchFamily="18" charset="0"/>
                <a:cs typeface="Times New Roman" panose="02020603050405020304" pitchFamily="18" charset="0"/>
              </a:rPr>
              <a:t> </a:t>
            </a:r>
            <a:r>
              <a:rPr lang="ja-JP" altLang="en-US" b="1" dirty="0" smtClean="0">
                <a:latin typeface="Times New Roman" panose="02020603050405020304" pitchFamily="18" charset="0"/>
                <a:cs typeface="Times New Roman" panose="02020603050405020304" pitchFamily="18" charset="0"/>
              </a:rPr>
              <a:t>施行 </a:t>
            </a:r>
            <a:r>
              <a:rPr lang="en-US" altLang="ja-JP" b="1" dirty="0" smtClean="0">
                <a:latin typeface="Times New Roman" panose="02020603050405020304" pitchFamily="18" charset="0"/>
                <a:cs typeface="Times New Roman" panose="02020603050405020304" pitchFamily="18" charset="0"/>
              </a:rPr>
              <a:t>30 </a:t>
            </a:r>
            <a:r>
              <a:rPr lang="ja-JP" altLang="en-US" b="1" dirty="0" smtClean="0">
                <a:latin typeface="Times New Roman" panose="02020603050405020304" pitchFamily="18" charset="0"/>
                <a:cs typeface="Times New Roman" panose="02020603050405020304" pitchFamily="18" charset="0"/>
              </a:rPr>
              <a:t>日以内</a:t>
            </a:r>
            <a:endParaRPr lang="en-US" altLang="ja-JP" b="1" dirty="0" smtClean="0">
              <a:latin typeface="Times New Roman" panose="02020603050405020304" pitchFamily="18" charset="0"/>
              <a:cs typeface="Times New Roman" panose="02020603050405020304" pitchFamily="18" charset="0"/>
            </a:endParaRPr>
          </a:p>
          <a:p>
            <a:r>
              <a:rPr kumimoji="1" lang="ja-JP" altLang="en-US" b="1" dirty="0" smtClean="0">
                <a:latin typeface="Times New Roman" panose="02020603050405020304" pitchFamily="18" charset="0"/>
                <a:cs typeface="Times New Roman" panose="02020603050405020304" pitchFamily="18" charset="0"/>
              </a:rPr>
              <a:t>非ステロイド性抗炎症薬</a:t>
            </a:r>
            <a:r>
              <a:rPr kumimoji="1" lang="en-US" altLang="ja-JP" b="1" dirty="0" smtClean="0">
                <a:latin typeface="Times New Roman" panose="02020603050405020304" pitchFamily="18" charset="0"/>
                <a:cs typeface="Times New Roman" panose="02020603050405020304" pitchFamily="18" charset="0"/>
              </a:rPr>
              <a:t>(NSAIDs</a:t>
            </a:r>
            <a:r>
              <a:rPr lang="en-US" altLang="ja-JP" b="1" dirty="0" smtClean="0">
                <a:latin typeface="Times New Roman" panose="02020603050405020304" pitchFamily="18" charset="0"/>
                <a:cs typeface="Times New Roman" panose="02020603050405020304" pitchFamily="18" charset="0"/>
              </a:rPr>
              <a:t>)</a:t>
            </a:r>
            <a:endParaRPr lang="en-US" altLang="ja-JP" b="1" dirty="0">
              <a:latin typeface="Times New Roman" panose="02020603050405020304" pitchFamily="18" charset="0"/>
              <a:cs typeface="Times New Roman" panose="02020603050405020304" pitchFamily="18" charset="0"/>
            </a:endParaRPr>
          </a:p>
          <a:p>
            <a:r>
              <a:rPr kumimoji="1" lang="ja-JP" altLang="en-US" b="1" dirty="0" smtClean="0">
                <a:latin typeface="Times New Roman" panose="02020603050405020304" pitchFamily="18" charset="0"/>
                <a:cs typeface="Times New Roman" panose="02020603050405020304" pitchFamily="18" charset="0"/>
              </a:rPr>
              <a:t>抗凝固薬</a:t>
            </a:r>
            <a:endParaRPr kumimoji="1" lang="en-US" altLang="ja-JP" b="1" dirty="0" smtClean="0">
              <a:latin typeface="Times New Roman" panose="02020603050405020304" pitchFamily="18" charset="0"/>
              <a:cs typeface="Times New Roman" panose="02020603050405020304" pitchFamily="18" charset="0"/>
            </a:endParaRPr>
          </a:p>
          <a:p>
            <a:r>
              <a:rPr kumimoji="1" lang="ja-JP" altLang="en-US" b="1" dirty="0" smtClean="0">
                <a:latin typeface="Times New Roman" panose="02020603050405020304" pitchFamily="18" charset="0"/>
                <a:cs typeface="Times New Roman" panose="02020603050405020304" pitchFamily="18" charset="0"/>
              </a:rPr>
              <a:t>貧血</a:t>
            </a:r>
            <a:endParaRPr lang="en-US" altLang="ja-JP" b="1" dirty="0">
              <a:latin typeface="Times New Roman" panose="02020603050405020304" pitchFamily="18" charset="0"/>
              <a:cs typeface="Times New Roman" panose="02020603050405020304" pitchFamily="18" charset="0"/>
            </a:endParaRPr>
          </a:p>
          <a:p>
            <a:r>
              <a:rPr kumimoji="1" lang="ja-JP" altLang="en-US" b="1" dirty="0" smtClean="0">
                <a:latin typeface="Times New Roman" panose="02020603050405020304" pitchFamily="18" charset="0"/>
                <a:cs typeface="Times New Roman" panose="02020603050405020304" pitchFamily="18" charset="0"/>
              </a:rPr>
              <a:t>女性</a:t>
            </a:r>
            <a:endParaRPr lang="en-US" altLang="ja-JP" b="1" dirty="0">
              <a:latin typeface="Times New Roman" panose="02020603050405020304" pitchFamily="18" charset="0"/>
              <a:cs typeface="Times New Roman" panose="02020603050405020304" pitchFamily="18" charset="0"/>
            </a:endParaRPr>
          </a:p>
          <a:p>
            <a:r>
              <a:rPr kumimoji="1" lang="ja-JP" altLang="en-US" b="1" dirty="0" smtClean="0">
                <a:latin typeface="Times New Roman" panose="02020603050405020304" pitchFamily="18" charset="0"/>
                <a:cs typeface="Times New Roman" panose="02020603050405020304" pitchFamily="18" charset="0"/>
              </a:rPr>
              <a:t>脳血管障害の既往</a:t>
            </a:r>
            <a:endParaRPr kumimoji="1" lang="en-US" altLang="ja-JP" b="1" dirty="0" smtClean="0">
              <a:latin typeface="Times New Roman" panose="02020603050405020304" pitchFamily="18" charset="0"/>
              <a:cs typeface="Times New Roman" panose="02020603050405020304" pitchFamily="18" charset="0"/>
            </a:endParaRPr>
          </a:p>
          <a:p>
            <a:r>
              <a:rPr lang="en-US" altLang="ja-JP" b="1" dirty="0" smtClean="0">
                <a:latin typeface="Times New Roman" panose="02020603050405020304" pitchFamily="18" charset="0"/>
                <a:cs typeface="Times New Roman" panose="02020603050405020304" pitchFamily="18" charset="0"/>
              </a:rPr>
              <a:t>PCI </a:t>
            </a:r>
            <a:r>
              <a:rPr lang="ja-JP" altLang="en-US" b="1" dirty="0" smtClean="0">
                <a:latin typeface="Times New Roman" panose="02020603050405020304" pitchFamily="18" charset="0"/>
                <a:cs typeface="Times New Roman" panose="02020603050405020304" pitchFamily="18" charset="0"/>
              </a:rPr>
              <a:t>施行 </a:t>
            </a:r>
            <a:r>
              <a:rPr lang="en-US" altLang="ja-JP" b="1" dirty="0" smtClean="0">
                <a:latin typeface="Times New Roman" panose="02020603050405020304" pitchFamily="18" charset="0"/>
                <a:cs typeface="Times New Roman" panose="02020603050405020304" pitchFamily="18" charset="0"/>
              </a:rPr>
              <a:t>1 </a:t>
            </a:r>
            <a:r>
              <a:rPr lang="ja-JP" altLang="en-US" b="1" dirty="0" smtClean="0">
                <a:latin typeface="Times New Roman" panose="02020603050405020304" pitchFamily="18" charset="0"/>
                <a:cs typeface="Times New Roman" panose="02020603050405020304" pitchFamily="18" charset="0"/>
              </a:rPr>
              <a:t>か月以降から </a:t>
            </a:r>
            <a:r>
              <a:rPr lang="en-US" altLang="ja-JP" b="1" dirty="0" smtClean="0">
                <a:latin typeface="Times New Roman" panose="02020603050405020304" pitchFamily="18" charset="0"/>
                <a:cs typeface="Times New Roman" panose="02020603050405020304" pitchFamily="18" charset="0"/>
              </a:rPr>
              <a:t>1 </a:t>
            </a:r>
            <a:r>
              <a:rPr lang="ja-JP" altLang="en-US" b="1" dirty="0" smtClean="0">
                <a:latin typeface="Times New Roman" panose="02020603050405020304" pitchFamily="18" charset="0"/>
                <a:cs typeface="Times New Roman" panose="02020603050405020304" pitchFamily="18" charset="0"/>
              </a:rPr>
              <a:t>年以内</a:t>
            </a:r>
            <a:endParaRPr lang="en-US" altLang="ja-JP" b="1" dirty="0" smtClean="0">
              <a:latin typeface="Times New Roman" panose="02020603050405020304" pitchFamily="18" charset="0"/>
              <a:cs typeface="Times New Roman" panose="02020603050405020304" pitchFamily="18" charset="0"/>
            </a:endParaRPr>
          </a:p>
          <a:p>
            <a:r>
              <a:rPr kumimoji="1" lang="en-US" altLang="ja-JP" b="1" dirty="0">
                <a:latin typeface="Times New Roman" panose="02020603050405020304" pitchFamily="18" charset="0"/>
                <a:cs typeface="Times New Roman" panose="02020603050405020304" pitchFamily="18" charset="0"/>
              </a:rPr>
              <a:t>80</a:t>
            </a:r>
            <a:r>
              <a:rPr kumimoji="1" lang="ja-JP" altLang="en-US" b="1" dirty="0" smtClean="0">
                <a:latin typeface="Times New Roman" panose="02020603050405020304" pitchFamily="18" charset="0"/>
                <a:cs typeface="Times New Roman" panose="02020603050405020304" pitchFamily="18" charset="0"/>
              </a:rPr>
              <a:t>歳以上、高血圧、胃潰瘍</a:t>
            </a:r>
            <a:endParaRPr kumimoji="1" lang="ja-JP" altLang="en-US" b="1" dirty="0">
              <a:latin typeface="Times New Roman" panose="02020603050405020304" pitchFamily="18" charset="0"/>
              <a:cs typeface="Times New Roman" panose="02020603050405020304" pitchFamily="18" charset="0"/>
            </a:endParaRPr>
          </a:p>
        </p:txBody>
      </p:sp>
      <p:sp>
        <p:nvSpPr>
          <p:cNvPr id="5" name="テキスト ボックス 4"/>
          <p:cNvSpPr txBox="1"/>
          <p:nvPr/>
        </p:nvSpPr>
        <p:spPr>
          <a:xfrm>
            <a:off x="6735651" y="1510577"/>
            <a:ext cx="5228824" cy="3323987"/>
          </a:xfrm>
          <a:prstGeom prst="rect">
            <a:avLst/>
          </a:prstGeom>
          <a:noFill/>
        </p:spPr>
        <p:txBody>
          <a:bodyPr wrap="square" rtlCol="0">
            <a:spAutoFit/>
          </a:bodyPr>
          <a:lstStyle/>
          <a:p>
            <a:pPr>
              <a:lnSpc>
                <a:spcPct val="150000"/>
              </a:lnSpc>
            </a:pPr>
            <a:r>
              <a:rPr kumimoji="1" lang="ja-JP" altLang="en-US" sz="2800" b="1" dirty="0" smtClean="0">
                <a:latin typeface="Times New Roman" panose="02020603050405020304" pitchFamily="18" charset="0"/>
                <a:cs typeface="Times New Roman" panose="02020603050405020304" pitchFamily="18" charset="0"/>
              </a:rPr>
              <a:t>出血リスクが高い</a:t>
            </a:r>
            <a:r>
              <a:rPr lang="ja-JP" altLang="en-US" sz="2800" b="1" dirty="0">
                <a:latin typeface="Times New Roman" panose="02020603050405020304" pitchFamily="18" charset="0"/>
                <a:cs typeface="Times New Roman" panose="02020603050405020304" pitchFamily="18" charset="0"/>
              </a:rPr>
              <a:t>と</a:t>
            </a:r>
            <a:r>
              <a:rPr kumimoji="1" lang="ja-JP" altLang="en-US" sz="2800" b="1" dirty="0" smtClean="0">
                <a:latin typeface="Times New Roman" panose="02020603050405020304" pitchFamily="18" charset="0"/>
                <a:cs typeface="Times New Roman" panose="02020603050405020304" pitchFamily="18" charset="0"/>
              </a:rPr>
              <a:t>血栓リスクも高い。</a:t>
            </a:r>
            <a:endParaRPr kumimoji="1" lang="en-US" altLang="ja-JP" sz="2800" b="1" dirty="0" smtClean="0">
              <a:latin typeface="Times New Roman" panose="02020603050405020304" pitchFamily="18" charset="0"/>
              <a:cs typeface="Times New Roman" panose="02020603050405020304" pitchFamily="18" charset="0"/>
            </a:endParaRPr>
          </a:p>
          <a:p>
            <a:pPr>
              <a:lnSpc>
                <a:spcPct val="150000"/>
              </a:lnSpc>
            </a:pPr>
            <a:r>
              <a:rPr kumimoji="1" lang="ja-JP" altLang="en-US" sz="2800" b="1" dirty="0" smtClean="0">
                <a:latin typeface="Times New Roman" panose="02020603050405020304" pitchFamily="18" charset="0"/>
                <a:cs typeface="Times New Roman" panose="02020603050405020304" pitchFamily="18" charset="0"/>
              </a:rPr>
              <a:t>共通因子：</a:t>
            </a:r>
            <a:endParaRPr kumimoji="1" lang="en-US" altLang="ja-JP" sz="2800" b="1" dirty="0" smtClean="0">
              <a:latin typeface="Times New Roman" panose="02020603050405020304" pitchFamily="18" charset="0"/>
              <a:cs typeface="Times New Roman" panose="02020603050405020304" pitchFamily="18" charset="0"/>
            </a:endParaRPr>
          </a:p>
          <a:p>
            <a:pPr>
              <a:lnSpc>
                <a:spcPct val="150000"/>
              </a:lnSpc>
            </a:pPr>
            <a:r>
              <a:rPr kumimoji="1" lang="ja-JP" altLang="en-US" sz="2800" b="1" dirty="0" smtClean="0">
                <a:latin typeface="Times New Roman" panose="02020603050405020304" pitchFamily="18" charset="0"/>
                <a:cs typeface="Times New Roman" panose="02020603050405020304" pitchFamily="18" charset="0"/>
              </a:rPr>
              <a:t> </a:t>
            </a:r>
            <a:r>
              <a:rPr kumimoji="1" lang="en-US" altLang="ja-JP" sz="2800" b="1" dirty="0" smtClean="0">
                <a:latin typeface="Times New Roman" panose="02020603050405020304" pitchFamily="18" charset="0"/>
                <a:cs typeface="Times New Roman" panose="02020603050405020304" pitchFamily="18" charset="0"/>
              </a:rPr>
              <a:t>eGFR</a:t>
            </a:r>
            <a:r>
              <a:rPr lang="ja-JP" altLang="en-US" sz="2800" b="1" dirty="0" smtClean="0">
                <a:latin typeface="Times New Roman" panose="02020603050405020304" pitchFamily="18" charset="0"/>
                <a:cs typeface="Times New Roman" panose="02020603050405020304" pitchFamily="18" charset="0"/>
              </a:rPr>
              <a:t> 高度低下症例、心房細動、末梢血管病変、心不全</a:t>
            </a:r>
            <a:endParaRPr kumimoji="1" lang="en-US" altLang="ja-JP"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11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1537" y="5258408"/>
            <a:ext cx="4306127" cy="1325563"/>
          </a:xfrm>
        </p:spPr>
        <p:txBody>
          <a:bodyPr>
            <a:normAutofit/>
          </a:bodyPr>
          <a:lstStyle/>
          <a:p>
            <a:r>
              <a:rPr lang="ja-JP" altLang="en-US" sz="2400" b="1" dirty="0">
                <a:latin typeface="Times New Roman" panose="02020603050405020304" pitchFamily="18" charset="0"/>
                <a:cs typeface="Times New Roman" panose="02020603050405020304" pitchFamily="18" charset="0"/>
              </a:rPr>
              <a:t>少なくとも主要項目を </a:t>
            </a:r>
            <a:r>
              <a:rPr lang="en-US" altLang="ja-JP" sz="2400" b="1" dirty="0">
                <a:latin typeface="Times New Roman" panose="02020603050405020304" pitchFamily="18" charset="0"/>
                <a:cs typeface="Times New Roman" panose="02020603050405020304" pitchFamily="18" charset="0"/>
              </a:rPr>
              <a:t>1 </a:t>
            </a:r>
            <a:r>
              <a:rPr lang="ja-JP" altLang="en-US" sz="2400" b="1" dirty="0">
                <a:latin typeface="Times New Roman" panose="02020603050405020304" pitchFamily="18" charset="0"/>
                <a:cs typeface="Times New Roman" panose="02020603050405020304" pitchFamily="18" charset="0"/>
              </a:rPr>
              <a:t>つ</a:t>
            </a:r>
            <a:r>
              <a:rPr lang="ja-JP" altLang="en-US" sz="2400" b="1" dirty="0" smtClean="0">
                <a:latin typeface="Times New Roman" panose="02020603050405020304" pitchFamily="18" charset="0"/>
                <a:cs typeface="Times New Roman" panose="02020603050405020304" pitchFamily="18" charset="0"/>
              </a:rPr>
              <a:t>，</a:t>
            </a:r>
            <a:r>
              <a:rPr lang="en-US" altLang="ja-JP" sz="2400" b="1" dirty="0" smtClean="0">
                <a:latin typeface="Times New Roman" panose="02020603050405020304" pitchFamily="18" charset="0"/>
                <a:cs typeface="Times New Roman" panose="02020603050405020304" pitchFamily="18" charset="0"/>
              </a:rPr>
              <a:t/>
            </a:r>
            <a:br>
              <a:rPr lang="en-US" altLang="ja-JP" sz="2400" b="1" dirty="0" smtClean="0">
                <a:latin typeface="Times New Roman" panose="02020603050405020304" pitchFamily="18" charset="0"/>
                <a:cs typeface="Times New Roman" panose="02020603050405020304" pitchFamily="18" charset="0"/>
              </a:rPr>
            </a:br>
            <a:r>
              <a:rPr lang="ja-JP" altLang="en-US" sz="2400" b="1" dirty="0" smtClean="0">
                <a:latin typeface="Times New Roman" panose="02020603050405020304" pitchFamily="18" charset="0"/>
                <a:cs typeface="Times New Roman" panose="02020603050405020304" pitchFamily="18" charset="0"/>
              </a:rPr>
              <a:t>あるいは</a:t>
            </a:r>
            <a:r>
              <a:rPr lang="ja-JP" altLang="en-US" sz="2400" b="1" dirty="0">
                <a:latin typeface="Times New Roman" panose="02020603050405020304" pitchFamily="18" charset="0"/>
                <a:cs typeface="Times New Roman" panose="02020603050405020304" pitchFamily="18" charset="0"/>
              </a:rPr>
              <a:t>副次項目を </a:t>
            </a:r>
            <a:r>
              <a:rPr lang="en-US" altLang="ja-JP" sz="2400" b="1" dirty="0" smtClean="0">
                <a:latin typeface="Times New Roman" panose="02020603050405020304" pitchFamily="18" charset="0"/>
                <a:cs typeface="Times New Roman" panose="02020603050405020304" pitchFamily="18" charset="0"/>
              </a:rPr>
              <a:t>2 </a:t>
            </a:r>
            <a:r>
              <a:rPr lang="ja-JP" altLang="en-US" sz="2400" b="1" dirty="0" smtClean="0">
                <a:latin typeface="Times New Roman" panose="02020603050405020304" pitchFamily="18" charset="0"/>
                <a:cs typeface="Times New Roman" panose="02020603050405020304" pitchFamily="18" charset="0"/>
              </a:rPr>
              <a:t>つ</a:t>
            </a:r>
            <a:r>
              <a:rPr lang="en-US" altLang="ja-JP" sz="2400" b="1" dirty="0" smtClean="0">
                <a:latin typeface="Times New Roman" panose="02020603050405020304" pitchFamily="18" charset="0"/>
                <a:cs typeface="Times New Roman" panose="02020603050405020304" pitchFamily="18" charset="0"/>
              </a:rPr>
              <a:t/>
            </a:r>
            <a:br>
              <a:rPr lang="en-US" altLang="ja-JP" sz="2400" b="1" dirty="0" smtClean="0">
                <a:latin typeface="Times New Roman" panose="02020603050405020304" pitchFamily="18" charset="0"/>
                <a:cs typeface="Times New Roman" panose="02020603050405020304" pitchFamily="18" charset="0"/>
              </a:rPr>
            </a:br>
            <a:r>
              <a:rPr lang="ja-JP" altLang="en-US" sz="2400" b="1" dirty="0" smtClean="0">
                <a:latin typeface="Times New Roman" panose="02020603050405020304" pitchFamily="18" charset="0"/>
                <a:cs typeface="Times New Roman" panose="02020603050405020304" pitchFamily="18" charset="0"/>
              </a:rPr>
              <a:t>満たすと高出血</a:t>
            </a:r>
            <a:r>
              <a:rPr lang="ja-JP" altLang="en-US" sz="2400" b="1" dirty="0">
                <a:latin typeface="Times New Roman" panose="02020603050405020304" pitchFamily="18" charset="0"/>
                <a:cs typeface="Times New Roman" panose="02020603050405020304" pitchFamily="18" charset="0"/>
              </a:rPr>
              <a:t>リスク（</a:t>
            </a:r>
            <a:r>
              <a:rPr lang="en-US" altLang="ja-JP" sz="2400" b="1" dirty="0">
                <a:latin typeface="Times New Roman" panose="02020603050405020304" pitchFamily="18" charset="0"/>
                <a:cs typeface="Times New Roman" panose="02020603050405020304" pitchFamily="18" charset="0"/>
              </a:rPr>
              <a:t>HBR</a:t>
            </a:r>
            <a:r>
              <a:rPr lang="ja-JP" altLang="en-US" sz="2400" b="1" dirty="0" smtClean="0">
                <a:latin typeface="Times New Roman" panose="02020603050405020304" pitchFamily="18" charset="0"/>
                <a:cs typeface="Times New Roman" panose="02020603050405020304" pitchFamily="18" charset="0"/>
              </a:rPr>
              <a:t>）</a:t>
            </a:r>
            <a:endParaRPr kumimoji="1" lang="ja-JP" altLang="en-US" sz="2400" b="1" dirty="0">
              <a:latin typeface="Times New Roman" panose="02020603050405020304" pitchFamily="18" charset="0"/>
              <a:cs typeface="Times New Roman" panose="02020603050405020304" pitchFamily="18" charset="0"/>
            </a:endParaRPr>
          </a:p>
        </p:txBody>
      </p:sp>
      <p:sp>
        <p:nvSpPr>
          <p:cNvPr id="4" name="コンテンツ プレースホルダー 3"/>
          <p:cNvSpPr>
            <a:spLocks noGrp="1"/>
          </p:cNvSpPr>
          <p:nvPr>
            <p:ph idx="1"/>
          </p:nvPr>
        </p:nvSpPr>
        <p:spPr>
          <a:xfrm>
            <a:off x="313386" y="1495068"/>
            <a:ext cx="5782614" cy="5253462"/>
          </a:xfrm>
          <a:solidFill>
            <a:schemeClr val="accent2">
              <a:lumMod val="20000"/>
              <a:lumOff val="80000"/>
            </a:schemeClr>
          </a:solidFill>
        </p:spPr>
        <p:txBody>
          <a:bodyPr>
            <a:noAutofit/>
          </a:bodyPr>
          <a:lstStyle/>
          <a:p>
            <a:r>
              <a:rPr kumimoji="1" lang="ja-JP" altLang="en-US" sz="1800" b="1" dirty="0" smtClean="0">
                <a:latin typeface="Times New Roman" panose="02020603050405020304" pitchFamily="18" charset="0"/>
                <a:cs typeface="Times New Roman" panose="02020603050405020304" pitchFamily="18" charset="0"/>
              </a:rPr>
              <a:t>低体重</a:t>
            </a:r>
            <a:endParaRPr lang="en-US" altLang="ja-JP" sz="1800" b="1" dirty="0">
              <a:latin typeface="Times New Roman" panose="02020603050405020304" pitchFamily="18" charset="0"/>
              <a:cs typeface="Times New Roman" panose="02020603050405020304" pitchFamily="18" charset="0"/>
            </a:endParaRPr>
          </a:p>
          <a:p>
            <a:r>
              <a:rPr lang="ja-JP" altLang="en-US" sz="1800" b="1" dirty="0">
                <a:latin typeface="Times New Roman" panose="02020603050405020304" pitchFamily="18" charset="0"/>
                <a:ea typeface="+mj-ea"/>
                <a:cs typeface="Times New Roman" panose="02020603050405020304" pitchFamily="18" charset="0"/>
              </a:rPr>
              <a:t>慢性腎</a:t>
            </a:r>
            <a:r>
              <a:rPr lang="ja-JP" altLang="en-US" sz="1800" b="1" dirty="0" smtClean="0">
                <a:latin typeface="Times New Roman" panose="02020603050405020304" pitchFamily="18" charset="0"/>
                <a:ea typeface="+mj-ea"/>
                <a:cs typeface="Times New Roman" panose="02020603050405020304" pitchFamily="18" charset="0"/>
              </a:rPr>
              <a:t>不全 </a:t>
            </a:r>
            <a:r>
              <a:rPr lang="en-US" altLang="ja-JP" sz="1800" b="1" dirty="0" smtClean="0">
                <a:latin typeface="Times New Roman" panose="02020603050405020304" pitchFamily="18" charset="0"/>
                <a:ea typeface="+mj-ea"/>
                <a:cs typeface="Times New Roman" panose="02020603050405020304" pitchFamily="18" charset="0"/>
              </a:rPr>
              <a:t>eGFR </a:t>
            </a:r>
            <a:r>
              <a:rPr lang="ja-JP" altLang="en-US" sz="1800" b="1" dirty="0" smtClean="0">
                <a:latin typeface="Times New Roman" panose="02020603050405020304" pitchFamily="18" charset="0"/>
                <a:ea typeface="+mj-ea"/>
                <a:cs typeface="Times New Roman" panose="02020603050405020304" pitchFamily="18" charset="0"/>
              </a:rPr>
              <a:t>＜</a:t>
            </a:r>
            <a:r>
              <a:rPr lang="en-US" altLang="ja-JP" sz="1800" b="1" dirty="0" smtClean="0">
                <a:latin typeface="Times New Roman" panose="02020603050405020304" pitchFamily="18" charset="0"/>
                <a:ea typeface="+mj-ea"/>
                <a:cs typeface="Times New Roman" panose="02020603050405020304" pitchFamily="18" charset="0"/>
              </a:rPr>
              <a:t>30</a:t>
            </a:r>
            <a:endParaRPr kumimoji="1" lang="en-US" altLang="ja-JP" sz="1800" b="1" dirty="0" smtClean="0">
              <a:latin typeface="Times New Roman" panose="02020603050405020304" pitchFamily="18" charset="0"/>
              <a:ea typeface="+mj-ea"/>
              <a:cs typeface="Times New Roman" panose="02020603050405020304" pitchFamily="18" charset="0"/>
            </a:endParaRPr>
          </a:p>
          <a:p>
            <a:r>
              <a:rPr lang="ja-JP" altLang="en-US" sz="1800" b="1" dirty="0">
                <a:latin typeface="Times New Roman" panose="02020603050405020304" pitchFamily="18" charset="0"/>
                <a:ea typeface="+mj-ea"/>
                <a:cs typeface="Times New Roman" panose="02020603050405020304" pitchFamily="18" charset="0"/>
              </a:rPr>
              <a:t>貧血 </a:t>
            </a:r>
            <a:r>
              <a:rPr lang="ja-JP" altLang="en-US" sz="1800" b="1" dirty="0" smtClean="0">
                <a:latin typeface="Times New Roman" panose="02020603050405020304" pitchFamily="18" charset="0"/>
                <a:ea typeface="+mj-ea"/>
                <a:cs typeface="Times New Roman" panose="02020603050405020304" pitchFamily="18" charset="0"/>
              </a:rPr>
              <a:t>＜</a:t>
            </a:r>
            <a:r>
              <a:rPr lang="en-US" altLang="ja-JP" sz="1800" b="1" dirty="0" smtClean="0">
                <a:latin typeface="Times New Roman" panose="02020603050405020304" pitchFamily="18" charset="0"/>
                <a:ea typeface="+mj-ea"/>
                <a:cs typeface="Times New Roman" panose="02020603050405020304" pitchFamily="18" charset="0"/>
              </a:rPr>
              <a:t>11</a:t>
            </a:r>
          </a:p>
          <a:p>
            <a:r>
              <a:rPr lang="ja-JP" altLang="en-US" sz="1800" b="1" dirty="0">
                <a:latin typeface="Times New Roman" panose="02020603050405020304" pitchFamily="18" charset="0"/>
                <a:ea typeface="+mj-ea"/>
                <a:cs typeface="Times New Roman" panose="02020603050405020304" pitchFamily="18" charset="0"/>
              </a:rPr>
              <a:t>心</a:t>
            </a:r>
            <a:r>
              <a:rPr lang="ja-JP" altLang="en-US" sz="1800" b="1" dirty="0" smtClean="0">
                <a:latin typeface="Times New Roman" panose="02020603050405020304" pitchFamily="18" charset="0"/>
                <a:ea typeface="+mj-ea"/>
                <a:cs typeface="Times New Roman" panose="02020603050405020304" pitchFamily="18" charset="0"/>
              </a:rPr>
              <a:t>不全</a:t>
            </a:r>
            <a:endParaRPr lang="en-US" altLang="ja-JP" sz="1800" b="1" dirty="0" smtClean="0">
              <a:latin typeface="Times New Roman" panose="02020603050405020304" pitchFamily="18" charset="0"/>
              <a:ea typeface="+mj-ea"/>
              <a:cs typeface="Times New Roman" panose="02020603050405020304" pitchFamily="18" charset="0"/>
            </a:endParaRPr>
          </a:p>
          <a:p>
            <a:r>
              <a:rPr lang="ja-JP" altLang="en-US" sz="1800" b="1" dirty="0">
                <a:latin typeface="Times New Roman" panose="02020603050405020304" pitchFamily="18" charset="0"/>
                <a:ea typeface="+mj-ea"/>
                <a:cs typeface="Times New Roman" panose="02020603050405020304" pitchFamily="18" charset="0"/>
              </a:rPr>
              <a:t>抗凝固</a:t>
            </a:r>
            <a:r>
              <a:rPr lang="ja-JP" altLang="en-US" sz="1800" b="1" dirty="0" smtClean="0">
                <a:latin typeface="Times New Roman" panose="02020603050405020304" pitchFamily="18" charset="0"/>
                <a:ea typeface="+mj-ea"/>
                <a:cs typeface="Times New Roman" panose="02020603050405020304" pitchFamily="18" charset="0"/>
              </a:rPr>
              <a:t>薬の長期服用</a:t>
            </a:r>
            <a:endParaRPr lang="en-US" altLang="ja-JP" sz="1800" b="1" dirty="0" smtClean="0">
              <a:latin typeface="Times New Roman" panose="02020603050405020304" pitchFamily="18" charset="0"/>
              <a:ea typeface="+mj-ea"/>
              <a:cs typeface="Times New Roman" panose="02020603050405020304" pitchFamily="18" charset="0"/>
            </a:endParaRPr>
          </a:p>
          <a:p>
            <a:r>
              <a:rPr lang="ja-JP" altLang="en-US" sz="1800" b="1" dirty="0">
                <a:latin typeface="Times New Roman" panose="02020603050405020304" pitchFamily="18" charset="0"/>
                <a:ea typeface="+mj-ea"/>
                <a:cs typeface="Times New Roman" panose="02020603050405020304" pitchFamily="18" charset="0"/>
              </a:rPr>
              <a:t>末梢血管</a:t>
            </a:r>
            <a:r>
              <a:rPr lang="ja-JP" altLang="en-US" sz="1800" b="1" dirty="0" smtClean="0">
                <a:latin typeface="Times New Roman" panose="02020603050405020304" pitchFamily="18" charset="0"/>
                <a:ea typeface="+mj-ea"/>
                <a:cs typeface="Times New Roman" panose="02020603050405020304" pitchFamily="18" charset="0"/>
              </a:rPr>
              <a:t>病変</a:t>
            </a:r>
            <a:endParaRPr lang="en-US" altLang="ja-JP" sz="1800" b="1" dirty="0" smtClean="0">
              <a:latin typeface="Times New Roman" panose="02020603050405020304" pitchFamily="18" charset="0"/>
              <a:ea typeface="+mj-ea"/>
              <a:cs typeface="Times New Roman" panose="02020603050405020304" pitchFamily="18" charset="0"/>
            </a:endParaRPr>
          </a:p>
          <a:p>
            <a:r>
              <a:rPr lang="ja-JP" altLang="en-US" sz="1800" b="1" dirty="0" smtClean="0">
                <a:latin typeface="Times New Roman" panose="02020603050405020304" pitchFamily="18" charset="0"/>
                <a:ea typeface="+mj-ea"/>
                <a:cs typeface="Times New Roman" panose="02020603050405020304" pitchFamily="18" charset="0"/>
              </a:rPr>
              <a:t>非外傷性出血の既往</a:t>
            </a:r>
            <a:endParaRPr lang="en-US" altLang="ja-JP" sz="1800" b="1" dirty="0" smtClean="0">
              <a:latin typeface="Times New Roman" panose="02020603050405020304" pitchFamily="18" charset="0"/>
              <a:ea typeface="+mj-ea"/>
              <a:cs typeface="Times New Roman" panose="02020603050405020304" pitchFamily="18" charset="0"/>
            </a:endParaRPr>
          </a:p>
          <a:p>
            <a:r>
              <a:rPr lang="ja-JP" altLang="en-US" sz="1800" b="1" dirty="0">
                <a:latin typeface="Times New Roman" panose="02020603050405020304" pitchFamily="18" charset="0"/>
                <a:ea typeface="+mj-ea"/>
                <a:cs typeface="Times New Roman" panose="02020603050405020304" pitchFamily="18" charset="0"/>
              </a:rPr>
              <a:t>脳血管</a:t>
            </a:r>
            <a:r>
              <a:rPr lang="ja-JP" altLang="en-US" sz="1800" b="1" dirty="0" smtClean="0">
                <a:latin typeface="Times New Roman" panose="02020603050405020304" pitchFamily="18" charset="0"/>
                <a:ea typeface="+mj-ea"/>
                <a:cs typeface="Times New Roman" panose="02020603050405020304" pitchFamily="18" charset="0"/>
              </a:rPr>
              <a:t>障害</a:t>
            </a:r>
            <a:r>
              <a:rPr lang="en-US" altLang="ja-JP" sz="1800" b="1" dirty="0" smtClean="0">
                <a:latin typeface="Times New Roman" panose="02020603050405020304" pitchFamily="18" charset="0"/>
                <a:ea typeface="+mj-ea"/>
                <a:cs typeface="Times New Roman" panose="02020603050405020304" pitchFamily="18" charset="0"/>
              </a:rPr>
              <a:t>(</a:t>
            </a:r>
            <a:r>
              <a:rPr lang="ja-JP" altLang="en-US" sz="1800" b="1" dirty="0" smtClean="0">
                <a:latin typeface="Times New Roman" panose="02020603050405020304" pitchFamily="18" charset="0"/>
                <a:ea typeface="+mj-ea"/>
                <a:cs typeface="Times New Roman" panose="02020603050405020304" pitchFamily="18" charset="0"/>
              </a:rPr>
              <a:t>脳出血の既往など</a:t>
            </a:r>
            <a:r>
              <a:rPr lang="en-US" altLang="ja-JP" sz="1800" b="1" dirty="0" smtClean="0">
                <a:latin typeface="Times New Roman" panose="02020603050405020304" pitchFamily="18" charset="0"/>
                <a:ea typeface="+mj-ea"/>
                <a:cs typeface="Times New Roman" panose="02020603050405020304" pitchFamily="18" charset="0"/>
              </a:rPr>
              <a:t>)</a:t>
            </a:r>
          </a:p>
          <a:p>
            <a:r>
              <a:rPr lang="ja-JP" altLang="en-US" sz="1800" b="1" dirty="0" smtClean="0">
                <a:latin typeface="Times New Roman" panose="02020603050405020304" pitchFamily="18" charset="0"/>
                <a:ea typeface="+mj-ea"/>
                <a:cs typeface="Times New Roman" panose="02020603050405020304" pitchFamily="18" charset="0"/>
              </a:rPr>
              <a:t>血小板数減少</a:t>
            </a:r>
            <a:r>
              <a:rPr lang="en-US" altLang="ja-JP" sz="1800" b="1" dirty="0" smtClean="0">
                <a:latin typeface="Times New Roman" panose="02020603050405020304" pitchFamily="18" charset="0"/>
                <a:ea typeface="+mj-ea"/>
                <a:cs typeface="Times New Roman" panose="02020603050405020304" pitchFamily="18" charset="0"/>
              </a:rPr>
              <a:t>(10 </a:t>
            </a:r>
            <a:r>
              <a:rPr lang="ja-JP" altLang="en-US" sz="1800" b="1" dirty="0" smtClean="0">
                <a:latin typeface="Times New Roman" panose="02020603050405020304" pitchFamily="18" charset="0"/>
                <a:ea typeface="+mj-ea"/>
                <a:cs typeface="Times New Roman" panose="02020603050405020304" pitchFamily="18" charset="0"/>
              </a:rPr>
              <a:t>万未満</a:t>
            </a:r>
            <a:r>
              <a:rPr lang="en-US" altLang="ja-JP" sz="1800" b="1" dirty="0" smtClean="0">
                <a:latin typeface="Times New Roman" panose="02020603050405020304" pitchFamily="18" charset="0"/>
                <a:ea typeface="+mj-ea"/>
                <a:cs typeface="Times New Roman" panose="02020603050405020304" pitchFamily="18" charset="0"/>
              </a:rPr>
              <a:t>)</a:t>
            </a:r>
            <a:endParaRPr lang="en-US" altLang="zh-CN" sz="1800" b="1" dirty="0" smtClean="0">
              <a:latin typeface="Times New Roman" panose="02020603050405020304" pitchFamily="18" charset="0"/>
              <a:ea typeface="+mj-ea"/>
              <a:cs typeface="Times New Roman" panose="02020603050405020304" pitchFamily="18" charset="0"/>
            </a:endParaRPr>
          </a:p>
          <a:p>
            <a:r>
              <a:rPr lang="ja-JP" altLang="en-US" sz="1800" b="1" dirty="0" smtClean="0">
                <a:latin typeface="Times New Roman" panose="02020603050405020304" pitchFamily="18" charset="0"/>
                <a:ea typeface="+mj-ea"/>
                <a:cs typeface="Times New Roman" panose="02020603050405020304" pitchFamily="18" charset="0"/>
              </a:rPr>
              <a:t>活動性悪性腫瘍</a:t>
            </a:r>
            <a:endParaRPr lang="en-US" altLang="ja-JP" sz="1800" b="1" dirty="0" smtClean="0">
              <a:latin typeface="Times New Roman" panose="02020603050405020304" pitchFamily="18" charset="0"/>
              <a:ea typeface="+mj-ea"/>
              <a:cs typeface="Times New Roman" panose="02020603050405020304" pitchFamily="18" charset="0"/>
            </a:endParaRPr>
          </a:p>
          <a:p>
            <a:r>
              <a:rPr lang="ja-JP" altLang="en-US" sz="1800" b="1" dirty="0" smtClean="0">
                <a:latin typeface="Times New Roman" panose="02020603050405020304" pitchFamily="18" charset="0"/>
                <a:ea typeface="+mj-ea"/>
                <a:cs typeface="Times New Roman" panose="02020603050405020304" pitchFamily="18" charset="0"/>
              </a:rPr>
              <a:t>門脈圧亢進症を伴う肝硬変</a:t>
            </a:r>
            <a:endParaRPr lang="en-US" altLang="ja-JP" sz="1800" b="1" dirty="0" smtClean="0">
              <a:latin typeface="Times New Roman" panose="02020603050405020304" pitchFamily="18" charset="0"/>
              <a:ea typeface="+mj-ea"/>
              <a:cs typeface="Times New Roman" panose="02020603050405020304" pitchFamily="18" charset="0"/>
            </a:endParaRPr>
          </a:p>
          <a:p>
            <a:r>
              <a:rPr lang="ja-JP" altLang="en-US" sz="1800" b="1" dirty="0">
                <a:latin typeface="Times New Roman" panose="02020603050405020304" pitchFamily="18" charset="0"/>
                <a:cs typeface="Times New Roman" panose="02020603050405020304" pitchFamily="18" charset="0"/>
              </a:rPr>
              <a:t>慢性</a:t>
            </a:r>
            <a:r>
              <a:rPr lang="ja-JP" altLang="en-US" sz="1800" b="1" dirty="0" smtClean="0">
                <a:latin typeface="Times New Roman" panose="02020603050405020304" pitchFamily="18" charset="0"/>
                <a:cs typeface="Times New Roman" panose="02020603050405020304" pitchFamily="18" charset="0"/>
              </a:rPr>
              <a:t>の出血性素因</a:t>
            </a:r>
            <a:endParaRPr lang="en-US" altLang="ja-JP" sz="1800" b="1" dirty="0" smtClean="0">
              <a:latin typeface="Times New Roman" panose="02020603050405020304" pitchFamily="18" charset="0"/>
              <a:cs typeface="Times New Roman" panose="02020603050405020304" pitchFamily="18" charset="0"/>
            </a:endParaRPr>
          </a:p>
          <a:p>
            <a:r>
              <a:rPr lang="en-US" altLang="ja-JP" sz="1800" b="1" dirty="0" smtClean="0">
                <a:latin typeface="Times New Roman" panose="02020603050405020304" pitchFamily="18" charset="0"/>
                <a:cs typeface="Times New Roman" panose="02020603050405020304" pitchFamily="18" charset="0"/>
              </a:rPr>
              <a:t>DAPT </a:t>
            </a:r>
            <a:r>
              <a:rPr lang="ja-JP" altLang="en-US" sz="1800" b="1" dirty="0" smtClean="0">
                <a:latin typeface="Times New Roman" panose="02020603050405020304" pitchFamily="18" charset="0"/>
                <a:cs typeface="Times New Roman" panose="02020603050405020304" pitchFamily="18" charset="0"/>
              </a:rPr>
              <a:t>期間中の延期不可能な大手術</a:t>
            </a:r>
            <a:endParaRPr lang="en-US" altLang="ja-JP" sz="1800" b="1" dirty="0" smtClean="0">
              <a:latin typeface="Times New Roman" panose="02020603050405020304" pitchFamily="18" charset="0"/>
              <a:cs typeface="Times New Roman" panose="02020603050405020304" pitchFamily="18" charset="0"/>
            </a:endParaRPr>
          </a:p>
          <a:p>
            <a:r>
              <a:rPr lang="en-US" altLang="ja-JP" sz="1800" b="1" dirty="0">
                <a:latin typeface="Times New Roman" panose="02020603050405020304" pitchFamily="18" charset="0"/>
                <a:cs typeface="Times New Roman" panose="02020603050405020304" pitchFamily="18" charset="0"/>
              </a:rPr>
              <a:t>PCI </a:t>
            </a:r>
            <a:r>
              <a:rPr lang="ja-JP" altLang="en-US" sz="1800" b="1" dirty="0">
                <a:latin typeface="Times New Roman" panose="02020603050405020304" pitchFamily="18" charset="0"/>
                <a:cs typeface="Times New Roman" panose="02020603050405020304" pitchFamily="18" charset="0"/>
              </a:rPr>
              <a:t>施行前 </a:t>
            </a:r>
            <a:r>
              <a:rPr lang="en-US" altLang="ja-JP" sz="1800" b="1" dirty="0">
                <a:latin typeface="Times New Roman" panose="02020603050405020304" pitchFamily="18" charset="0"/>
                <a:cs typeface="Times New Roman" panose="02020603050405020304" pitchFamily="18" charset="0"/>
              </a:rPr>
              <a:t>30 </a:t>
            </a:r>
            <a:r>
              <a:rPr lang="ja-JP" altLang="en-US" sz="1800" b="1" dirty="0" smtClean="0">
                <a:latin typeface="Times New Roman" panose="02020603050405020304" pitchFamily="18" charset="0"/>
                <a:cs typeface="Times New Roman" panose="02020603050405020304" pitchFamily="18" charset="0"/>
              </a:rPr>
              <a:t>日以内</a:t>
            </a:r>
            <a:r>
              <a:rPr lang="ja-JP" altLang="en-US" sz="1800" b="1" dirty="0">
                <a:latin typeface="Times New Roman" panose="02020603050405020304" pitchFamily="18" charset="0"/>
                <a:cs typeface="Times New Roman" panose="02020603050405020304" pitchFamily="18" charset="0"/>
              </a:rPr>
              <a:t>の大手術</a:t>
            </a:r>
            <a:r>
              <a:rPr lang="ja-JP" altLang="en-US" sz="1800" b="1" dirty="0" smtClean="0">
                <a:latin typeface="Times New Roman" panose="02020603050405020304" pitchFamily="18" charset="0"/>
                <a:cs typeface="Times New Roman" panose="02020603050405020304" pitchFamily="18" charset="0"/>
              </a:rPr>
              <a:t>または</a:t>
            </a:r>
            <a:r>
              <a:rPr lang="ja-JP" altLang="en-US" sz="1800" b="1" dirty="0">
                <a:latin typeface="Times New Roman" panose="02020603050405020304" pitchFamily="18" charset="0"/>
                <a:cs typeface="Times New Roman" panose="02020603050405020304" pitchFamily="18" charset="0"/>
              </a:rPr>
              <a:t>大きな外傷</a:t>
            </a:r>
          </a:p>
          <a:p>
            <a:endParaRPr kumimoji="1" lang="ja-JP" altLang="en-US" sz="1800" b="1" dirty="0">
              <a:latin typeface="Times New Roman" panose="02020603050405020304" pitchFamily="18" charset="0"/>
              <a:cs typeface="Times New Roman" panose="02020603050405020304" pitchFamily="18" charset="0"/>
            </a:endParaRPr>
          </a:p>
        </p:txBody>
      </p:sp>
      <p:sp>
        <p:nvSpPr>
          <p:cNvPr id="5" name="コンテンツ プレースホルダー 3"/>
          <p:cNvSpPr txBox="1">
            <a:spLocks/>
          </p:cNvSpPr>
          <p:nvPr/>
        </p:nvSpPr>
        <p:spPr>
          <a:xfrm>
            <a:off x="5745050" y="1532460"/>
            <a:ext cx="53822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6" name="コンテンツ プレースホルダー 3"/>
          <p:cNvSpPr txBox="1">
            <a:spLocks/>
          </p:cNvSpPr>
          <p:nvPr/>
        </p:nvSpPr>
        <p:spPr>
          <a:xfrm>
            <a:off x="6420737" y="1495068"/>
            <a:ext cx="5382296" cy="2874604"/>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b="1" dirty="0" smtClean="0">
                <a:latin typeface="Times New Roman" panose="02020603050405020304" pitchFamily="18" charset="0"/>
                <a:cs typeface="Times New Roman" panose="02020603050405020304" pitchFamily="18" charset="0"/>
              </a:rPr>
              <a:t>年齢</a:t>
            </a:r>
            <a:r>
              <a:rPr lang="ja-JP" altLang="en-US" sz="1800" b="1" dirty="0">
                <a:latin typeface="Times New Roman" panose="02020603050405020304" pitchFamily="18" charset="0"/>
                <a:cs typeface="Times New Roman" panose="02020603050405020304" pitchFamily="18" charset="0"/>
              </a:rPr>
              <a:t>≧ </a:t>
            </a:r>
            <a:r>
              <a:rPr lang="en-US" altLang="ja-JP" sz="1800" b="1" dirty="0">
                <a:latin typeface="Times New Roman" panose="02020603050405020304" pitchFamily="18" charset="0"/>
                <a:cs typeface="Times New Roman" panose="02020603050405020304" pitchFamily="18" charset="0"/>
              </a:rPr>
              <a:t>75 </a:t>
            </a:r>
            <a:r>
              <a:rPr lang="ja-JP" altLang="en-US" sz="1800" b="1" dirty="0">
                <a:latin typeface="Times New Roman" panose="02020603050405020304" pitchFamily="18" charset="0"/>
                <a:cs typeface="Times New Roman" panose="02020603050405020304" pitchFamily="18" charset="0"/>
              </a:rPr>
              <a:t>歳</a:t>
            </a:r>
            <a:r>
              <a:rPr lang="ja-JP" altLang="en-US" sz="1800" b="1" dirty="0" smtClean="0">
                <a:latin typeface="Times New Roman" panose="02020603050405020304" pitchFamily="18" charset="0"/>
                <a:cs typeface="Times New Roman" panose="02020603050405020304" pitchFamily="18" charset="0"/>
              </a:rPr>
              <a:t>．</a:t>
            </a:r>
            <a:endParaRPr lang="en-US" altLang="ja-JP" sz="1800" b="1" dirty="0" smtClean="0">
              <a:latin typeface="Times New Roman" panose="02020603050405020304" pitchFamily="18" charset="0"/>
              <a:cs typeface="Times New Roman" panose="02020603050405020304" pitchFamily="18" charset="0"/>
            </a:endParaRPr>
          </a:p>
          <a:p>
            <a:r>
              <a:rPr lang="ja-JP" altLang="en-US" sz="1800" b="1" dirty="0">
                <a:latin typeface="Times New Roman" panose="02020603050405020304" pitchFamily="18" charset="0"/>
                <a:cs typeface="Times New Roman" panose="02020603050405020304" pitchFamily="18" charset="0"/>
              </a:rPr>
              <a:t>慢性腎</a:t>
            </a:r>
            <a:r>
              <a:rPr lang="ja-JP" altLang="en-US" sz="1800" b="1" dirty="0" smtClean="0">
                <a:latin typeface="Times New Roman" panose="02020603050405020304" pitchFamily="18" charset="0"/>
                <a:cs typeface="Times New Roman" panose="02020603050405020304" pitchFamily="18" charset="0"/>
              </a:rPr>
              <a:t>不全 </a:t>
            </a:r>
            <a:r>
              <a:rPr lang="en-US" altLang="ja-JP" sz="1800" b="1" dirty="0" err="1" smtClean="0">
                <a:latin typeface="Times New Roman" panose="02020603050405020304" pitchFamily="18" charset="0"/>
                <a:cs typeface="Times New Roman" panose="02020603050405020304" pitchFamily="18" charset="0"/>
              </a:rPr>
              <a:t>eGFR</a:t>
            </a:r>
            <a:r>
              <a:rPr lang="en-US" altLang="ja-JP" sz="1800" b="1" dirty="0" smtClean="0">
                <a:latin typeface="Times New Roman" panose="02020603050405020304" pitchFamily="18" charset="0"/>
                <a:cs typeface="Times New Roman" panose="02020603050405020304" pitchFamily="18" charset="0"/>
              </a:rPr>
              <a:t> 30</a:t>
            </a:r>
            <a:r>
              <a:rPr lang="ja-JP" altLang="en-US" sz="1800" b="1" dirty="0">
                <a:latin typeface="Times New Roman" panose="02020603050405020304" pitchFamily="18" charset="0"/>
                <a:cs typeface="Times New Roman" panose="02020603050405020304" pitchFamily="18" charset="0"/>
              </a:rPr>
              <a:t>～</a:t>
            </a:r>
            <a:r>
              <a:rPr lang="en-US" altLang="ja-JP" sz="1800" b="1" dirty="0">
                <a:latin typeface="Times New Roman" panose="02020603050405020304" pitchFamily="18" charset="0"/>
                <a:cs typeface="Times New Roman" panose="02020603050405020304" pitchFamily="18" charset="0"/>
              </a:rPr>
              <a:t>59 </a:t>
            </a:r>
            <a:endParaRPr lang="en-US" altLang="ja-JP" sz="1800" b="1" dirty="0" smtClean="0">
              <a:latin typeface="Times New Roman" panose="02020603050405020304" pitchFamily="18" charset="0"/>
              <a:cs typeface="Times New Roman" panose="02020603050405020304" pitchFamily="18" charset="0"/>
            </a:endParaRPr>
          </a:p>
          <a:p>
            <a:r>
              <a:rPr lang="ja-JP" altLang="en-US" sz="1800" b="1" dirty="0">
                <a:latin typeface="Times New Roman" panose="02020603050405020304" pitchFamily="18" charset="0"/>
                <a:cs typeface="Times New Roman" panose="02020603050405020304" pitchFamily="18" charset="0"/>
              </a:rPr>
              <a:t>軽度貧血</a:t>
            </a:r>
          </a:p>
          <a:p>
            <a:r>
              <a:rPr lang="en-US" altLang="ja-JP" sz="1800" b="1" dirty="0" smtClean="0">
                <a:latin typeface="Times New Roman" panose="02020603050405020304" pitchFamily="18" charset="0"/>
                <a:cs typeface="Times New Roman" panose="02020603050405020304" pitchFamily="18" charset="0"/>
              </a:rPr>
              <a:t>NSAIDs </a:t>
            </a:r>
            <a:r>
              <a:rPr lang="ja-JP" altLang="en-US" sz="1800" b="1" dirty="0" smtClean="0">
                <a:latin typeface="Times New Roman" panose="02020603050405020304" pitchFamily="18" charset="0"/>
                <a:cs typeface="Times New Roman" panose="02020603050405020304" pitchFamily="18" charset="0"/>
              </a:rPr>
              <a:t>服用</a:t>
            </a:r>
            <a:endParaRPr lang="en-US" altLang="ja-JP" sz="1800" b="1" dirty="0" smtClean="0">
              <a:latin typeface="Times New Roman" panose="02020603050405020304" pitchFamily="18" charset="0"/>
              <a:cs typeface="Times New Roman" panose="02020603050405020304" pitchFamily="18" charset="0"/>
            </a:endParaRPr>
          </a:p>
          <a:p>
            <a:r>
              <a:rPr lang="ja-JP" altLang="en-US" sz="1800" b="1" dirty="0">
                <a:latin typeface="Times New Roman" panose="02020603050405020304" pitchFamily="18" charset="0"/>
                <a:cs typeface="Times New Roman" panose="02020603050405020304" pitchFamily="18" charset="0"/>
              </a:rPr>
              <a:t>入院または輸血が必要な </a:t>
            </a:r>
            <a:r>
              <a:rPr lang="en-US" altLang="ja-JP" sz="1800" b="1" dirty="0">
                <a:latin typeface="Times New Roman" panose="02020603050405020304" pitchFamily="18" charset="0"/>
                <a:cs typeface="Times New Roman" panose="02020603050405020304" pitchFamily="18" charset="0"/>
              </a:rPr>
              <a:t>6</a:t>
            </a:r>
            <a:r>
              <a:rPr lang="ja-JP" altLang="en-US" sz="1800" b="1" dirty="0">
                <a:latin typeface="Times New Roman" panose="02020603050405020304" pitchFamily="18" charset="0"/>
                <a:cs typeface="Times New Roman" panose="02020603050405020304" pitchFamily="18" charset="0"/>
              </a:rPr>
              <a:t>～</a:t>
            </a:r>
            <a:r>
              <a:rPr lang="en-US" altLang="ja-JP" sz="1800" b="1" dirty="0" smtClean="0">
                <a:latin typeface="Times New Roman" panose="02020603050405020304" pitchFamily="18" charset="0"/>
                <a:cs typeface="Times New Roman" panose="02020603050405020304" pitchFamily="18" charset="0"/>
              </a:rPr>
              <a:t>12 </a:t>
            </a:r>
            <a:r>
              <a:rPr lang="ja-JP" altLang="en-US" sz="1800" b="1" dirty="0" smtClean="0">
                <a:latin typeface="Times New Roman" panose="02020603050405020304" pitchFamily="18" charset="0"/>
                <a:cs typeface="Times New Roman" panose="02020603050405020304" pitchFamily="18" charset="0"/>
              </a:rPr>
              <a:t>ヵ</a:t>
            </a:r>
            <a:r>
              <a:rPr lang="ja-JP" altLang="en-US" sz="1800" b="1" dirty="0">
                <a:latin typeface="Times New Roman" panose="02020603050405020304" pitchFamily="18" charset="0"/>
                <a:cs typeface="Times New Roman" panose="02020603050405020304" pitchFamily="18" charset="0"/>
              </a:rPr>
              <a:t>月</a:t>
            </a:r>
            <a:r>
              <a:rPr lang="ja-JP" altLang="en-US" sz="1800" b="1" dirty="0" smtClean="0">
                <a:latin typeface="Times New Roman" panose="02020603050405020304" pitchFamily="18" charset="0"/>
                <a:cs typeface="Times New Roman" panose="02020603050405020304" pitchFamily="18" charset="0"/>
              </a:rPr>
              <a:t>以内の</a:t>
            </a:r>
            <a:r>
              <a:rPr lang="ja-JP" altLang="en-US" sz="1800" b="1" dirty="0">
                <a:latin typeface="Times New Roman" panose="02020603050405020304" pitchFamily="18" charset="0"/>
                <a:cs typeface="Times New Roman" panose="02020603050405020304" pitchFamily="18" charset="0"/>
              </a:rPr>
              <a:t>初回の非外傷性</a:t>
            </a:r>
            <a:r>
              <a:rPr lang="ja-JP" altLang="en-US" sz="1800" b="1" dirty="0" smtClean="0">
                <a:latin typeface="Times New Roman" panose="02020603050405020304" pitchFamily="18" charset="0"/>
                <a:cs typeface="Times New Roman" panose="02020603050405020304" pitchFamily="18" charset="0"/>
              </a:rPr>
              <a:t>出血</a:t>
            </a:r>
            <a:endParaRPr lang="en-US" altLang="ja-JP" sz="1800" b="1" dirty="0" smtClean="0">
              <a:latin typeface="Times New Roman" panose="02020603050405020304" pitchFamily="18" charset="0"/>
              <a:cs typeface="Times New Roman" panose="02020603050405020304" pitchFamily="18" charset="0"/>
            </a:endParaRPr>
          </a:p>
          <a:p>
            <a:r>
              <a:rPr lang="ja-JP" altLang="en-US" sz="1800" b="1" dirty="0">
                <a:latin typeface="Times New Roman" panose="02020603050405020304" pitchFamily="18" charset="0"/>
                <a:cs typeface="Times New Roman" panose="02020603050405020304" pitchFamily="18" charset="0"/>
              </a:rPr>
              <a:t>脳血管障害 主要項目に該当</a:t>
            </a:r>
            <a:r>
              <a:rPr lang="ja-JP" altLang="en-US" sz="1800" b="1" dirty="0" smtClean="0">
                <a:latin typeface="Times New Roman" panose="02020603050405020304" pitchFamily="18" charset="0"/>
                <a:cs typeface="Times New Roman" panose="02020603050405020304" pitchFamily="18" charset="0"/>
              </a:rPr>
              <a:t>しない</a:t>
            </a:r>
            <a:r>
              <a:rPr lang="ja-JP" altLang="en-US" sz="1800" b="1" dirty="0">
                <a:latin typeface="Times New Roman" panose="02020603050405020304" pitchFamily="18" charset="0"/>
                <a:cs typeface="Times New Roman" panose="02020603050405020304" pitchFamily="18" charset="0"/>
              </a:rPr>
              <a:t>ような</a:t>
            </a:r>
            <a:r>
              <a:rPr lang="ja-JP" altLang="en-US" sz="1800" b="1" dirty="0" smtClean="0">
                <a:latin typeface="Times New Roman" panose="02020603050405020304" pitchFamily="18" charset="0"/>
                <a:cs typeface="Times New Roman" panose="02020603050405020304" pitchFamily="18" charset="0"/>
              </a:rPr>
              <a:t>虚</a:t>
            </a:r>
            <a:r>
              <a:rPr lang="ja-JP" altLang="en-US" sz="1800" b="1" dirty="0">
                <a:latin typeface="Times New Roman" panose="02020603050405020304" pitchFamily="18" charset="0"/>
                <a:cs typeface="Times New Roman" panose="02020603050405020304" pitchFamily="18" charset="0"/>
              </a:rPr>
              <a:t>血性脳卒中の既往</a:t>
            </a:r>
            <a:endParaRPr lang="en-US" altLang="ja-JP" sz="1800" b="1" dirty="0" smtClean="0">
              <a:latin typeface="Times New Roman" panose="02020603050405020304" pitchFamily="18" charset="0"/>
              <a:cs typeface="Times New Roman" panose="02020603050405020304" pitchFamily="18" charset="0"/>
            </a:endParaRPr>
          </a:p>
          <a:p>
            <a:endParaRPr lang="ja-JP" altLang="en-US" sz="1800" b="1" dirty="0" smtClean="0">
              <a:latin typeface="Times New Roman" panose="02020603050405020304" pitchFamily="18" charset="0"/>
              <a:cs typeface="Times New Roman" panose="02020603050405020304" pitchFamily="18" charset="0"/>
            </a:endParaRPr>
          </a:p>
        </p:txBody>
      </p:sp>
      <p:sp>
        <p:nvSpPr>
          <p:cNvPr id="8" name="正方形/長方形 7"/>
          <p:cNvSpPr/>
          <p:nvPr/>
        </p:nvSpPr>
        <p:spPr>
          <a:xfrm>
            <a:off x="1300765" y="1126285"/>
            <a:ext cx="1925527" cy="369332"/>
          </a:xfrm>
          <a:prstGeom prst="rect">
            <a:avLst/>
          </a:prstGeom>
        </p:spPr>
        <p:txBody>
          <a:bodyPr wrap="none">
            <a:spAutoFit/>
          </a:bodyPr>
          <a:lstStyle/>
          <a:p>
            <a:r>
              <a:rPr lang="ja-JP" altLang="en-US" b="1" dirty="0">
                <a:latin typeface="Times New Roman" panose="02020603050405020304" pitchFamily="18" charset="0"/>
                <a:cs typeface="Times New Roman" panose="02020603050405020304" pitchFamily="18" charset="0"/>
              </a:rPr>
              <a:t>主要</a:t>
            </a:r>
            <a:r>
              <a:rPr lang="ja-JP" altLang="en-US" b="1" dirty="0" smtClean="0">
                <a:latin typeface="Times New Roman" panose="02020603050405020304" pitchFamily="18" charset="0"/>
                <a:cs typeface="Times New Roman" panose="02020603050405020304" pitchFamily="18" charset="0"/>
              </a:rPr>
              <a:t>項目 </a:t>
            </a:r>
            <a:r>
              <a:rPr lang="en-US" altLang="ja-JP" b="1" dirty="0" smtClean="0">
                <a:latin typeface="Times New Roman" panose="02020603050405020304" pitchFamily="18" charset="0"/>
                <a:cs typeface="Times New Roman" panose="02020603050405020304" pitchFamily="18" charset="0"/>
              </a:rPr>
              <a:t>14 </a:t>
            </a:r>
            <a:r>
              <a:rPr lang="ja-JP" altLang="en-US" b="1" dirty="0" smtClean="0">
                <a:latin typeface="Times New Roman" panose="02020603050405020304" pitchFamily="18" charset="0"/>
                <a:cs typeface="Times New Roman" panose="02020603050405020304" pitchFamily="18" charset="0"/>
              </a:rPr>
              <a:t>項目</a:t>
            </a:r>
            <a:endParaRPr lang="ja-JP" altLang="en-US" b="1" dirty="0">
              <a:latin typeface="Times New Roman" panose="02020603050405020304" pitchFamily="18" charset="0"/>
              <a:cs typeface="Times New Roman" panose="02020603050405020304" pitchFamily="18" charset="0"/>
            </a:endParaRPr>
          </a:p>
        </p:txBody>
      </p:sp>
      <p:sp>
        <p:nvSpPr>
          <p:cNvPr id="9" name="正方形/長方形 8"/>
          <p:cNvSpPr/>
          <p:nvPr/>
        </p:nvSpPr>
        <p:spPr>
          <a:xfrm>
            <a:off x="7224964" y="1125736"/>
            <a:ext cx="1802096" cy="369332"/>
          </a:xfrm>
          <a:prstGeom prst="rect">
            <a:avLst/>
          </a:prstGeom>
        </p:spPr>
        <p:txBody>
          <a:bodyPr wrap="none">
            <a:spAutoFit/>
          </a:bodyPr>
          <a:lstStyle/>
          <a:p>
            <a:r>
              <a:rPr lang="ja-JP" altLang="en-US" b="1" dirty="0">
                <a:latin typeface="Times New Roman" panose="02020603050405020304" pitchFamily="18" charset="0"/>
                <a:cs typeface="Times New Roman" panose="02020603050405020304" pitchFamily="18" charset="0"/>
              </a:rPr>
              <a:t>副次</a:t>
            </a:r>
            <a:r>
              <a:rPr lang="ja-JP" altLang="en-US" b="1" dirty="0" smtClean="0">
                <a:latin typeface="Times New Roman" panose="02020603050405020304" pitchFamily="18" charset="0"/>
                <a:cs typeface="Times New Roman" panose="02020603050405020304" pitchFamily="18" charset="0"/>
              </a:rPr>
              <a:t>項目 </a:t>
            </a:r>
            <a:r>
              <a:rPr lang="en-US" altLang="ja-JP" b="1" dirty="0" smtClean="0">
                <a:latin typeface="Times New Roman" panose="02020603050405020304" pitchFamily="18" charset="0"/>
                <a:cs typeface="Times New Roman" panose="02020603050405020304" pitchFamily="18" charset="0"/>
              </a:rPr>
              <a:t>6 </a:t>
            </a:r>
            <a:r>
              <a:rPr lang="ja-JP" altLang="en-US" b="1" dirty="0" smtClean="0">
                <a:latin typeface="Times New Roman" panose="02020603050405020304" pitchFamily="18" charset="0"/>
                <a:cs typeface="Times New Roman" panose="02020603050405020304" pitchFamily="18" charset="0"/>
              </a:rPr>
              <a:t>項目</a:t>
            </a:r>
            <a:endParaRPr lang="ja-JP" altLang="en-US" b="1" dirty="0">
              <a:latin typeface="Times New Roman" panose="02020603050405020304" pitchFamily="18" charset="0"/>
              <a:cs typeface="Times New Roman" panose="02020603050405020304" pitchFamily="18" charset="0"/>
            </a:endParaRPr>
          </a:p>
        </p:txBody>
      </p:sp>
      <p:sp>
        <p:nvSpPr>
          <p:cNvPr id="10" name="タイトル 1"/>
          <p:cNvSpPr txBox="1">
            <a:spLocks/>
          </p:cNvSpPr>
          <p:nvPr/>
        </p:nvSpPr>
        <p:spPr>
          <a:xfrm>
            <a:off x="1150509" y="15845"/>
            <a:ext cx="99768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latin typeface="Times New Roman" panose="02020603050405020304" pitchFamily="18" charset="0"/>
                <a:cs typeface="Times New Roman" panose="02020603050405020304" pitchFamily="18" charset="0"/>
              </a:rPr>
              <a:t>日本版高出血リスク</a:t>
            </a:r>
            <a:r>
              <a:rPr lang="en-US" altLang="ja-JP" sz="2800" b="1" dirty="0" smtClean="0">
                <a:latin typeface="Times New Roman" panose="02020603050405020304" pitchFamily="18" charset="0"/>
                <a:cs typeface="Times New Roman" panose="02020603050405020304" pitchFamily="18" charset="0"/>
              </a:rPr>
              <a:t>(</a:t>
            </a:r>
            <a:r>
              <a:rPr lang="en-US" altLang="ja-JP" sz="2800" b="1" dirty="0" smtClean="0">
                <a:solidFill>
                  <a:srgbClr val="FF0000"/>
                </a:solidFill>
                <a:latin typeface="Times New Roman" panose="02020603050405020304" pitchFamily="18" charset="0"/>
                <a:cs typeface="Times New Roman" panose="02020603050405020304" pitchFamily="18" charset="0"/>
              </a:rPr>
              <a:t>HBR</a:t>
            </a:r>
            <a:r>
              <a:rPr lang="ja-JP" altLang="en-US" sz="2800" b="1" dirty="0">
                <a:latin typeface="Times New Roman" panose="02020603050405020304" pitchFamily="18" charset="0"/>
                <a:cs typeface="Times New Roman" panose="02020603050405020304" pitchFamily="18" charset="0"/>
              </a:rPr>
              <a:t> </a:t>
            </a:r>
            <a:r>
              <a:rPr lang="en-US" altLang="ja-JP" sz="2800" b="1" dirty="0" smtClean="0">
                <a:latin typeface="Times New Roman" panose="02020603050405020304" pitchFamily="18" charset="0"/>
                <a:cs typeface="Times New Roman" panose="02020603050405020304" pitchFamily="18" charset="0"/>
              </a:rPr>
              <a:t>: high bleeding risk)</a:t>
            </a:r>
            <a:r>
              <a:rPr lang="ja-JP" altLang="en-US" sz="2800" b="1" dirty="0" smtClean="0">
                <a:latin typeface="Times New Roman" panose="02020603050405020304" pitchFamily="18" charset="0"/>
                <a:cs typeface="Times New Roman" panose="02020603050405020304" pitchFamily="18" charset="0"/>
              </a:rPr>
              <a:t>評価基準ができた</a:t>
            </a:r>
            <a:endParaRPr lang="ja-JP"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57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290724" y="639482"/>
            <a:ext cx="6084318" cy="5806393"/>
          </a:xfrm>
          <a:prstGeom prst="rect">
            <a:avLst/>
          </a:prstGeom>
        </p:spPr>
      </p:pic>
      <p:sp>
        <p:nvSpPr>
          <p:cNvPr id="5" name="タイトル 1"/>
          <p:cNvSpPr txBox="1">
            <a:spLocks/>
          </p:cNvSpPr>
          <p:nvPr/>
        </p:nvSpPr>
        <p:spPr>
          <a:xfrm>
            <a:off x="6465194" y="639482"/>
            <a:ext cx="5628067" cy="321130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smtClean="0">
                <a:latin typeface="Times New Roman" panose="02020603050405020304" pitchFamily="18" charset="0"/>
                <a:cs typeface="Times New Roman" panose="02020603050405020304" pitchFamily="18" charset="0"/>
              </a:rPr>
              <a:t>出血</a:t>
            </a:r>
            <a:r>
              <a:rPr lang="ja-JP" altLang="en-US" sz="2800" b="1" dirty="0">
                <a:latin typeface="Times New Roman" panose="02020603050405020304" pitchFamily="18" charset="0"/>
                <a:cs typeface="Times New Roman" panose="02020603050405020304" pitchFamily="18" charset="0"/>
              </a:rPr>
              <a:t>リスク、血栓リスク</a:t>
            </a:r>
            <a:r>
              <a:rPr lang="ja-JP" altLang="en-US" sz="2800" b="1" dirty="0" smtClean="0">
                <a:latin typeface="Times New Roman" panose="02020603050405020304" pitchFamily="18" charset="0"/>
                <a:cs typeface="Times New Roman" panose="02020603050405020304" pitchFamily="18" charset="0"/>
              </a:rPr>
              <a:t>を</a:t>
            </a:r>
            <a:r>
              <a:rPr lang="ja-JP" altLang="en-US" sz="2800" b="1" dirty="0">
                <a:latin typeface="Times New Roman" panose="02020603050405020304" pitchFamily="18" charset="0"/>
                <a:cs typeface="Times New Roman" panose="02020603050405020304" pitchFamily="18" charset="0"/>
              </a:rPr>
              <a:t>考慮して</a:t>
            </a:r>
            <a:r>
              <a:rPr lang="ja-JP" altLang="en-US" sz="2800" b="1" dirty="0" smtClean="0">
                <a:latin typeface="Times New Roman" panose="02020603050405020304" pitchFamily="18" charset="0"/>
                <a:cs typeface="Times New Roman" panose="02020603050405020304" pitchFamily="18" charset="0"/>
              </a:rPr>
              <a:t>、</a:t>
            </a:r>
            <a:r>
              <a:rPr lang="en-US" altLang="ja-JP" sz="2800" b="1" dirty="0" smtClean="0">
                <a:latin typeface="Times New Roman" panose="02020603050405020304" pitchFamily="18" charset="0"/>
                <a:cs typeface="Times New Roman" panose="02020603050405020304" pitchFamily="18" charset="0"/>
              </a:rPr>
              <a:t>PCI </a:t>
            </a:r>
            <a:r>
              <a:rPr lang="ja-JP" altLang="en-US" sz="2800" b="1" dirty="0">
                <a:latin typeface="Times New Roman" panose="02020603050405020304" pitchFamily="18" charset="0"/>
                <a:cs typeface="Times New Roman" panose="02020603050405020304" pitchFamily="18" charset="0"/>
              </a:rPr>
              <a:t>施行後</a:t>
            </a:r>
            <a:r>
              <a:rPr lang="ja-JP" altLang="en-US" sz="2800" b="1" dirty="0" smtClean="0">
                <a:latin typeface="Times New Roman" panose="02020603050405020304" pitchFamily="18" charset="0"/>
                <a:cs typeface="Times New Roman" panose="02020603050405020304" pitchFamily="18" charset="0"/>
              </a:rPr>
              <a:t>の </a:t>
            </a:r>
            <a:r>
              <a:rPr lang="en-US" altLang="ja-JP" sz="2800" b="1" dirty="0" smtClean="0">
                <a:latin typeface="Times New Roman" panose="02020603050405020304" pitchFamily="18" charset="0"/>
                <a:cs typeface="Times New Roman" panose="02020603050405020304" pitchFamily="18" charset="0"/>
              </a:rPr>
              <a:t>DAPT </a:t>
            </a:r>
            <a:r>
              <a:rPr lang="ja-JP" altLang="en-US" sz="2800" b="1" dirty="0" smtClean="0">
                <a:latin typeface="Times New Roman" panose="02020603050405020304" pitchFamily="18" charset="0"/>
                <a:cs typeface="Times New Roman" panose="02020603050405020304" pitchFamily="18" charset="0"/>
              </a:rPr>
              <a:t>の継続期間    </a:t>
            </a:r>
            <a:r>
              <a:rPr lang="en-US" altLang="ja-JP" sz="2800" b="1" dirty="0" smtClean="0">
                <a:latin typeface="Times New Roman" panose="02020603050405020304" pitchFamily="18" charset="0"/>
                <a:cs typeface="Times New Roman" panose="02020603050405020304" pitchFamily="18" charset="0"/>
              </a:rPr>
              <a:t>(</a:t>
            </a:r>
            <a:r>
              <a:rPr lang="ja-JP" altLang="en-US" sz="2800" b="1" dirty="0" smtClean="0">
                <a:latin typeface="Times New Roman" panose="02020603050405020304" pitchFamily="18" charset="0"/>
                <a:cs typeface="Times New Roman" panose="02020603050405020304" pitchFamily="18" charset="0"/>
              </a:rPr>
              <a:t>単剤 </a:t>
            </a:r>
            <a:r>
              <a:rPr lang="en-US" altLang="ja-JP" sz="2800" b="1" dirty="0" smtClean="0">
                <a:latin typeface="Times New Roman" panose="02020603050405020304" pitchFamily="18" charset="0"/>
                <a:cs typeface="Times New Roman" panose="02020603050405020304" pitchFamily="18" charset="0"/>
              </a:rPr>
              <a:t>: SAPT </a:t>
            </a:r>
            <a:r>
              <a:rPr lang="ja-JP" altLang="en-US" sz="2800" b="1" dirty="0" smtClean="0">
                <a:latin typeface="Times New Roman" panose="02020603050405020304" pitchFamily="18" charset="0"/>
                <a:cs typeface="Times New Roman" panose="02020603050405020304" pitchFamily="18" charset="0"/>
              </a:rPr>
              <a:t>に</a:t>
            </a:r>
            <a:r>
              <a:rPr lang="ja-JP" altLang="en-US" sz="2800" b="1" dirty="0">
                <a:latin typeface="Times New Roman" panose="02020603050405020304" pitchFamily="18" charset="0"/>
                <a:cs typeface="Times New Roman" panose="02020603050405020304" pitchFamily="18" charset="0"/>
              </a:rPr>
              <a:t>移行可能な期間</a:t>
            </a:r>
            <a:r>
              <a:rPr lang="en-US" altLang="ja-JP" sz="2800" b="1" dirty="0" smtClean="0">
                <a:latin typeface="Times New Roman" panose="02020603050405020304" pitchFamily="18" charset="0"/>
                <a:cs typeface="Times New Roman" panose="02020603050405020304" pitchFamily="18" charset="0"/>
              </a:rPr>
              <a:t>)      </a:t>
            </a:r>
            <a:r>
              <a:rPr lang="ja-JP" altLang="en-US" sz="2800" b="1" dirty="0" smtClean="0">
                <a:latin typeface="Times New Roman" panose="02020603050405020304" pitchFamily="18" charset="0"/>
                <a:cs typeface="Times New Roman" panose="02020603050405020304" pitchFamily="18" charset="0"/>
              </a:rPr>
              <a:t>を決める。</a:t>
            </a:r>
            <a:endParaRPr lang="en-US" altLang="ja-JP" sz="2800" b="1" dirty="0" smtClean="0">
              <a:latin typeface="Times New Roman" panose="02020603050405020304" pitchFamily="18" charset="0"/>
              <a:cs typeface="Times New Roman" panose="02020603050405020304" pitchFamily="18" charset="0"/>
            </a:endParaRPr>
          </a:p>
          <a:p>
            <a:pPr>
              <a:lnSpc>
                <a:spcPct val="150000"/>
              </a:lnSpc>
            </a:pPr>
            <a:r>
              <a:rPr lang="ja-JP" altLang="en-US" sz="2800" b="1" dirty="0" smtClean="0">
                <a:latin typeface="Times New Roman" panose="02020603050405020304" pitchFamily="18" charset="0"/>
                <a:cs typeface="Times New Roman" panose="02020603050405020304" pitchFamily="18" charset="0"/>
              </a:rPr>
              <a:t>血栓</a:t>
            </a:r>
            <a:r>
              <a:rPr lang="ja-JP" altLang="en-US" sz="2800" b="1" dirty="0">
                <a:latin typeface="Times New Roman" panose="02020603050405020304" pitchFamily="18" charset="0"/>
                <a:cs typeface="Times New Roman" panose="02020603050405020304" pitchFamily="18" charset="0"/>
              </a:rPr>
              <a:t>リスクが低ければ</a:t>
            </a:r>
            <a:endParaRPr lang="en-US" altLang="ja-JP" sz="2800" b="1" dirty="0">
              <a:latin typeface="Times New Roman" panose="02020603050405020304" pitchFamily="18" charset="0"/>
              <a:cs typeface="Times New Roman" panose="02020603050405020304" pitchFamily="18" charset="0"/>
            </a:endParaRPr>
          </a:p>
          <a:p>
            <a:pPr>
              <a:lnSpc>
                <a:spcPct val="150000"/>
              </a:lnSpc>
            </a:pPr>
            <a:r>
              <a:rPr lang="en-US" altLang="ja-JP" sz="2800" b="1" dirty="0">
                <a:latin typeface="Times New Roman" panose="02020603050405020304" pitchFamily="18" charset="0"/>
                <a:cs typeface="Times New Roman" panose="02020603050405020304" pitchFamily="18" charset="0"/>
              </a:rPr>
              <a:t>1-3 </a:t>
            </a:r>
            <a:r>
              <a:rPr lang="ja-JP" altLang="en-US" sz="2800" b="1" dirty="0">
                <a:latin typeface="Times New Roman" panose="02020603050405020304" pitchFamily="18" charset="0"/>
                <a:cs typeface="Times New Roman" panose="02020603050405020304" pitchFamily="18" charset="0"/>
              </a:rPr>
              <a:t>か月で単剤に移行可能</a:t>
            </a:r>
            <a:r>
              <a:rPr lang="ja-JP" altLang="en-US" sz="2800" b="1" dirty="0" smtClean="0">
                <a:latin typeface="Times New Roman" panose="02020603050405020304" pitchFamily="18" charset="0"/>
                <a:cs typeface="Times New Roman" panose="02020603050405020304" pitchFamily="18" charset="0"/>
              </a:rPr>
              <a:t>？</a:t>
            </a:r>
            <a:endParaRPr lang="ja-JP" altLang="en-US" sz="2800" b="1" dirty="0">
              <a:latin typeface="Times New Roman" panose="02020603050405020304" pitchFamily="18" charset="0"/>
              <a:cs typeface="Times New Roman" panose="02020603050405020304" pitchFamily="18" charset="0"/>
            </a:endParaRPr>
          </a:p>
        </p:txBody>
      </p:sp>
      <p:sp>
        <p:nvSpPr>
          <p:cNvPr id="6" name="タイトル 1"/>
          <p:cNvSpPr txBox="1">
            <a:spLocks/>
          </p:cNvSpPr>
          <p:nvPr/>
        </p:nvSpPr>
        <p:spPr>
          <a:xfrm>
            <a:off x="6465195" y="3370086"/>
            <a:ext cx="5516449" cy="27434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en-US" altLang="ja-JP" sz="2800" b="1" dirty="0" smtClean="0">
                <a:latin typeface="Times New Roman" panose="02020603050405020304" pitchFamily="18" charset="0"/>
                <a:cs typeface="Times New Roman" panose="02020603050405020304" pitchFamily="18" charset="0"/>
              </a:rPr>
              <a:t>HBR </a:t>
            </a:r>
            <a:r>
              <a:rPr lang="ja-JP" altLang="en-US" sz="2800" b="1" dirty="0" smtClean="0">
                <a:latin typeface="Times New Roman" panose="02020603050405020304" pitchFamily="18" charset="0"/>
                <a:cs typeface="Times New Roman" panose="02020603050405020304" pitchFamily="18" charset="0"/>
              </a:rPr>
              <a:t>： 出血リスク</a:t>
            </a:r>
            <a:endParaRPr lang="en-US" altLang="ja-JP" sz="2800" b="1" dirty="0" smtClean="0">
              <a:latin typeface="Times New Roman" panose="02020603050405020304" pitchFamily="18" charset="0"/>
              <a:cs typeface="Times New Roman" panose="02020603050405020304" pitchFamily="18" charset="0"/>
            </a:endParaRPr>
          </a:p>
          <a:p>
            <a:pPr>
              <a:lnSpc>
                <a:spcPct val="150000"/>
              </a:lnSpc>
            </a:pPr>
            <a:r>
              <a:rPr lang="en-US" altLang="ja-JP" sz="2800" b="1" dirty="0" smtClean="0">
                <a:latin typeface="Times New Roman" panose="02020603050405020304" pitchFamily="18" charset="0"/>
                <a:cs typeface="Times New Roman" panose="02020603050405020304" pitchFamily="18" charset="0"/>
              </a:rPr>
              <a:t>OAC </a:t>
            </a:r>
            <a:r>
              <a:rPr lang="ja-JP" altLang="en-US" sz="2800" b="1" dirty="0" smtClean="0">
                <a:latin typeface="Times New Roman" panose="02020603050405020304" pitchFamily="18" charset="0"/>
                <a:cs typeface="Times New Roman" panose="02020603050405020304" pitchFamily="18" charset="0"/>
              </a:rPr>
              <a:t>： 経口抗凝固</a:t>
            </a:r>
            <a:r>
              <a:rPr lang="ja-JP" altLang="en-US" sz="2800" b="1" dirty="0">
                <a:latin typeface="Times New Roman" panose="02020603050405020304" pitchFamily="18" charset="0"/>
                <a:cs typeface="Times New Roman" panose="02020603050405020304" pitchFamily="18" charset="0"/>
              </a:rPr>
              <a:t>薬</a:t>
            </a:r>
          </a:p>
        </p:txBody>
      </p:sp>
    </p:spTree>
    <p:extLst>
      <p:ext uri="{BB962C8B-B14F-4D97-AF65-F5344CB8AC3E}">
        <p14:creationId xmlns:p14="http://schemas.microsoft.com/office/powerpoint/2010/main" val="15802435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950</TotalTime>
  <Words>1353</Words>
  <Application>Microsoft Office PowerPoint</Application>
  <PresentationFormat>ユーザー設定</PresentationFormat>
  <Paragraphs>153</Paragraphs>
  <Slides>18</Slides>
  <Notes>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PowerPoint プレゼンテーション</vt:lpstr>
      <vt:lpstr>PowerPoint プレゼンテーション</vt:lpstr>
      <vt:lpstr>PowerPoint プレゼンテーション</vt:lpstr>
      <vt:lpstr>ステント血栓症のリスク因子</vt:lpstr>
      <vt:lpstr>PRECISE-DAPT score： PCI 施行後の DAPT 期間中の出血リスクを予測する</vt:lpstr>
      <vt:lpstr>PowerPoint プレゼンテーション</vt:lpstr>
      <vt:lpstr>その他、わかったこと</vt:lpstr>
      <vt:lpstr>少なくとも主要項目を 1 つ， あるいは副次項目を 2 つ 満たすと高出血リスク（HBR）</vt:lpstr>
      <vt:lpstr>PowerPoint プレゼンテーション</vt:lpstr>
      <vt:lpstr>抗血小板 2 剤併用療法(DAPT)は、ステント血栓リスクと出血性合併症  リスクの予測評価に基づいて行われる。 これは周術期も同じである。 抗血小板薬継続は出血性合併症が増加するため中止すべきと考えられるが、抗血小板薬の急激な中止はステント血栓症のリスクを上昇させる。 加えて、手術に伴う炎症による血栓形成性の亢進は、心血管イベント増加に関与する。 →待機的非心臓手術は、PCI 治療後の推奨される DAPT 期間が終了するまで、可能な限り延期することが望まれる。</vt:lpstr>
      <vt:lpstr>PCI 施行後の待機的非心臓手術の施行時期と DAPT の扱い。 BMS  ： ステント留置後最低 4－6 週間。 DES　：  最低 12 か月間。 その期間内は緊急手術以外の非心臓手術は待機すべき。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Tomonori Furuya</dc:creator>
  <cp:lastModifiedBy>takahiro</cp:lastModifiedBy>
  <cp:revision>150</cp:revision>
  <dcterms:created xsi:type="dcterms:W3CDTF">2021-06-28T10:42:35Z</dcterms:created>
  <dcterms:modified xsi:type="dcterms:W3CDTF">2021-07-19T04:53:03Z</dcterms:modified>
</cp:coreProperties>
</file>