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5" autoAdjust="0"/>
    <p:restoredTop sz="94660"/>
  </p:normalViewPr>
  <p:slideViewPr>
    <p:cSldViewPr snapToGrid="0" showGuides="1">
      <p:cViewPr>
        <p:scale>
          <a:sx n="103" d="100"/>
          <a:sy n="103" d="100"/>
        </p:scale>
        <p:origin x="-10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5EE-F9EC-4131-BE02-FC8DF5965AF0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3EA0-3666-46D5-9387-84E63A3C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49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5EE-F9EC-4131-BE02-FC8DF5965AF0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3EA0-3666-46D5-9387-84E63A3C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9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5EE-F9EC-4131-BE02-FC8DF5965AF0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3EA0-3666-46D5-9387-84E63A3C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506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5EE-F9EC-4131-BE02-FC8DF5965AF0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3EA0-3666-46D5-9387-84E63A3C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759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5EE-F9EC-4131-BE02-FC8DF5965AF0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3EA0-3666-46D5-9387-84E63A3C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81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5EE-F9EC-4131-BE02-FC8DF5965AF0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3EA0-3666-46D5-9387-84E63A3C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10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5EE-F9EC-4131-BE02-FC8DF5965AF0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3EA0-3666-46D5-9387-84E63A3C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5EE-F9EC-4131-BE02-FC8DF5965AF0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3EA0-3666-46D5-9387-84E63A3C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5EE-F9EC-4131-BE02-FC8DF5965AF0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3EA0-3666-46D5-9387-84E63A3C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59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5EE-F9EC-4131-BE02-FC8DF5965AF0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3EA0-3666-46D5-9387-84E63A3C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69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215EE-F9EC-4131-BE02-FC8DF5965AF0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3EA0-3666-46D5-9387-84E63A3C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82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215EE-F9EC-4131-BE02-FC8DF5965AF0}" type="datetimeFigureOut">
              <a:rPr kumimoji="1" lang="ja-JP" altLang="en-US" smtClean="0"/>
              <a:t>2021/9/14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A3EA0-3666-46D5-9387-84E63A3CFB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75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hyperlink" Target="https://www.nihon-u.ac.jp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nihon-u.ac.j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nihon-u.ac.jp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nihon-u.ac.jp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https://www.nihon-u.ac.jp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hyperlink" Target="https://www.nihon-u.ac.jp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hyperlink" Target="https://www.nihon-u.ac.jp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hyperlink" Target="https://www.nihon-u.ac.jp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nihon-u.ac.j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5400" dirty="0"/>
              <a:t>Propofol induced Priapism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Doshu Akira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l="1630" t="19020" r="71043" b="70347"/>
          <a:stretch/>
        </p:blipFill>
        <p:spPr>
          <a:xfrm>
            <a:off x="0" y="0"/>
            <a:ext cx="3831583" cy="838200"/>
          </a:xfrm>
          <a:prstGeom prst="rect">
            <a:avLst/>
          </a:prstGeom>
        </p:spPr>
      </p:pic>
      <p:pic>
        <p:nvPicPr>
          <p:cNvPr id="5" name="Picture 2" descr="日本大学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237287"/>
            <a:ext cx="17335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ge1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5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日本大学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237287"/>
            <a:ext cx="17335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46743" y="232228"/>
            <a:ext cx="859245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/>
              <a:t>とある夜間・・・</a:t>
            </a:r>
            <a:endParaRPr lang="en-US" altLang="ja-JP" sz="3200" dirty="0"/>
          </a:p>
          <a:p>
            <a:r>
              <a:rPr lang="ja-JP" altLang="en-US" sz="3200" dirty="0" smtClean="0"/>
              <a:t>　</a:t>
            </a:r>
            <a:r>
              <a:rPr lang="en-US" altLang="ja-JP" sz="3200" dirty="0"/>
              <a:t>20</a:t>
            </a:r>
            <a:r>
              <a:rPr lang="ja-JP" altLang="en-US" sz="3200" dirty="0"/>
              <a:t>代　男性　特に既往無し</a:t>
            </a:r>
            <a:endParaRPr lang="en-US" altLang="ja-JP" sz="3200" dirty="0"/>
          </a:p>
          <a:p>
            <a:r>
              <a:rPr lang="ja-JP" altLang="en-US" sz="3200" dirty="0" smtClean="0"/>
              <a:t>　</a:t>
            </a:r>
            <a:r>
              <a:rPr lang="en-US" altLang="ja-JP" sz="3200" dirty="0" smtClean="0">
                <a:solidFill>
                  <a:srgbClr val="FF0000"/>
                </a:solidFill>
              </a:rPr>
              <a:t>20</a:t>
            </a:r>
            <a:r>
              <a:rPr lang="ja-JP" altLang="en-US" sz="3200" dirty="0" smtClean="0">
                <a:solidFill>
                  <a:srgbClr val="FF0000"/>
                </a:solidFill>
              </a:rPr>
              <a:t>時間以上持続</a:t>
            </a:r>
            <a:r>
              <a:rPr lang="ja-JP" altLang="en-US" sz="3200" dirty="0" smtClean="0"/>
              <a:t>する勃起で救急搬送</a:t>
            </a:r>
            <a:endParaRPr lang="en-US" altLang="ja-JP" sz="3200" dirty="0" smtClean="0"/>
          </a:p>
          <a:p>
            <a:r>
              <a:rPr lang="ja-JP" altLang="en-US" sz="3200" dirty="0"/>
              <a:t>　→ 持続勃起症の診断</a:t>
            </a:r>
            <a:endParaRPr lang="en-US" altLang="ja-JP" sz="3200" dirty="0"/>
          </a:p>
          <a:p>
            <a:r>
              <a:rPr lang="ja-JP" altLang="en-US" sz="3200" dirty="0" smtClean="0"/>
              <a:t>　</a:t>
            </a:r>
            <a:r>
              <a:rPr lang="en-US" altLang="ja-JP" sz="3200" dirty="0" smtClean="0"/>
              <a:t>	</a:t>
            </a:r>
            <a:r>
              <a:rPr lang="ja-JP" altLang="en-US" sz="3200" dirty="0" smtClean="0"/>
              <a:t>海綿体穿刺し瀉血 → 改善せず</a:t>
            </a:r>
            <a:endParaRPr lang="en-US" altLang="ja-JP" sz="3200" dirty="0" smtClean="0"/>
          </a:p>
          <a:p>
            <a:r>
              <a:rPr lang="ja-JP" altLang="en-US" sz="3200" dirty="0" smtClean="0"/>
              <a:t>　</a:t>
            </a:r>
            <a:r>
              <a:rPr lang="en-US" altLang="ja-JP" sz="3200" dirty="0" smtClean="0"/>
              <a:t>	</a:t>
            </a:r>
            <a:r>
              <a:rPr lang="ja-JP" altLang="en-US" sz="3200" dirty="0" smtClean="0"/>
              <a:t>海綿体</a:t>
            </a:r>
            <a:r>
              <a:rPr lang="en-US" altLang="ja-JP" sz="3200" dirty="0" smtClean="0"/>
              <a:t>BGA </a:t>
            </a:r>
          </a:p>
          <a:p>
            <a:r>
              <a:rPr lang="en-US" altLang="ja-JP" sz="3200" dirty="0" smtClean="0"/>
              <a:t>	</a:t>
            </a:r>
            <a:r>
              <a:rPr lang="ja-JP" altLang="en-US" sz="3200" dirty="0" smtClean="0"/>
              <a:t>　</a:t>
            </a:r>
            <a:r>
              <a:rPr lang="en-US" altLang="ja-JP" sz="3200" dirty="0" smtClean="0"/>
              <a:t>pH		</a:t>
            </a:r>
            <a:r>
              <a:rPr lang="en-US" altLang="ja-JP" sz="3200" dirty="0" smtClean="0">
                <a:solidFill>
                  <a:srgbClr val="FF0000"/>
                </a:solidFill>
              </a:rPr>
              <a:t>6.412</a:t>
            </a:r>
          </a:p>
          <a:p>
            <a:r>
              <a:rPr lang="en-US" altLang="ja-JP" sz="3200" dirty="0" smtClean="0"/>
              <a:t>	</a:t>
            </a:r>
            <a:r>
              <a:rPr lang="ja-JP" altLang="en-US" sz="3200" dirty="0" smtClean="0"/>
              <a:t>　</a:t>
            </a:r>
            <a:r>
              <a:rPr lang="en-US" altLang="ja-JP" sz="3200" dirty="0" smtClean="0"/>
              <a:t>PaCO2	</a:t>
            </a:r>
            <a:r>
              <a:rPr lang="en-US" altLang="ja-JP" sz="3200" dirty="0" smtClean="0">
                <a:solidFill>
                  <a:srgbClr val="FF0000"/>
                </a:solidFill>
              </a:rPr>
              <a:t>119.0</a:t>
            </a:r>
            <a:r>
              <a:rPr lang="en-US" altLang="ja-JP" sz="3200" dirty="0" smtClean="0"/>
              <a:t>	mmHg</a:t>
            </a:r>
          </a:p>
          <a:p>
            <a:r>
              <a:rPr lang="en-US" altLang="ja-JP" sz="3200" dirty="0" smtClean="0"/>
              <a:t>	</a:t>
            </a:r>
            <a:r>
              <a:rPr lang="ja-JP" altLang="en-US" sz="3200" dirty="0" smtClean="0"/>
              <a:t>　</a:t>
            </a:r>
            <a:r>
              <a:rPr lang="en-US" altLang="ja-JP" sz="3200" dirty="0" smtClean="0"/>
              <a:t>Lac		</a:t>
            </a:r>
            <a:r>
              <a:rPr lang="en-US" altLang="ja-JP" sz="3200" dirty="0" smtClean="0">
                <a:solidFill>
                  <a:srgbClr val="FF0000"/>
                </a:solidFill>
              </a:rPr>
              <a:t>23.0</a:t>
            </a:r>
            <a:r>
              <a:rPr lang="en-US" altLang="ja-JP" sz="3200" dirty="0" smtClean="0"/>
              <a:t>		</a:t>
            </a:r>
            <a:r>
              <a:rPr lang="en-US" altLang="ja-JP" sz="3200" dirty="0" err="1" smtClean="0"/>
              <a:t>mmol</a:t>
            </a:r>
            <a:r>
              <a:rPr lang="en-US" altLang="ja-JP" sz="3200" dirty="0" smtClean="0"/>
              <a:t>/l</a:t>
            </a:r>
          </a:p>
          <a:p>
            <a:r>
              <a:rPr lang="ja-JP" altLang="en-US" sz="3200" dirty="0" smtClean="0"/>
              <a:t>　</a:t>
            </a:r>
            <a:r>
              <a:rPr lang="en-US" altLang="ja-JP" sz="3200" dirty="0" smtClean="0"/>
              <a:t>	</a:t>
            </a:r>
            <a:r>
              <a:rPr lang="ja-JP" altLang="en-US" sz="3200" dirty="0" smtClean="0">
                <a:solidFill>
                  <a:srgbClr val="FF0000"/>
                </a:solidFill>
              </a:rPr>
              <a:t>虚血性</a:t>
            </a:r>
            <a:r>
              <a:rPr lang="ja-JP" altLang="en-US" sz="3200" dirty="0" smtClean="0"/>
              <a:t>持続勃起症 の診断</a:t>
            </a:r>
            <a:endParaRPr lang="en-US" altLang="ja-JP" sz="3200" dirty="0" smtClean="0"/>
          </a:p>
          <a:p>
            <a:r>
              <a:rPr lang="ja-JP" altLang="en-US" sz="3200" dirty="0" smtClean="0"/>
              <a:t>　</a:t>
            </a:r>
            <a:r>
              <a:rPr lang="en-US" altLang="ja-JP" sz="3200" dirty="0" smtClean="0"/>
              <a:t>	</a:t>
            </a:r>
            <a:r>
              <a:rPr lang="ja-JP" altLang="en-US" sz="3200" dirty="0" smtClean="0"/>
              <a:t>フェニレフリン投与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→ 改善せず</a:t>
            </a:r>
            <a:endParaRPr lang="en-US" altLang="ja-JP" sz="3200" dirty="0" smtClean="0"/>
          </a:p>
          <a:p>
            <a:r>
              <a:rPr lang="ja-JP" altLang="en-US" sz="3200" dirty="0" smtClean="0"/>
              <a:t>　</a:t>
            </a:r>
            <a:r>
              <a:rPr lang="en-US" altLang="ja-JP" sz="3200" dirty="0" smtClean="0"/>
              <a:t>	</a:t>
            </a:r>
            <a:r>
              <a:rPr lang="ja-JP" altLang="en-US" sz="3200" dirty="0" smtClean="0"/>
              <a:t>→　緊急手術施行</a:t>
            </a:r>
            <a:r>
              <a:rPr lang="en-US" altLang="ja-JP" sz="3200" dirty="0" smtClean="0"/>
              <a:t> </a:t>
            </a:r>
            <a:r>
              <a:rPr lang="ja-JP" altLang="en-US" sz="3200" dirty="0" smtClean="0"/>
              <a:t>（海綿体</a:t>
            </a:r>
            <a:r>
              <a:rPr lang="en-US" altLang="ja-JP" sz="3200" dirty="0" smtClean="0"/>
              <a:t>-</a:t>
            </a:r>
            <a:r>
              <a:rPr lang="ja-JP" altLang="en-US" sz="3200" dirty="0" smtClean="0"/>
              <a:t>亀頭シャント術）</a:t>
            </a:r>
            <a:endParaRPr lang="en-US" altLang="ja-JP" sz="3200" dirty="0"/>
          </a:p>
        </p:txBody>
      </p:sp>
      <p:pic>
        <p:nvPicPr>
          <p:cNvPr id="6" name="page2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3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000"/>
    </mc:Choice>
    <mc:Fallback xmlns="">
      <p:transition spd="slow" advClick="0" advTm="2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日本大学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237287"/>
            <a:ext cx="17335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90286" y="275771"/>
            <a:ext cx="85489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/>
              <a:t>持続勃起症</a:t>
            </a:r>
            <a:endParaRPr lang="en-US" altLang="ja-JP" sz="2800" dirty="0" smtClean="0"/>
          </a:p>
          <a:p>
            <a:r>
              <a:rPr lang="ja-JP" altLang="en-US" sz="2800" dirty="0" smtClean="0"/>
              <a:t>　定義：性的興奮・刺激なしに</a:t>
            </a:r>
            <a:r>
              <a:rPr lang="en-US" altLang="ja-JP" sz="2800" dirty="0" smtClean="0">
                <a:solidFill>
                  <a:srgbClr val="FF0000"/>
                </a:solidFill>
              </a:rPr>
              <a:t>4</a:t>
            </a:r>
            <a:r>
              <a:rPr lang="ja-JP" altLang="en-US" sz="2800" dirty="0" smtClean="0">
                <a:solidFill>
                  <a:srgbClr val="FF0000"/>
                </a:solidFill>
              </a:rPr>
              <a:t>時間以上持続</a:t>
            </a:r>
            <a:r>
              <a:rPr lang="ja-JP" altLang="en-US" sz="2800" dirty="0" smtClean="0"/>
              <a:t>する</a:t>
            </a:r>
            <a:endParaRPr lang="en-US" altLang="ja-JP" sz="2800" dirty="0" smtClean="0"/>
          </a:p>
          <a:p>
            <a:r>
              <a:rPr lang="ja-JP" altLang="en-US" sz="2800" dirty="0" smtClean="0"/>
              <a:t>　原因</a:t>
            </a:r>
            <a:r>
              <a:rPr lang="en-US" altLang="ja-JP" sz="2800" baseline="30000" dirty="0" smtClean="0"/>
              <a:t>1)</a:t>
            </a:r>
          </a:p>
          <a:p>
            <a:r>
              <a:rPr lang="ja-JP" altLang="en-US" sz="2800" dirty="0" smtClean="0"/>
              <a:t>　①特発性</a:t>
            </a:r>
            <a:r>
              <a:rPr lang="en-US" altLang="ja-JP" sz="2800" dirty="0" smtClean="0"/>
              <a:t>	31% 	</a:t>
            </a:r>
            <a:r>
              <a:rPr lang="ja-JP" altLang="en-US" sz="2800" dirty="0" smtClean="0"/>
              <a:t>②外傷性 </a:t>
            </a:r>
            <a:r>
              <a:rPr lang="en-US" altLang="ja-JP" sz="2800" dirty="0" smtClean="0"/>
              <a:t>11% </a:t>
            </a:r>
            <a:r>
              <a:rPr lang="ja-JP" altLang="en-US" sz="2800" dirty="0" smtClean="0"/>
              <a:t>③近傍腫瘍 </a:t>
            </a:r>
            <a:r>
              <a:rPr lang="en-US" altLang="ja-JP" sz="2800" dirty="0" smtClean="0"/>
              <a:t>11%</a:t>
            </a:r>
          </a:p>
          <a:p>
            <a:r>
              <a:rPr lang="ja-JP" altLang="en-US" sz="2800" dirty="0" smtClean="0"/>
              <a:t>　④白血病</a:t>
            </a:r>
            <a:r>
              <a:rPr lang="en-US" altLang="ja-JP" sz="2800" dirty="0" smtClean="0"/>
              <a:t>	10%	</a:t>
            </a:r>
            <a:r>
              <a:rPr lang="ja-JP" altLang="en-US" sz="2800" dirty="0" smtClean="0"/>
              <a:t>⑤その他</a:t>
            </a:r>
            <a:endParaRPr lang="en-US" altLang="ja-JP" sz="2800" dirty="0" smtClean="0"/>
          </a:p>
          <a:p>
            <a:r>
              <a:rPr lang="ja-JP" altLang="en-US" sz="2800" dirty="0" smtClean="0"/>
              <a:t>　本症例 ： </a:t>
            </a:r>
            <a:r>
              <a:rPr lang="en-US" altLang="ja-JP" sz="2800" dirty="0" smtClean="0">
                <a:solidFill>
                  <a:srgbClr val="FF0000"/>
                </a:solidFill>
              </a:rPr>
              <a:t>WBC 48130	CML</a:t>
            </a:r>
            <a:r>
              <a:rPr lang="ja-JP" altLang="en-US" sz="2800" dirty="0" smtClean="0">
                <a:solidFill>
                  <a:srgbClr val="FF0000"/>
                </a:solidFill>
              </a:rPr>
              <a:t>疑い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 smtClean="0"/>
              <a:t>　・動脈性</a:t>
            </a:r>
            <a:r>
              <a:rPr lang="en-US" altLang="ja-JP" sz="2800" dirty="0" smtClean="0"/>
              <a:t>(high-flow)</a:t>
            </a:r>
          </a:p>
          <a:p>
            <a:r>
              <a:rPr lang="ja-JP" altLang="en-US" sz="2800" dirty="0" smtClean="0"/>
              <a:t>　　外傷による　</a:t>
            </a:r>
            <a:endParaRPr lang="en-US" altLang="ja-JP" sz="2800" dirty="0" smtClean="0"/>
          </a:p>
          <a:p>
            <a:r>
              <a:rPr lang="ja-JP" altLang="en-US" sz="2800" dirty="0" smtClean="0"/>
              <a:t>　・虚血性</a:t>
            </a:r>
            <a:r>
              <a:rPr lang="en-US" altLang="ja-JP" sz="2800" dirty="0" smtClean="0"/>
              <a:t>(low-</a:t>
            </a:r>
            <a:r>
              <a:rPr lang="en-US" altLang="ja-JP" sz="2800" dirty="0" err="1" smtClean="0"/>
              <a:t>folw</a:t>
            </a:r>
            <a:r>
              <a:rPr lang="en-US" altLang="ja-JP" sz="2800" dirty="0" smtClean="0"/>
              <a:t>)</a:t>
            </a:r>
          </a:p>
          <a:p>
            <a:r>
              <a:rPr lang="ja-JP" altLang="en-US" sz="2800" dirty="0" smtClean="0"/>
              <a:t>　　海綿体内圧が動脈圧を超え血液流入が</a:t>
            </a:r>
            <a:r>
              <a:rPr lang="en-US" altLang="ja-JP" sz="2800" dirty="0" smtClean="0"/>
              <a:t>stop</a:t>
            </a:r>
          </a:p>
          <a:p>
            <a:r>
              <a:rPr lang="ja-JP" altLang="en-US" sz="2800" dirty="0" smtClean="0"/>
              <a:t>　・</a:t>
            </a:r>
            <a:r>
              <a:rPr lang="en-US" altLang="ja-JP" sz="2800" dirty="0" smtClean="0"/>
              <a:t>stuttering</a:t>
            </a:r>
          </a:p>
          <a:p>
            <a:r>
              <a:rPr lang="en-US" altLang="ja-JP" sz="2800" dirty="0" smtClean="0"/>
              <a:t>		</a:t>
            </a:r>
            <a:r>
              <a:rPr lang="en-US" altLang="ja-JP" sz="2800" dirty="0" smtClean="0">
                <a:solidFill>
                  <a:srgbClr val="FF0000"/>
                </a:solidFill>
              </a:rPr>
              <a:t>95%</a:t>
            </a:r>
            <a:r>
              <a:rPr lang="ja-JP" altLang="en-US" sz="2800" dirty="0" smtClean="0">
                <a:solidFill>
                  <a:srgbClr val="FF0000"/>
                </a:solidFill>
              </a:rPr>
              <a:t>以上が虚血性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90286" y="6237287"/>
            <a:ext cx="4054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1) </a:t>
            </a:r>
            <a:r>
              <a:rPr lang="ja-JP" altLang="en-US" dirty="0" smtClean="0"/>
              <a:t>瀬川直樹　他．泌紀</a:t>
            </a:r>
            <a:r>
              <a:rPr lang="en-US" altLang="ja-JP" dirty="0" smtClean="0"/>
              <a:t>1998;</a:t>
            </a:r>
            <a:r>
              <a:rPr lang="ja-JP" altLang="en-US" dirty="0" smtClean="0"/>
              <a:t> </a:t>
            </a:r>
            <a:r>
              <a:rPr lang="en-US" altLang="ja-JP" dirty="0" smtClean="0"/>
              <a:t>44: 297-300</a:t>
            </a:r>
            <a:endParaRPr lang="ja-JP" altLang="en-US" dirty="0"/>
          </a:p>
        </p:txBody>
      </p:sp>
      <p:pic>
        <p:nvPicPr>
          <p:cNvPr id="5" name="page3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4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9000"/>
    </mc:Choice>
    <mc:Fallback xmlns="">
      <p:transition spd="slow" advClick="0" advTm="3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日本大学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237287"/>
            <a:ext cx="17335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90286" y="275771"/>
            <a:ext cx="85489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/>
              <a:t>治療</a:t>
            </a:r>
            <a:r>
              <a:rPr lang="en-US" altLang="ja-JP" sz="3200" dirty="0" smtClean="0"/>
              <a:t>(</a:t>
            </a:r>
            <a:r>
              <a:rPr lang="ja-JP" altLang="en-US" sz="3200" dirty="0" smtClean="0"/>
              <a:t>虚血性</a:t>
            </a:r>
            <a:r>
              <a:rPr lang="en-US" altLang="ja-JP" sz="3200" dirty="0" smtClean="0"/>
              <a:t>)</a:t>
            </a:r>
          </a:p>
          <a:p>
            <a:r>
              <a:rPr lang="en-US" altLang="ja-JP" sz="3200" dirty="0" smtClean="0"/>
              <a:t>	</a:t>
            </a:r>
            <a:r>
              <a:rPr lang="ja-JP" altLang="en-US" sz="3200" dirty="0" smtClean="0"/>
              <a:t>刺脱血</a:t>
            </a:r>
            <a:endParaRPr lang="en-US" altLang="ja-JP" sz="3200" dirty="0" smtClean="0"/>
          </a:p>
          <a:p>
            <a:r>
              <a:rPr lang="ja-JP" altLang="en-US" sz="3200" dirty="0" smtClean="0"/>
              <a:t>　</a:t>
            </a:r>
            <a:r>
              <a:rPr lang="en-US" altLang="ja-JP" sz="3200" dirty="0" smtClean="0"/>
              <a:t>	</a:t>
            </a:r>
            <a:r>
              <a:rPr lang="ja-JP" altLang="en-US" sz="3200" dirty="0" smtClean="0"/>
              <a:t>フェニレフリン等の昇圧薬</a:t>
            </a:r>
            <a:endParaRPr lang="en-US" altLang="ja-JP" sz="3200" dirty="0" smtClean="0"/>
          </a:p>
          <a:p>
            <a:r>
              <a:rPr lang="ja-JP" altLang="en-US" sz="3200" dirty="0" smtClean="0"/>
              <a:t>　</a:t>
            </a:r>
            <a:r>
              <a:rPr lang="en-US" altLang="ja-JP" sz="3200" dirty="0" smtClean="0"/>
              <a:t>	β2</a:t>
            </a:r>
            <a:r>
              <a:rPr lang="ja-JP" altLang="en-US" sz="3200" dirty="0" smtClean="0"/>
              <a:t>刺激薬</a:t>
            </a:r>
            <a:endParaRPr lang="en-US" altLang="ja-JP" sz="3200" dirty="0" smtClean="0"/>
          </a:p>
          <a:p>
            <a:r>
              <a:rPr lang="ja-JP" altLang="en-US" sz="3200" dirty="0" smtClean="0"/>
              <a:t>　</a:t>
            </a:r>
            <a:r>
              <a:rPr lang="en-US" altLang="ja-JP" sz="3200" dirty="0" smtClean="0"/>
              <a:t>	</a:t>
            </a:r>
            <a:r>
              <a:rPr lang="ja-JP" altLang="en-US" sz="3200" dirty="0" smtClean="0"/>
              <a:t>海綿体</a:t>
            </a:r>
            <a:r>
              <a:rPr lang="en-US" altLang="ja-JP" sz="3200" dirty="0" smtClean="0"/>
              <a:t>-</a:t>
            </a:r>
            <a:r>
              <a:rPr lang="ja-JP" altLang="en-US" sz="3200" dirty="0" smtClean="0"/>
              <a:t>亀頭シャント</a:t>
            </a:r>
            <a:r>
              <a:rPr lang="en-US" altLang="ja-JP" sz="3200" dirty="0" smtClean="0"/>
              <a:t>	etc.</a:t>
            </a:r>
          </a:p>
          <a:p>
            <a:r>
              <a:rPr lang="ja-JP" altLang="en-US" sz="3200" dirty="0" smtClean="0"/>
              <a:t>　持続勃起が</a:t>
            </a:r>
            <a:r>
              <a:rPr lang="en-US" altLang="ja-JP" sz="3200" dirty="0" smtClean="0"/>
              <a:t>6h</a:t>
            </a:r>
            <a:r>
              <a:rPr lang="ja-JP" altLang="en-US" sz="3200" dirty="0" smtClean="0"/>
              <a:t>を超えると昇圧剤の反応不良</a:t>
            </a:r>
            <a:endParaRPr lang="en-US" altLang="ja-JP" sz="3200" dirty="0" smtClean="0"/>
          </a:p>
          <a:p>
            <a:r>
              <a:rPr lang="ja-JP" altLang="en-US" sz="3200" dirty="0" smtClean="0"/>
              <a:t>　</a:t>
            </a:r>
            <a:r>
              <a:rPr lang="en-US" altLang="ja-JP" sz="3200" dirty="0" smtClean="0"/>
              <a:t>48h</a:t>
            </a:r>
            <a:r>
              <a:rPr lang="ja-JP" altLang="en-US" sz="3200" dirty="0" smtClean="0"/>
              <a:t>持続で全例に海綿体繊維化</a:t>
            </a:r>
            <a:endParaRPr lang="en-US" altLang="ja-JP" sz="3200" dirty="0" smtClean="0"/>
          </a:p>
          <a:p>
            <a:r>
              <a:rPr lang="ja-JP" altLang="en-US" sz="3200" dirty="0" smtClean="0"/>
              <a:t>　</a:t>
            </a:r>
            <a:endParaRPr lang="en-US" altLang="ja-JP" sz="3200" dirty="0" smtClean="0"/>
          </a:p>
          <a:p>
            <a:r>
              <a:rPr lang="ja-JP" altLang="en-US" sz="3200" dirty="0" smtClean="0"/>
              <a:t>⑤その他　薬剤性</a:t>
            </a:r>
            <a:endParaRPr lang="en-US" altLang="ja-JP" sz="3200" dirty="0" smtClean="0"/>
          </a:p>
          <a:p>
            <a:r>
              <a:rPr lang="ja-JP" altLang="en-US" sz="3200" dirty="0" smtClean="0"/>
              <a:t>　抗精神病薬　コカイン乱用　抗凝固薬</a:t>
            </a:r>
            <a:endParaRPr lang="en-US" altLang="ja-JP" sz="3200" dirty="0" smtClean="0"/>
          </a:p>
          <a:p>
            <a:r>
              <a:rPr lang="ja-JP" altLang="en-US" sz="3200" dirty="0" smtClean="0"/>
              <a:t>　</a:t>
            </a:r>
            <a:r>
              <a:rPr lang="ja-JP" altLang="en-US" sz="3200" dirty="0" smtClean="0">
                <a:solidFill>
                  <a:srgbClr val="FF0000"/>
                </a:solidFill>
              </a:rPr>
              <a:t>プロポフォールによる持続勃起症</a:t>
            </a:r>
            <a:r>
              <a:rPr lang="ja-JP" altLang="en-US" sz="3200" dirty="0" smtClean="0"/>
              <a:t>の報告あり</a:t>
            </a:r>
            <a:endParaRPr lang="en-US" altLang="ja-JP" sz="3200" dirty="0" smtClean="0"/>
          </a:p>
        </p:txBody>
      </p:sp>
      <p:pic>
        <p:nvPicPr>
          <p:cNvPr id="6" name="page4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1000"/>
    </mc:Choice>
    <mc:Fallback xmlns="">
      <p:transition spd="slow" advClick="0" advTm="4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日本大学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237287"/>
            <a:ext cx="17335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/>
          <a:srcRect l="33334" t="21468" r="13541" b="45924"/>
          <a:stretch/>
        </p:blipFill>
        <p:spPr>
          <a:xfrm>
            <a:off x="0" y="0"/>
            <a:ext cx="9144000" cy="3155578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30629" y="3429000"/>
            <a:ext cx="87521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16</a:t>
            </a:r>
            <a:r>
              <a:rPr lang="ja-JP" altLang="en-US" sz="2800" dirty="0"/>
              <a:t>歳　男性</a:t>
            </a:r>
            <a:endParaRPr lang="en-US" altLang="ja-JP" sz="2800" dirty="0"/>
          </a:p>
          <a:p>
            <a:r>
              <a:rPr lang="ja-JP" altLang="en-US" sz="2800" dirty="0" smtClean="0"/>
              <a:t>　</a:t>
            </a:r>
            <a:r>
              <a:rPr lang="en-US" altLang="ja-JP" sz="2800" dirty="0" smtClean="0"/>
              <a:t>PSVT/AF</a:t>
            </a:r>
            <a:r>
              <a:rPr lang="ja-JP" altLang="en-US" sz="2800" dirty="0" smtClean="0"/>
              <a:t>に対するカテーテルアブレーション</a:t>
            </a:r>
            <a:r>
              <a:rPr lang="en-US" altLang="ja-JP" sz="2800" dirty="0" smtClean="0"/>
              <a:t>(2h)</a:t>
            </a:r>
          </a:p>
          <a:p>
            <a:r>
              <a:rPr lang="ja-JP" altLang="en-US" sz="2800" dirty="0"/>
              <a:t>　</a:t>
            </a:r>
            <a:r>
              <a:rPr lang="en-US" altLang="ja-JP" sz="2800" dirty="0"/>
              <a:t>Propofol total 3215 mg, Heparin total 90 IU/kg</a:t>
            </a:r>
          </a:p>
          <a:p>
            <a:r>
              <a:rPr lang="ja-JP" altLang="en-US" sz="2800" dirty="0" smtClean="0"/>
              <a:t>　帰室後に</a:t>
            </a:r>
            <a:r>
              <a:rPr lang="en-US" altLang="ja-JP" sz="2800" dirty="0" smtClean="0"/>
              <a:t>Ns</a:t>
            </a:r>
            <a:r>
              <a:rPr lang="ja-JP" altLang="en-US" sz="2800" dirty="0" smtClean="0"/>
              <a:t>が</a:t>
            </a:r>
            <a:r>
              <a:rPr lang="en-US" altLang="ja-JP" sz="2800" dirty="0" smtClean="0"/>
              <a:t>erection</a:t>
            </a:r>
            <a:r>
              <a:rPr lang="ja-JP" altLang="en-US" sz="2800" dirty="0" smtClean="0"/>
              <a:t>発見　→　</a:t>
            </a:r>
            <a:r>
              <a:rPr lang="en-US" altLang="ja-JP" sz="2800" dirty="0" smtClean="0">
                <a:solidFill>
                  <a:srgbClr val="FF0000"/>
                </a:solidFill>
              </a:rPr>
              <a:t>5h</a:t>
            </a:r>
            <a:r>
              <a:rPr lang="ja-JP" altLang="en-US" sz="2800" dirty="0" smtClean="0">
                <a:solidFill>
                  <a:srgbClr val="FF0000"/>
                </a:solidFill>
              </a:rPr>
              <a:t>後も持続</a:t>
            </a:r>
            <a:r>
              <a:rPr lang="ja-JP" altLang="en-US" sz="2800" dirty="0" smtClean="0"/>
              <a:t>、違和感</a:t>
            </a:r>
            <a:r>
              <a:rPr lang="en-US" altLang="ja-JP" sz="2800" dirty="0" smtClean="0"/>
              <a:t>(+)</a:t>
            </a:r>
          </a:p>
          <a:p>
            <a:r>
              <a:rPr lang="ja-JP" altLang="en-US" sz="2800" dirty="0"/>
              <a:t>　テルブタリン</a:t>
            </a:r>
            <a:r>
              <a:rPr lang="en-US" altLang="ja-JP" sz="2800" dirty="0"/>
              <a:t>5mg</a:t>
            </a:r>
            <a:r>
              <a:rPr lang="ja-JP" altLang="en-US" sz="2800" dirty="0"/>
              <a:t>　→　</a:t>
            </a:r>
            <a:r>
              <a:rPr lang="en-US" altLang="ja-JP" sz="2800" dirty="0">
                <a:solidFill>
                  <a:srgbClr val="FF0000"/>
                </a:solidFill>
              </a:rPr>
              <a:t>3h</a:t>
            </a:r>
            <a:r>
              <a:rPr lang="ja-JP" altLang="en-US" sz="2800" dirty="0">
                <a:solidFill>
                  <a:srgbClr val="FF0000"/>
                </a:solidFill>
              </a:rPr>
              <a:t>後も持続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800" dirty="0" smtClean="0"/>
              <a:t>　</a:t>
            </a:r>
            <a:r>
              <a:rPr lang="ja-JP" altLang="en-US" sz="2800" u="sng" dirty="0" smtClean="0"/>
              <a:t>海綿体</a:t>
            </a:r>
            <a:r>
              <a:rPr lang="en-US" altLang="ja-JP" sz="2800" u="sng" dirty="0" smtClean="0"/>
              <a:t>BGA:</a:t>
            </a:r>
            <a:r>
              <a:rPr lang="ja-JP" altLang="en-US" sz="2800" u="sng" dirty="0" smtClean="0"/>
              <a:t> </a:t>
            </a:r>
            <a:r>
              <a:rPr lang="en-US" altLang="ja-JP" sz="2800" u="sng" dirty="0" smtClean="0"/>
              <a:t>pH 7.05</a:t>
            </a:r>
            <a:r>
              <a:rPr lang="ja-JP" altLang="en-US" sz="2800" u="sng" dirty="0" smtClean="0"/>
              <a:t>　</a:t>
            </a:r>
            <a:r>
              <a:rPr lang="en-US" altLang="ja-JP" sz="2800" u="sng" dirty="0" smtClean="0"/>
              <a:t>pCO2 100 mmHg</a:t>
            </a:r>
            <a:r>
              <a:rPr lang="ja-JP" altLang="en-US" sz="2800" u="sng" dirty="0" smtClean="0"/>
              <a:t>　</a:t>
            </a:r>
            <a:r>
              <a:rPr lang="en-US" altLang="ja-JP" sz="2800" u="sng" dirty="0" smtClean="0"/>
              <a:t>O2SAT 26%</a:t>
            </a:r>
          </a:p>
          <a:p>
            <a:r>
              <a:rPr lang="ja-JP" altLang="en-US" sz="2800" dirty="0" smtClean="0"/>
              <a:t>　テルブタリン追加　→　</a:t>
            </a:r>
            <a:r>
              <a:rPr lang="en-US" altLang="ja-JP" sz="2800" dirty="0" smtClean="0"/>
              <a:t>1-2</a:t>
            </a:r>
            <a:r>
              <a:rPr lang="ja-JP" altLang="en-US" sz="2800" dirty="0" smtClean="0"/>
              <a:t>分後にようやく萎縮</a:t>
            </a:r>
            <a:endParaRPr lang="en-US" altLang="ja-JP" sz="2800" dirty="0" smtClean="0"/>
          </a:p>
        </p:txBody>
      </p:sp>
      <p:pic>
        <p:nvPicPr>
          <p:cNvPr id="7" name="page5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3000"/>
    </mc:Choice>
    <mc:Fallback xmlns="">
      <p:transition spd="slow" advClick="0" advTm="3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日本大学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237287"/>
            <a:ext cx="17335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/>
          <a:srcRect l="37499" t="25543" r="16667" b="55601"/>
          <a:stretch/>
        </p:blipFill>
        <p:spPr>
          <a:xfrm>
            <a:off x="-1" y="0"/>
            <a:ext cx="9059949" cy="20955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918173" y="2084388"/>
            <a:ext cx="492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Savoie</a:t>
            </a:r>
            <a:r>
              <a:rPr kumimoji="1" lang="en-US" altLang="ja-JP" dirty="0" smtClean="0"/>
              <a:t> C, et </a:t>
            </a:r>
            <a:r>
              <a:rPr lang="en-US" altLang="ja-JP" dirty="0" smtClean="0"/>
              <a:t>al. </a:t>
            </a:r>
            <a:r>
              <a:rPr kumimoji="1" lang="en-US" altLang="ja-JP" dirty="0" smtClean="0"/>
              <a:t>Global Pediatric Health 2019; 6: 1-4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7999" y="2851745"/>
            <a:ext cx="812800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9</a:t>
            </a:r>
            <a:r>
              <a:rPr lang="ja-JP" altLang="en-US" sz="2800" dirty="0" smtClean="0"/>
              <a:t>歳　男児</a:t>
            </a:r>
            <a:endParaRPr lang="en-US" altLang="ja-JP" sz="2800" dirty="0" smtClean="0"/>
          </a:p>
          <a:p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重度声門上狭窄による気管切開　→　再建術</a:t>
            </a:r>
            <a:endParaRPr kumimoji="1" lang="en-US" altLang="ja-JP" sz="2800" dirty="0" smtClean="0"/>
          </a:p>
          <a:p>
            <a:r>
              <a:rPr lang="ja-JP" altLang="en-US" sz="2800" dirty="0"/>
              <a:t>　　</a:t>
            </a:r>
            <a:r>
              <a:rPr lang="ja-JP" altLang="en-US" sz="2800" dirty="0" smtClean="0"/>
              <a:t>吸入麻酔 </a:t>
            </a:r>
            <a:r>
              <a:rPr lang="en-US" altLang="ja-JP" sz="2800" dirty="0" smtClean="0"/>
              <a:t>+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Remifentanil</a:t>
            </a:r>
            <a:endParaRPr lang="en-US" altLang="ja-JP" sz="2800" dirty="0"/>
          </a:p>
          <a:p>
            <a:r>
              <a:rPr lang="ja-JP" altLang="en-US" sz="2800" dirty="0" smtClean="0"/>
              <a:t>　　術中</a:t>
            </a:r>
            <a:r>
              <a:rPr lang="en-US" altLang="ja-JP" sz="2800" dirty="0" smtClean="0"/>
              <a:t>2</a:t>
            </a:r>
            <a:r>
              <a:rPr lang="ja-JP" altLang="en-US" sz="2800" dirty="0" smtClean="0"/>
              <a:t>回</a:t>
            </a:r>
            <a:r>
              <a:rPr lang="en-US" altLang="ja-JP" sz="2800" dirty="0" smtClean="0"/>
              <a:t>Propofol(1 mg/kg, 0.7 mg/kg)</a:t>
            </a:r>
          </a:p>
          <a:p>
            <a:r>
              <a:rPr lang="ja-JP" altLang="en-US" sz="2800" dirty="0" smtClean="0"/>
              <a:t>　</a:t>
            </a:r>
            <a:r>
              <a:rPr lang="en-US" altLang="ja-JP" sz="2800" dirty="0" smtClean="0"/>
              <a:t>1POD midazolam</a:t>
            </a:r>
            <a:r>
              <a:rPr lang="ja-JP" altLang="en-US" sz="2800" dirty="0" smtClean="0"/>
              <a:t>で鎮静</a:t>
            </a:r>
            <a:endParaRPr lang="en-US" altLang="ja-JP" sz="2800" dirty="0" smtClean="0"/>
          </a:p>
          <a:p>
            <a:r>
              <a:rPr kumimoji="1" lang="ja-JP" altLang="en-US" sz="2800" dirty="0"/>
              <a:t>　</a:t>
            </a:r>
            <a:r>
              <a:rPr kumimoji="1" lang="en-US" altLang="ja-JP" sz="2800" dirty="0" smtClean="0"/>
              <a:t>2POD propofol</a:t>
            </a:r>
            <a:r>
              <a:rPr kumimoji="1" lang="ja-JP" altLang="en-US" sz="2800" dirty="0" smtClean="0"/>
              <a:t>にスイッチ　→　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4h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経過時に</a:t>
            </a:r>
            <a:r>
              <a:rPr kumimoji="1" lang="en-US" altLang="ja-JP" sz="2800" dirty="0" smtClean="0"/>
              <a:t>erection</a:t>
            </a:r>
          </a:p>
          <a:p>
            <a:r>
              <a:rPr lang="ja-JP" altLang="en-US" sz="2800" dirty="0" smtClean="0"/>
              <a:t>　すぐに投与停止　→　</a:t>
            </a:r>
            <a:r>
              <a:rPr lang="en-US" altLang="ja-JP" sz="2800" dirty="0" smtClean="0"/>
              <a:t>2min</a:t>
            </a:r>
            <a:r>
              <a:rPr lang="ja-JP" altLang="en-US" sz="2800" dirty="0" smtClean="0"/>
              <a:t>で軽快</a:t>
            </a:r>
            <a:endParaRPr kumimoji="1" lang="en-US" altLang="ja-JP" sz="2800" dirty="0" smtClean="0"/>
          </a:p>
          <a:p>
            <a:endParaRPr kumimoji="1" lang="ja-JP" altLang="en-US" dirty="0"/>
          </a:p>
        </p:txBody>
      </p:sp>
      <p:pic>
        <p:nvPicPr>
          <p:cNvPr id="3" name="page6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1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日本大学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237287"/>
            <a:ext cx="17335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/>
          <a:srcRect l="34583" t="23691" r="13958" b="56670"/>
          <a:stretch/>
        </p:blipFill>
        <p:spPr>
          <a:xfrm>
            <a:off x="0" y="0"/>
            <a:ext cx="9144350" cy="196215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28599" y="2114550"/>
            <a:ext cx="85815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58</a:t>
            </a:r>
            <a:r>
              <a:rPr kumimoji="1" lang="ja-JP" altLang="en-US" sz="2400" dirty="0" smtClean="0"/>
              <a:t>歳　男性　大腸癌に対する腹腔鏡下右半結腸切除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Propofol(total 1662mg)</a:t>
            </a:r>
            <a:r>
              <a:rPr lang="ja-JP" altLang="en-US" sz="2400" dirty="0" smtClean="0"/>
              <a:t>による全身麻酔</a:t>
            </a:r>
            <a:r>
              <a:rPr lang="en-US" altLang="ja-JP" sz="2400" dirty="0" smtClean="0"/>
              <a:t>+</a:t>
            </a:r>
            <a:r>
              <a:rPr lang="ja-JP" altLang="en-US" sz="2400" dirty="0" smtClean="0"/>
              <a:t>硬膜外麻酔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病棟帰室時から陰部違和感 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　→ 担当女性看護師に恥ずかしくて言えず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1POD </a:t>
            </a:r>
            <a:r>
              <a:rPr lang="ja-JP" altLang="en-US" sz="2400" dirty="0" smtClean="0"/>
              <a:t>有痛性の勃起持続　→　主治医に報告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　泌尿器科</a:t>
            </a:r>
            <a:r>
              <a:rPr kumimoji="1" lang="en-US" altLang="ja-JP" sz="2400" dirty="0" smtClean="0"/>
              <a:t>consult</a:t>
            </a:r>
            <a:r>
              <a:rPr kumimoji="1" lang="ja-JP" altLang="en-US" sz="2400" dirty="0" smtClean="0"/>
              <a:t>され、虚血性持続性勃起の診断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尿道カテーテル抜去、硬膜外麻酔停止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4h</a:t>
            </a:r>
            <a:r>
              <a:rPr kumimoji="1" lang="ja-JP" altLang="en-US" sz="2400" dirty="0" smtClean="0"/>
              <a:t>後も改善しないため、緊急シャント手術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約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48h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経過</a:t>
            </a:r>
            <a:r>
              <a:rPr kumimoji="1" lang="en-US" altLang="ja-JP" sz="2400" dirty="0" smtClean="0"/>
              <a:t>)</a:t>
            </a:r>
          </a:p>
          <a:p>
            <a:r>
              <a:rPr kumimoji="1" lang="ja-JP" altLang="en-US" sz="2400" dirty="0" smtClean="0"/>
              <a:t>　　ヘパリン</a:t>
            </a:r>
            <a:r>
              <a:rPr kumimoji="1" lang="en-US" altLang="ja-JP" sz="2400" dirty="0" smtClean="0"/>
              <a:t>5000IU</a:t>
            </a:r>
            <a:r>
              <a:rPr lang="en-US" altLang="ja-JP" sz="2400" dirty="0" smtClean="0"/>
              <a:t>, </a:t>
            </a:r>
            <a:r>
              <a:rPr kumimoji="1" lang="ja-JP" altLang="en-US" sz="2400" dirty="0" smtClean="0"/>
              <a:t>メチレンブルー</a:t>
            </a:r>
            <a:r>
              <a:rPr kumimoji="1" lang="en-US" altLang="ja-JP" sz="2400" dirty="0" smtClean="0"/>
              <a:t>2A, </a:t>
            </a:r>
            <a:r>
              <a:rPr kumimoji="1" lang="ja-JP" altLang="en-US" sz="2400" dirty="0" smtClean="0"/>
              <a:t>エフェドリン</a:t>
            </a:r>
            <a:r>
              <a:rPr kumimoji="1" lang="en-US" altLang="ja-JP" sz="2400" dirty="0" smtClean="0"/>
              <a:t>80mg,</a:t>
            </a:r>
          </a:p>
          <a:p>
            <a:r>
              <a:rPr lang="ja-JP" altLang="en-US" sz="2400" dirty="0"/>
              <a:t>　</a:t>
            </a:r>
            <a:r>
              <a:rPr kumimoji="1" lang="en-US" altLang="ja-JP" sz="2400" dirty="0" smtClean="0"/>
              <a:t> </a:t>
            </a:r>
            <a:r>
              <a:rPr lang="ja-JP" altLang="en-US" sz="2400" dirty="0"/>
              <a:t> </a:t>
            </a:r>
            <a:r>
              <a:rPr kumimoji="1" lang="ja-JP" altLang="en-US" sz="2400" dirty="0" smtClean="0"/>
              <a:t>エピネフリン</a:t>
            </a:r>
            <a:r>
              <a:rPr kumimoji="1" lang="en-US" altLang="ja-JP" sz="2400" dirty="0" smtClean="0"/>
              <a:t>1mg</a:t>
            </a:r>
            <a:r>
              <a:rPr kumimoji="1" lang="ja-JP" altLang="en-US" sz="2400" dirty="0" err="1" smtClean="0"/>
              <a:t>で灌</a:t>
            </a:r>
            <a:r>
              <a:rPr kumimoji="1" lang="ja-JP" altLang="en-US" sz="2400" dirty="0" smtClean="0"/>
              <a:t>流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  →　萎縮はしたものの</a:t>
            </a:r>
            <a:r>
              <a:rPr lang="ja-JP" altLang="en-US" sz="2400" u="sng" dirty="0" smtClean="0"/>
              <a:t>機能不全に陥る</a:t>
            </a:r>
            <a:endParaRPr kumimoji="1" lang="ja-JP" altLang="en-US" sz="2400" u="sng" dirty="0"/>
          </a:p>
        </p:txBody>
      </p:sp>
      <p:pic>
        <p:nvPicPr>
          <p:cNvPr id="4" name="page7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5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6000"/>
    </mc:Choice>
    <mc:Fallback xmlns="">
      <p:transition spd="slow" advClick="0" advTm="4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日本大学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237287"/>
            <a:ext cx="17335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/>
          <a:srcRect l="34583" t="23691" r="13958" b="56670"/>
          <a:stretch/>
        </p:blipFill>
        <p:spPr>
          <a:xfrm>
            <a:off x="0" y="0"/>
            <a:ext cx="9144350" cy="19621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28599" y="2114549"/>
            <a:ext cx="85670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プロポフォール</a:t>
            </a:r>
            <a:endParaRPr kumimoji="1"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なぜ</a:t>
            </a:r>
            <a:r>
              <a:rPr lang="en-US" altLang="ja-JP" sz="3200" dirty="0" smtClean="0"/>
              <a:t>erection</a:t>
            </a:r>
            <a:r>
              <a:rPr lang="ja-JP" altLang="en-US" sz="3200" dirty="0" smtClean="0"/>
              <a:t>するか詳細は不明</a:t>
            </a:r>
            <a:endParaRPr lang="en-US" altLang="ja-JP" sz="3200" dirty="0" smtClean="0"/>
          </a:p>
          <a:p>
            <a:r>
              <a:rPr kumimoji="1" lang="ja-JP" altLang="en-US" sz="3200" dirty="0"/>
              <a:t>　</a:t>
            </a:r>
            <a:r>
              <a:rPr kumimoji="1" lang="ja-JP" altLang="en-US" sz="3200" dirty="0" smtClean="0"/>
              <a:t>　交感神経系の血管収縮をブロック</a:t>
            </a:r>
            <a:endParaRPr kumimoji="1"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副交感神経系の血管拡張作用を増強</a:t>
            </a:r>
            <a:endParaRPr kumimoji="1"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→　</a:t>
            </a:r>
            <a:r>
              <a:rPr lang="en-US" altLang="ja-JP" sz="3200" dirty="0" smtClean="0"/>
              <a:t>priapism</a:t>
            </a:r>
          </a:p>
          <a:p>
            <a:r>
              <a:rPr kumimoji="1" lang="ja-JP" altLang="en-US" sz="3200" dirty="0"/>
              <a:t>　</a:t>
            </a:r>
            <a:r>
              <a:rPr kumimoji="1" lang="ja-JP" altLang="en-US" sz="3200" dirty="0" smtClean="0"/>
              <a:t>　</a:t>
            </a:r>
            <a:endParaRPr kumimoji="1"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</a:t>
            </a:r>
            <a:r>
              <a:rPr lang="en-US" altLang="ja-JP" sz="3200" dirty="0" smtClean="0">
                <a:solidFill>
                  <a:srgbClr val="FF0000"/>
                </a:solidFill>
              </a:rPr>
              <a:t>NO</a:t>
            </a:r>
            <a:r>
              <a:rPr lang="ja-JP" altLang="en-US" sz="3200" dirty="0" smtClean="0">
                <a:solidFill>
                  <a:srgbClr val="FF0000"/>
                </a:solidFill>
              </a:rPr>
              <a:t>を介した平滑筋弛緩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r>
              <a:rPr kumimoji="1" lang="ja-JP" altLang="en-US" sz="3200" dirty="0"/>
              <a:t>　</a:t>
            </a:r>
            <a:r>
              <a:rPr kumimoji="1" lang="ja-JP" altLang="en-US" sz="3200" dirty="0" smtClean="0"/>
              <a:t>　</a:t>
            </a:r>
            <a:r>
              <a:rPr kumimoji="1" lang="en-US" altLang="ja-JP" sz="3200" dirty="0" smtClean="0"/>
              <a:t>GABA-A</a:t>
            </a:r>
            <a:r>
              <a:rPr kumimoji="1" lang="ja-JP" altLang="en-US" sz="3200" dirty="0" smtClean="0"/>
              <a:t>と副腎ステロイド産生の調節</a:t>
            </a:r>
            <a:endParaRPr kumimoji="1" lang="ja-JP" altLang="en-US" sz="3200" dirty="0"/>
          </a:p>
        </p:txBody>
      </p:sp>
      <p:pic>
        <p:nvPicPr>
          <p:cNvPr id="3" name="page8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日本大学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6237287"/>
            <a:ext cx="17335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85751" y="374034"/>
            <a:ext cx="877887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まとめ</a:t>
            </a:r>
            <a:endParaRPr kumimoji="1" lang="en-US" altLang="ja-JP" sz="4000" dirty="0" smtClean="0"/>
          </a:p>
          <a:p>
            <a:endParaRPr kumimoji="1" lang="en-US" altLang="ja-JP" sz="2800" dirty="0" smtClean="0"/>
          </a:p>
          <a:p>
            <a:r>
              <a:rPr kumimoji="1" lang="ja-JP" altLang="en-US" sz="2800" dirty="0" smtClean="0"/>
              <a:t>持続性勃起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　・稀だが早期介入しなければ後遺症の危険</a:t>
            </a:r>
            <a:endParaRPr lang="en-US" altLang="ja-JP" sz="2800" dirty="0" smtClean="0"/>
          </a:p>
          <a:p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・患者は羞恥心から報告を躊躇し発見が遅れやすい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・病棟スタッフへの周知教育が大事</a:t>
            </a:r>
            <a:endParaRPr lang="en-US" altLang="ja-JP" sz="2800" dirty="0" smtClean="0"/>
          </a:p>
          <a:p>
            <a:r>
              <a:rPr kumimoji="1" lang="ja-JP" altLang="en-US" sz="2800" dirty="0"/>
              <a:t>　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・プロポフォールが起因とする報告が少なからずある</a:t>
            </a:r>
            <a:endParaRPr lang="en-US" altLang="ja-JP" sz="2800" dirty="0" smtClean="0"/>
          </a:p>
          <a:p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・硬膜外麻酔も原因に挙げられている</a:t>
            </a:r>
            <a:r>
              <a:rPr lang="ja-JP" altLang="en-US" sz="2800" dirty="0"/>
              <a:t>　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r>
              <a:rPr lang="ja-JP" altLang="en-US" sz="2800" dirty="0" smtClean="0">
                <a:solidFill>
                  <a:srgbClr val="FF0000"/>
                </a:solidFill>
              </a:rPr>
              <a:t>麻酔時、少し気にして観察してみてください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endParaRPr kumimoji="1" lang="ja-JP" altLang="en-US" sz="2400" dirty="0"/>
          </a:p>
        </p:txBody>
      </p:sp>
      <p:pic>
        <p:nvPicPr>
          <p:cNvPr id="4" name="page9.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3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45</Words>
  <Application>Microsoft Office PowerPoint</Application>
  <PresentationFormat>画面に合わせる (4:3)</PresentationFormat>
  <Paragraphs>85</Paragraphs>
  <Slides>9</Slides>
  <Notes>0</Notes>
  <HiddenSlides>0</HiddenSlides>
  <MMClips>9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テーマ</vt:lpstr>
      <vt:lpstr>Propofol induced Priapism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Propofol induced Priapism</dc:title>
  <dc:creator>Microsoft アカウント</dc:creator>
  <cp:lastModifiedBy>takahiro</cp:lastModifiedBy>
  <cp:revision>4</cp:revision>
  <dcterms:created xsi:type="dcterms:W3CDTF">2021-09-14T04:16:34Z</dcterms:created>
  <dcterms:modified xsi:type="dcterms:W3CDTF">2021-09-14T08:22:45Z</dcterms:modified>
</cp:coreProperties>
</file>