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5"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榎本 孝也" initials="榎本" lastIdx="1" clrIdx="0">
    <p:extLst>
      <p:ext uri="{19B8F6BF-5375-455C-9EA6-DF929625EA0E}">
        <p15:presenceInfo xmlns:p15="http://schemas.microsoft.com/office/powerpoint/2012/main" xmlns="" userId="5282ab606e9426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9130" autoAdjust="0"/>
  </p:normalViewPr>
  <p:slideViewPr>
    <p:cSldViewPr snapToGrid="0" showGuides="1">
      <p:cViewPr>
        <p:scale>
          <a:sx n="97" d="100"/>
          <a:sy n="97" d="100"/>
        </p:scale>
        <p:origin x="-1110"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F1292-496A-4996-B778-7150705CD1F7}" type="datetimeFigureOut">
              <a:rPr kumimoji="1" lang="ja-JP" altLang="en-US" smtClean="0"/>
              <a:t>2021/10/13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D226D-2D46-4B6F-A048-BF151BEF343D}" type="slidenum">
              <a:rPr kumimoji="1" lang="ja-JP" altLang="en-US" smtClean="0"/>
              <a:t>‹#›</a:t>
            </a:fld>
            <a:endParaRPr kumimoji="1" lang="ja-JP" altLang="en-US"/>
          </a:p>
        </p:txBody>
      </p:sp>
    </p:spTree>
    <p:extLst>
      <p:ext uri="{BB962C8B-B14F-4D97-AF65-F5344CB8AC3E}">
        <p14:creationId xmlns:p14="http://schemas.microsoft.com/office/powerpoint/2010/main" val="1968067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1</a:t>
            </a:fld>
            <a:endParaRPr kumimoji="1" lang="ja-JP" altLang="en-US"/>
          </a:p>
        </p:txBody>
      </p:sp>
    </p:spTree>
    <p:extLst>
      <p:ext uri="{BB962C8B-B14F-4D97-AF65-F5344CB8AC3E}">
        <p14:creationId xmlns:p14="http://schemas.microsoft.com/office/powerpoint/2010/main" val="2273873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3</a:t>
            </a:fld>
            <a:endParaRPr kumimoji="1" lang="ja-JP" altLang="en-US"/>
          </a:p>
        </p:txBody>
      </p:sp>
    </p:spTree>
    <p:extLst>
      <p:ext uri="{BB962C8B-B14F-4D97-AF65-F5344CB8AC3E}">
        <p14:creationId xmlns:p14="http://schemas.microsoft.com/office/powerpoint/2010/main" val="170113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英国</a:t>
            </a:r>
            <a:r>
              <a:rPr kumimoji="1" lang="en-US" altLang="ja-JP" dirty="0"/>
              <a:t>3115</a:t>
            </a:r>
            <a:r>
              <a:rPr kumimoji="1" lang="ja-JP" altLang="en-US" dirty="0"/>
              <a:t>人の患者が参加した。すべての患者が少なくとも</a:t>
            </a:r>
            <a:r>
              <a:rPr kumimoji="1" lang="en-US" altLang="ja-JP" dirty="0"/>
              <a:t>1</a:t>
            </a:r>
            <a:r>
              <a:rPr kumimoji="1" lang="ja-JP" altLang="en-US" dirty="0"/>
              <a:t>回はインタビューを受けている。</a:t>
            </a:r>
            <a:r>
              <a:rPr kumimoji="1" lang="en-US" altLang="ja-JP" dirty="0"/>
              <a:t>2673</a:t>
            </a:r>
            <a:r>
              <a:rPr kumimoji="1" lang="ja-JP" altLang="en-US" dirty="0"/>
              <a:t>人が</a:t>
            </a:r>
            <a:r>
              <a:rPr kumimoji="1" lang="en-US" altLang="ja-JP" dirty="0"/>
              <a:t>2</a:t>
            </a:r>
            <a:r>
              <a:rPr kumimoji="1" lang="ja-JP" altLang="en-US" dirty="0"/>
              <a:t>回目のインタビューを受け、</a:t>
            </a:r>
            <a:r>
              <a:rPr kumimoji="1" lang="en-US" altLang="ja-JP" dirty="0"/>
              <a:t>3</a:t>
            </a:r>
            <a:r>
              <a:rPr kumimoji="1" lang="ja-JP" altLang="en-US" dirty="0"/>
              <a:t>回目のインタビューを受けたのが</a:t>
            </a:r>
            <a:r>
              <a:rPr kumimoji="1" lang="en-US" altLang="ja-JP" dirty="0"/>
              <a:t>2071</a:t>
            </a:r>
            <a:r>
              <a:rPr kumimoji="1" lang="ja-JP" altLang="en-US" dirty="0"/>
              <a:t>人。</a:t>
            </a:r>
            <a:r>
              <a:rPr kumimoji="1" lang="en-US" altLang="ja-JP" dirty="0"/>
              <a:t>3</a:t>
            </a:r>
            <a:r>
              <a:rPr kumimoji="1" lang="ja-JP" altLang="en-US" dirty="0"/>
              <a:t>回全てのインタビューを受けたのは</a:t>
            </a:r>
            <a:r>
              <a:rPr kumimoji="1" lang="en-US" altLang="ja-JP" dirty="0"/>
              <a:t>1808</a:t>
            </a:r>
            <a:r>
              <a:rPr kumimoji="1" lang="ja-JP" altLang="en-US" dirty="0"/>
              <a:t>人だった。</a:t>
            </a:r>
            <a:endParaRPr kumimoji="1" lang="en-US" altLang="ja-JP" dirty="0"/>
          </a:p>
          <a:p>
            <a:r>
              <a:rPr kumimoji="1" lang="ja-JP" altLang="en-US" dirty="0"/>
              <a:t>このうち、</a:t>
            </a:r>
            <a:r>
              <a:rPr kumimoji="1" lang="en-US" altLang="ja-JP" dirty="0"/>
              <a:t>266</a:t>
            </a:r>
            <a:r>
              <a:rPr kumimoji="1" lang="ja-JP" altLang="en-US" dirty="0"/>
              <a:t>人の患者が「眠りにつく」～「目が覚める」までの間の記憶を報告した。</a:t>
            </a:r>
            <a:endParaRPr kumimoji="1" lang="en-US" altLang="ja-JP" dirty="0"/>
          </a:p>
          <a:p>
            <a:r>
              <a:rPr kumimoji="1" lang="ja-JP" altLang="en-US" dirty="0"/>
              <a:t>その後の詳細な調査によって、最終的に</a:t>
            </a:r>
            <a:r>
              <a:rPr kumimoji="1" lang="en-US" altLang="ja-JP" dirty="0"/>
              <a:t>AAGA</a:t>
            </a:r>
            <a:r>
              <a:rPr kumimoji="1" lang="ja-JP" altLang="en-US" dirty="0"/>
              <a:t>と評価されたものは</a:t>
            </a:r>
            <a:r>
              <a:rPr kumimoji="1" lang="en-US" altLang="ja-JP" dirty="0"/>
              <a:t>12</a:t>
            </a:r>
            <a:r>
              <a:rPr kumimoji="1" lang="ja-JP" altLang="en-US" dirty="0"/>
              <a:t>人（</a:t>
            </a:r>
            <a:r>
              <a:rPr kumimoji="1" lang="en-US" altLang="ja-JP" dirty="0"/>
              <a:t>0.39</a:t>
            </a:r>
            <a:r>
              <a:rPr kumimoji="1" lang="ja-JP" altLang="en-US" dirty="0"/>
              <a:t>％）だった。</a:t>
            </a:r>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4</a:t>
            </a:fld>
            <a:endParaRPr kumimoji="1" lang="ja-JP" altLang="en-US"/>
          </a:p>
        </p:txBody>
      </p:sp>
    </p:spTree>
    <p:extLst>
      <p:ext uri="{BB962C8B-B14F-4D97-AF65-F5344CB8AC3E}">
        <p14:creationId xmlns:p14="http://schemas.microsoft.com/office/powerpoint/2010/main" val="1055631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危険因子についての結果です。</a:t>
            </a:r>
            <a:endParaRPr kumimoji="1" lang="en-US" altLang="ja-JP" dirty="0"/>
          </a:p>
          <a:p>
            <a:r>
              <a:rPr kumimoji="1" lang="ja-JP" altLang="en-US" dirty="0"/>
              <a:t>図のグレーの棒グラフが</a:t>
            </a:r>
            <a:r>
              <a:rPr kumimoji="1" lang="en-US" altLang="ja-JP" dirty="0"/>
              <a:t>AAGA</a:t>
            </a:r>
            <a:r>
              <a:rPr kumimoji="1" lang="ja-JP" altLang="en-US" dirty="0"/>
              <a:t>患者。黒丸の折れ線グラフが</a:t>
            </a:r>
            <a:r>
              <a:rPr kumimoji="1" lang="en-US" altLang="ja-JP" dirty="0"/>
              <a:t>Base</a:t>
            </a:r>
            <a:r>
              <a:rPr kumimoji="1" lang="ja-JP" altLang="en-US" dirty="0"/>
              <a:t>患者です。</a:t>
            </a:r>
            <a:endParaRPr kumimoji="1" lang="en-US" altLang="ja-JP" dirty="0"/>
          </a:p>
          <a:p>
            <a:r>
              <a:rPr kumimoji="1" lang="ja-JP" altLang="en-US" dirty="0"/>
              <a:t>赤丸の付いている因子に関して、有意差を認めています。</a:t>
            </a:r>
            <a:endParaRPr kumimoji="1" lang="en-US" altLang="ja-JP" dirty="0"/>
          </a:p>
          <a:p>
            <a:r>
              <a:rPr kumimoji="1" lang="ja-JP" altLang="en-US" dirty="0"/>
              <a:t>プロポフォールでは</a:t>
            </a:r>
            <a:r>
              <a:rPr kumimoji="1" lang="en-US" altLang="ja-JP" dirty="0"/>
              <a:t>AAGA</a:t>
            </a:r>
            <a:r>
              <a:rPr kumimoji="1" lang="ja-JP" altLang="en-US" dirty="0"/>
              <a:t>で</a:t>
            </a:r>
            <a:r>
              <a:rPr kumimoji="1" lang="en-US" altLang="ja-JP" dirty="0"/>
              <a:t>2</a:t>
            </a:r>
            <a:r>
              <a:rPr kumimoji="1" lang="ja-JP" altLang="en-US" dirty="0"/>
              <a:t>人</a:t>
            </a:r>
            <a:r>
              <a:rPr kumimoji="1" lang="en-US" altLang="ja-JP" dirty="0"/>
              <a:t>(16.7</a:t>
            </a:r>
            <a:r>
              <a:rPr kumimoji="1" lang="ja-JP" altLang="en-US" dirty="0"/>
              <a:t>％</a:t>
            </a:r>
            <a:r>
              <a:rPr kumimoji="1" lang="en-US" altLang="ja-JP" dirty="0"/>
              <a:t>)</a:t>
            </a:r>
            <a:r>
              <a:rPr kumimoji="1" lang="ja-JP" altLang="en-US" dirty="0"/>
              <a:t>　</a:t>
            </a:r>
            <a:r>
              <a:rPr kumimoji="1" lang="en-US" altLang="ja-JP" dirty="0"/>
              <a:t>Base</a:t>
            </a:r>
            <a:r>
              <a:rPr kumimoji="1" lang="ja-JP" altLang="en-US" dirty="0"/>
              <a:t>が</a:t>
            </a:r>
            <a:r>
              <a:rPr kumimoji="1" lang="en-US" altLang="ja-JP" dirty="0"/>
              <a:t>1417</a:t>
            </a:r>
            <a:r>
              <a:rPr kumimoji="1" lang="ja-JP" altLang="en-US" dirty="0"/>
              <a:t>人</a:t>
            </a:r>
            <a:r>
              <a:rPr kumimoji="1" lang="en-US" altLang="ja-JP" dirty="0"/>
              <a:t>(45.5</a:t>
            </a:r>
            <a:r>
              <a:rPr kumimoji="1" lang="ja-JP" altLang="en-US" dirty="0"/>
              <a:t>％</a:t>
            </a:r>
            <a:r>
              <a:rPr kumimoji="1" lang="en-US" altLang="ja-JP" dirty="0"/>
              <a:t>)</a:t>
            </a:r>
          </a:p>
          <a:p>
            <a:r>
              <a:rPr kumimoji="1" lang="ja-JP" altLang="en-US" dirty="0"/>
              <a:t>チオペンタールでは</a:t>
            </a:r>
            <a:r>
              <a:rPr kumimoji="1" lang="en-US" altLang="ja-JP" dirty="0"/>
              <a:t>AAGA</a:t>
            </a:r>
            <a:r>
              <a:rPr kumimoji="1" lang="ja-JP" altLang="en-US" dirty="0"/>
              <a:t>で</a:t>
            </a:r>
            <a:r>
              <a:rPr kumimoji="1" lang="en-US" altLang="ja-JP" dirty="0"/>
              <a:t>9</a:t>
            </a:r>
            <a:r>
              <a:rPr kumimoji="1" lang="ja-JP" altLang="en-US" dirty="0"/>
              <a:t>人</a:t>
            </a:r>
            <a:r>
              <a:rPr kumimoji="1" lang="en-US" altLang="ja-JP" dirty="0"/>
              <a:t>(75</a:t>
            </a:r>
            <a:r>
              <a:rPr kumimoji="1" lang="ja-JP" altLang="en-US" dirty="0"/>
              <a:t>％</a:t>
            </a:r>
            <a:r>
              <a:rPr kumimoji="1" lang="en-US" altLang="ja-JP" dirty="0"/>
              <a:t>)</a:t>
            </a:r>
            <a:r>
              <a:rPr kumimoji="1" lang="ja-JP" altLang="en-US" dirty="0"/>
              <a:t>　</a:t>
            </a:r>
            <a:r>
              <a:rPr kumimoji="1" lang="en-US" altLang="ja-JP" dirty="0"/>
              <a:t>Base</a:t>
            </a:r>
            <a:r>
              <a:rPr kumimoji="1" lang="ja-JP" altLang="en-US" dirty="0"/>
              <a:t>が</a:t>
            </a:r>
            <a:r>
              <a:rPr kumimoji="1" lang="en-US" altLang="ja-JP" dirty="0"/>
              <a:t>1640</a:t>
            </a:r>
            <a:r>
              <a:rPr kumimoji="1" lang="ja-JP" altLang="en-US" dirty="0"/>
              <a:t>人</a:t>
            </a:r>
            <a:r>
              <a:rPr kumimoji="1" lang="en-US" altLang="ja-JP" dirty="0"/>
              <a:t>(52.9</a:t>
            </a:r>
            <a:r>
              <a:rPr kumimoji="1" lang="ja-JP" altLang="en-US" dirty="0"/>
              <a:t>％</a:t>
            </a:r>
            <a:r>
              <a:rPr kumimoji="1" lang="en-US" altLang="ja-JP" dirty="0"/>
              <a:t>)</a:t>
            </a:r>
          </a:p>
          <a:p>
            <a:r>
              <a:rPr kumimoji="1" lang="ja-JP" altLang="en-US" dirty="0"/>
              <a:t>夜勤帯が</a:t>
            </a:r>
            <a:r>
              <a:rPr kumimoji="1" lang="en-US" altLang="ja-JP" dirty="0"/>
              <a:t>AAGA</a:t>
            </a:r>
            <a:r>
              <a:rPr kumimoji="1" lang="ja-JP" altLang="en-US" dirty="0"/>
              <a:t>で</a:t>
            </a:r>
            <a:r>
              <a:rPr kumimoji="1" lang="en-US" altLang="ja-JP" dirty="0"/>
              <a:t>10</a:t>
            </a:r>
            <a:r>
              <a:rPr kumimoji="1" lang="ja-JP" altLang="en-US" dirty="0"/>
              <a:t>人</a:t>
            </a:r>
            <a:r>
              <a:rPr kumimoji="1" lang="en-US" altLang="ja-JP" dirty="0"/>
              <a:t>(83.3</a:t>
            </a:r>
            <a:r>
              <a:rPr kumimoji="1" lang="ja-JP" altLang="en-US" dirty="0"/>
              <a:t>％</a:t>
            </a:r>
            <a:r>
              <a:rPr kumimoji="1" lang="en-US" altLang="ja-JP" dirty="0"/>
              <a:t>)</a:t>
            </a:r>
            <a:r>
              <a:rPr kumimoji="1" lang="ja-JP" altLang="en-US" dirty="0"/>
              <a:t>　</a:t>
            </a:r>
            <a:r>
              <a:rPr kumimoji="1" lang="en-US" altLang="ja-JP" dirty="0"/>
              <a:t>Base</a:t>
            </a:r>
            <a:r>
              <a:rPr kumimoji="1" lang="ja-JP" altLang="en-US" dirty="0"/>
              <a:t>が</a:t>
            </a:r>
            <a:r>
              <a:rPr kumimoji="1" lang="en-US" altLang="ja-JP" dirty="0"/>
              <a:t>1373</a:t>
            </a:r>
            <a:r>
              <a:rPr kumimoji="1" lang="ja-JP" altLang="en-US" dirty="0"/>
              <a:t>人</a:t>
            </a:r>
            <a:r>
              <a:rPr kumimoji="1" lang="en-US" altLang="ja-JP" dirty="0"/>
              <a:t>(44.4</a:t>
            </a:r>
            <a:r>
              <a:rPr kumimoji="1" lang="ja-JP" altLang="en-US" dirty="0"/>
              <a:t>％</a:t>
            </a:r>
            <a:r>
              <a:rPr kumimoji="1" lang="en-US" altLang="ja-JP" dirty="0"/>
              <a:t>)</a:t>
            </a:r>
          </a:p>
          <a:p>
            <a:r>
              <a:rPr kumimoji="1" lang="en-US" altLang="ja-JP" dirty="0"/>
              <a:t>BMI</a:t>
            </a:r>
            <a:r>
              <a:rPr kumimoji="1" lang="ja-JP" altLang="en-US" dirty="0"/>
              <a:t>は</a:t>
            </a:r>
            <a:r>
              <a:rPr kumimoji="1" lang="en-US" altLang="ja-JP" dirty="0"/>
              <a:t>BMI</a:t>
            </a:r>
            <a:r>
              <a:rPr kumimoji="1" lang="ja-JP" altLang="en-US" dirty="0"/>
              <a:t>＜</a:t>
            </a:r>
            <a:r>
              <a:rPr kumimoji="1" lang="en-US" altLang="ja-JP" dirty="0"/>
              <a:t>18.5 or 25&lt;BMI&lt;30</a:t>
            </a:r>
            <a:r>
              <a:rPr kumimoji="1" lang="ja-JP" altLang="en-US" dirty="0"/>
              <a:t>では</a:t>
            </a:r>
            <a:r>
              <a:rPr kumimoji="1" lang="en-US" altLang="ja-JP" dirty="0"/>
              <a:t>AAGA</a:t>
            </a:r>
            <a:r>
              <a:rPr kumimoji="1" lang="ja-JP" altLang="en-US" dirty="0"/>
              <a:t>率が高いと有意に関連を認めた。</a:t>
            </a:r>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5</a:t>
            </a:fld>
            <a:endParaRPr kumimoji="1" lang="ja-JP" altLang="en-US"/>
          </a:p>
        </p:txBody>
      </p:sp>
    </p:spTree>
    <p:extLst>
      <p:ext uri="{BB962C8B-B14F-4D97-AF65-F5344CB8AC3E}">
        <p14:creationId xmlns:p14="http://schemas.microsoft.com/office/powerpoint/2010/main" val="77637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30</a:t>
            </a:r>
            <a:r>
              <a:rPr kumimoji="1" lang="ja-JP" altLang="en-US" dirty="0"/>
              <a:t>日時点での</a:t>
            </a:r>
            <a:r>
              <a:rPr kumimoji="1" lang="en-US" altLang="ja-JP" dirty="0"/>
              <a:t>PCL-5</a:t>
            </a:r>
            <a:r>
              <a:rPr kumimoji="1" lang="ja-JP" altLang="en-US" dirty="0"/>
              <a:t>　</a:t>
            </a:r>
            <a:r>
              <a:rPr kumimoji="1" lang="en-US" altLang="ja-JP" dirty="0"/>
              <a:t>score</a:t>
            </a:r>
            <a:r>
              <a:rPr kumimoji="1" lang="ja-JP" altLang="en-US" dirty="0"/>
              <a:t>は</a:t>
            </a:r>
            <a:r>
              <a:rPr kumimoji="1" lang="en-US" altLang="ja-JP" dirty="0"/>
              <a:t>AAGA</a:t>
            </a:r>
            <a:r>
              <a:rPr kumimoji="1" lang="ja-JP" altLang="en-US" dirty="0"/>
              <a:t>で有意に高かった。</a:t>
            </a:r>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6</a:t>
            </a:fld>
            <a:endParaRPr kumimoji="1" lang="ja-JP" altLang="en-US"/>
          </a:p>
        </p:txBody>
      </p:sp>
    </p:spTree>
    <p:extLst>
      <p:ext uri="{BB962C8B-B14F-4D97-AF65-F5344CB8AC3E}">
        <p14:creationId xmlns:p14="http://schemas.microsoft.com/office/powerpoint/2010/main" val="160690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恐怖、窒息、または差し迫った死の感覚が報告された悲惨な</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AAGA</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の経験は、</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人（</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58.3</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％）の患者で発生しました。麻痺は</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人（</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41.7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％）の患者によって報告され、そのうち</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人（</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16.7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％）は痛みを伴う麻痺を報告しました。</a:t>
            </a:r>
            <a:r>
              <a:rPr lang="ja-JP" altLang="ja-JP" sz="1800" dirty="0">
                <a:effectLst/>
                <a:ea typeface="游明朝" panose="02020400000000000000" pitchFamily="18" charset="-128"/>
                <a:cs typeface="Times New Roman" panose="02020603050405020304" pitchFamily="18" charset="0"/>
              </a:rPr>
              <a:t>さらに</a:t>
            </a:r>
            <a:r>
              <a:rPr lang="en-US" altLang="ja-JP" sz="1800" dirty="0">
                <a:effectLst/>
                <a:ea typeface="游明朝" panose="02020400000000000000" pitchFamily="18" charset="-128"/>
                <a:cs typeface="Times New Roman" panose="02020603050405020304" pitchFamily="18" charset="0"/>
              </a:rPr>
              <a:t>2</a:t>
            </a:r>
            <a:r>
              <a:rPr lang="ja-JP" altLang="ja-JP" sz="1800" dirty="0">
                <a:effectLst/>
                <a:ea typeface="游明朝" panose="02020400000000000000" pitchFamily="18" charset="-128"/>
                <a:cs typeface="Times New Roman" panose="02020603050405020304" pitchFamily="18" charset="0"/>
              </a:rPr>
              <a:t>人（</a:t>
            </a:r>
            <a:r>
              <a:rPr lang="en-US" altLang="ja-JP" sz="1800" dirty="0">
                <a:effectLst/>
                <a:ea typeface="游明朝" panose="02020400000000000000" pitchFamily="18" charset="-128"/>
                <a:cs typeface="Times New Roman" panose="02020603050405020304" pitchFamily="18" charset="0"/>
              </a:rPr>
              <a:t>16.7</a:t>
            </a:r>
            <a:r>
              <a:rPr lang="ja-JP" altLang="ja-JP" sz="1800" dirty="0">
                <a:effectLst/>
                <a:ea typeface="游明朝" panose="02020400000000000000" pitchFamily="18" charset="-128"/>
                <a:cs typeface="Times New Roman" panose="02020603050405020304" pitchFamily="18" charset="0"/>
              </a:rPr>
              <a:t>％）が、</a:t>
            </a:r>
            <a:r>
              <a:rPr lang="en-US" altLang="ja-JP" sz="1800" dirty="0">
                <a:effectLst/>
                <a:ea typeface="游明朝" panose="02020400000000000000" pitchFamily="18" charset="-128"/>
                <a:cs typeface="Times New Roman" panose="02020603050405020304" pitchFamily="18" charset="0"/>
              </a:rPr>
              <a:t>AAGA</a:t>
            </a:r>
            <a:r>
              <a:rPr lang="ja-JP" altLang="ja-JP" sz="1800" dirty="0">
                <a:effectLst/>
                <a:ea typeface="游明朝" panose="02020400000000000000" pitchFamily="18" charset="-128"/>
                <a:cs typeface="Times New Roman" panose="02020603050405020304" pitchFamily="18" charset="0"/>
              </a:rPr>
              <a:t>体験の唯一の特徴として痛みを報告しました。</a:t>
            </a:r>
            <a:r>
              <a:rPr lang="en-US" altLang="ja-JP" sz="1800" dirty="0">
                <a:effectLst/>
                <a:ea typeface="游明朝" panose="02020400000000000000" pitchFamily="18" charset="-128"/>
                <a:cs typeface="Times New Roman" panose="02020603050405020304" pitchFamily="18" charset="0"/>
              </a:rPr>
              <a:t> 4</a:t>
            </a:r>
            <a:r>
              <a:rPr lang="ja-JP" altLang="ja-JP" sz="1800" dirty="0">
                <a:effectLst/>
                <a:ea typeface="游明朝" panose="02020400000000000000" pitchFamily="18" charset="-128"/>
                <a:cs typeface="Times New Roman" panose="02020603050405020304" pitchFamily="18" charset="0"/>
              </a:rPr>
              <a:t>人（</a:t>
            </a:r>
            <a:r>
              <a:rPr lang="en-US" altLang="ja-JP" sz="1800" dirty="0">
                <a:effectLst/>
                <a:ea typeface="游明朝" panose="02020400000000000000" pitchFamily="18" charset="-128"/>
                <a:cs typeface="Times New Roman" panose="02020603050405020304" pitchFamily="18" charset="0"/>
              </a:rPr>
              <a:t>33.3</a:t>
            </a:r>
            <a:r>
              <a:rPr lang="ja-JP" altLang="ja-JP" sz="1800" dirty="0">
                <a:effectLst/>
                <a:ea typeface="游明朝" panose="02020400000000000000" pitchFamily="18" charset="-128"/>
                <a:cs typeface="Times New Roman" panose="02020603050405020304" pitchFamily="18" charset="0"/>
              </a:rPr>
              <a:t>％）は、聴覚</a:t>
            </a:r>
            <a:r>
              <a:rPr lang="ja-JP" altLang="en-US" sz="1800" dirty="0">
                <a:effectLst/>
                <a:ea typeface="游明朝" panose="02020400000000000000" pitchFamily="18" charset="-128"/>
                <a:cs typeface="Times New Roman" panose="02020603050405020304" pitchFamily="18" charset="0"/>
              </a:rPr>
              <a:t>のみ</a:t>
            </a:r>
            <a:r>
              <a:rPr lang="ja-JP" altLang="ja-JP" sz="1800" dirty="0">
                <a:effectLst/>
                <a:ea typeface="游明朝" panose="02020400000000000000" pitchFamily="18" charset="-128"/>
                <a:cs typeface="Times New Roman" panose="02020603050405020304" pitchFamily="18" charset="0"/>
              </a:rPr>
              <a:t>または触覚</a:t>
            </a:r>
            <a:r>
              <a:rPr lang="ja-JP" altLang="en-US" sz="1800" dirty="0">
                <a:effectLst/>
                <a:ea typeface="游明朝" panose="02020400000000000000" pitchFamily="18" charset="-128"/>
                <a:cs typeface="Times New Roman" panose="02020603050405020304" pitchFamily="18" charset="0"/>
              </a:rPr>
              <a:t>のみ</a:t>
            </a:r>
            <a:r>
              <a:rPr lang="ja-JP" altLang="ja-JP" sz="1800" dirty="0">
                <a:effectLst/>
                <a:ea typeface="游明朝" panose="02020400000000000000" pitchFamily="18" charset="-128"/>
                <a:cs typeface="Times New Roman" panose="02020603050405020304" pitchFamily="18" charset="0"/>
              </a:rPr>
              <a:t>を報告しました。</a:t>
            </a:r>
            <a:endParaRPr kumimoji="1" lang="ja-JP" altLang="en-US" dirty="0"/>
          </a:p>
        </p:txBody>
      </p:sp>
      <p:sp>
        <p:nvSpPr>
          <p:cNvPr id="4" name="スライド番号プレースホルダー 3"/>
          <p:cNvSpPr>
            <a:spLocks noGrp="1"/>
          </p:cNvSpPr>
          <p:nvPr>
            <p:ph type="sldNum" sz="quarter" idx="5"/>
          </p:nvPr>
        </p:nvSpPr>
        <p:spPr/>
        <p:txBody>
          <a:bodyPr/>
          <a:lstStyle/>
          <a:p>
            <a:fld id="{1E7D226D-2D46-4B6F-A048-BF151BEF343D}" type="slidenum">
              <a:rPr kumimoji="1" lang="ja-JP" altLang="en-US" smtClean="0"/>
              <a:t>7</a:t>
            </a:fld>
            <a:endParaRPr kumimoji="1" lang="ja-JP" altLang="en-US"/>
          </a:p>
        </p:txBody>
      </p:sp>
    </p:spTree>
    <p:extLst>
      <p:ext uri="{BB962C8B-B14F-4D97-AF65-F5344CB8AC3E}">
        <p14:creationId xmlns:p14="http://schemas.microsoft.com/office/powerpoint/2010/main" val="30759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873EFC-11F7-4A9A-9DB4-61B47170683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A4D53244-A7B6-4A77-9587-EEFA5DA9DB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2E6CC5AA-887D-4080-8A2C-00101BBD705C}"/>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36705EC8-818C-4D7C-852D-165BCA8672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70E09CF-02BC-4C4C-95D0-74C4450A8A93}"/>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262182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DDE6D7-B3CA-47DB-AD46-2AFE05DDA41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496E456C-C676-4B26-815A-96B45F1FC9E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2B11CFE-9AD4-4FB9-9916-EFC901897C75}"/>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2E538996-E3A4-4DC9-8084-DBE5041A6B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A24392FD-F440-4E3F-84B4-CE430A324139}"/>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86086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96429C02-9BB9-4A9C-A4CF-90A2D01051D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4F22E6ED-D293-4CEA-902F-73DBE885B5D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9F1146E1-1D09-40B6-BD72-93E82B80C9BC}"/>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0799CE33-51BC-4FAB-949B-6361767618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3064BA69-EF29-48FA-BA6B-147848A03FFD}"/>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63444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BB81D5-2A3F-410F-85CA-E9E3A4C007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9FE520FC-9493-46A1-88A9-7ECCE3E1CA5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E829792B-D174-44FE-98D5-2CFE344E3770}"/>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1C3DE2A8-7956-4F4C-94FC-27C0258183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50B1B8A-8344-4D12-8EFA-01263F131D60}"/>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9670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07DEB01-51C6-44A1-855A-D6ADF9F10BA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20D6A3A0-B063-453C-AF60-44EA1E305D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83F41575-3373-49EA-82F5-4EE9F4D50997}"/>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C386082B-D0E7-44CA-8D90-46212D7A45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33783587-720D-4695-AEC3-0EF5CEEA4C2B}"/>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259958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92DF529-0F39-4B39-A817-40078EE5C5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4A77AE29-934E-465A-A97F-8F4DB9727EF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035B3137-9BD6-4D23-A866-D65D105320D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F0E37E5F-2F90-42D6-A9E6-3576E10F6F86}"/>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xmlns="" id="{EF4A43CC-34C8-4067-BF3D-5124B79AD5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6BC7EEA-DEA9-4E0D-AE70-8A72FC808270}"/>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222855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C710FF0-D653-4391-B38A-FAE571025EC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C6EF5A6F-9EA0-4E11-A414-80309261D8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A546ADFB-806A-4688-B680-D4CCE95EF65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06B8672F-0785-4793-AB46-BC100061DB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F2F63DEB-DEB7-428F-98DA-559296E94D0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ECD2B77C-97BF-4D92-AF12-DEAD68938014}"/>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8" name="フッター プレースホルダー 7">
            <a:extLst>
              <a:ext uri="{FF2B5EF4-FFF2-40B4-BE49-F238E27FC236}">
                <a16:creationId xmlns:a16="http://schemas.microsoft.com/office/drawing/2014/main" xmlns="" id="{A9719069-6698-4A8A-91E7-A71BB332767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F3B2C3C0-3522-465A-9F3F-BECE112CEA9E}"/>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217433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800B3D7-6119-427F-977D-E603C046B6C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1AFF23F8-CCA4-4D10-B15E-B01CB2BA141F}"/>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4" name="フッター プレースホルダー 3">
            <a:extLst>
              <a:ext uri="{FF2B5EF4-FFF2-40B4-BE49-F238E27FC236}">
                <a16:creationId xmlns:a16="http://schemas.microsoft.com/office/drawing/2014/main" xmlns="" id="{D7FF337D-A9B4-4F4A-B172-DEBD8BDBE96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48A94729-FABD-4C9E-AFBB-50AA8D9FECF5}"/>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6778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3B69AF07-70A5-4887-BCB4-9945CC9B3A00}"/>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3" name="フッター プレースホルダー 2">
            <a:extLst>
              <a:ext uri="{FF2B5EF4-FFF2-40B4-BE49-F238E27FC236}">
                <a16:creationId xmlns:a16="http://schemas.microsoft.com/office/drawing/2014/main" xmlns="" id="{9759EA11-6093-456D-B5A4-B675E4485F0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0B47797A-F89D-46A7-B32E-8E60685A9861}"/>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705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C11C332-7082-4E1E-A18D-EE3D0C21EB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D837237-123E-424F-9F90-BB634FB86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E5D80C01-FD42-42F0-A62C-7C31A239E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1CBAD35A-0C42-4BCE-AFEF-5C69FC3B8B8F}"/>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xmlns="" id="{BB185172-7D25-45D1-A129-855DC8DE6E3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2B770956-8AD0-4830-9460-04CF494E3FE1}"/>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327447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BFE2694-59E2-4F52-B338-E69BD6A0A80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B99951C7-FD21-43CF-A30E-3B4E673BC6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D5F1CC99-8F54-4EA3-B10B-8BB13D6C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00F0A091-7225-485E-90D4-0632BCF83BA6}"/>
              </a:ext>
            </a:extLst>
          </p:cNvPr>
          <p:cNvSpPr>
            <a:spLocks noGrp="1"/>
          </p:cNvSpPr>
          <p:nvPr>
            <p:ph type="dt" sz="half" idx="10"/>
          </p:nvPr>
        </p:nvSpPr>
        <p:spPr/>
        <p:txBody>
          <a:bodyPr/>
          <a:lstStyle/>
          <a:p>
            <a:fld id="{FEA2B250-88DD-4754-A7BA-C4C175FC8D8C}" type="datetimeFigureOut">
              <a:rPr kumimoji="1" lang="ja-JP" altLang="en-US" smtClean="0"/>
              <a:t>2021/10/13</a:t>
            </a:fld>
            <a:endParaRPr kumimoji="1" lang="ja-JP" altLang="en-US"/>
          </a:p>
        </p:txBody>
      </p:sp>
      <p:sp>
        <p:nvSpPr>
          <p:cNvPr id="6" name="フッター プレースホルダー 5">
            <a:extLst>
              <a:ext uri="{FF2B5EF4-FFF2-40B4-BE49-F238E27FC236}">
                <a16:creationId xmlns:a16="http://schemas.microsoft.com/office/drawing/2014/main" xmlns="" id="{24B86E0E-0747-4CEA-AC31-EC00FBA0ACB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0BC0DB34-FCB4-4723-AFDD-B3545799E28E}"/>
              </a:ext>
            </a:extLst>
          </p:cNvPr>
          <p:cNvSpPr>
            <a:spLocks noGrp="1"/>
          </p:cNvSpPr>
          <p:nvPr>
            <p:ph type="sldNum" sz="quarter" idx="12"/>
          </p:nvPr>
        </p:nvSpPr>
        <p:spPr/>
        <p:txBody>
          <a:body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303324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DBFF19FF-903F-4643-BCA9-B4B799B62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57C3EE6F-F580-44E7-8B0C-7F996F5D37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1E0431EB-8202-4AD0-B5E4-32999E423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2B250-88DD-4754-A7BA-C4C175FC8D8C}" type="datetimeFigureOut">
              <a:rPr kumimoji="1" lang="ja-JP" altLang="en-US" smtClean="0"/>
              <a:t>2021/10/13</a:t>
            </a:fld>
            <a:endParaRPr kumimoji="1" lang="ja-JP" altLang="en-US"/>
          </a:p>
        </p:txBody>
      </p:sp>
      <p:sp>
        <p:nvSpPr>
          <p:cNvPr id="5" name="フッター プレースホルダー 4">
            <a:extLst>
              <a:ext uri="{FF2B5EF4-FFF2-40B4-BE49-F238E27FC236}">
                <a16:creationId xmlns:a16="http://schemas.microsoft.com/office/drawing/2014/main" xmlns="" id="{71F9E339-8C36-43ED-A857-1148CD43CB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7C666340-0A5F-4645-A3B2-CAB336E88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1033F-598B-4FC3-84BB-415798DDFD8B}" type="slidenum">
              <a:rPr kumimoji="1" lang="ja-JP" altLang="en-US" smtClean="0"/>
              <a:t>‹#›</a:t>
            </a:fld>
            <a:endParaRPr kumimoji="1" lang="ja-JP" altLang="en-US"/>
          </a:p>
        </p:txBody>
      </p:sp>
    </p:spTree>
    <p:extLst>
      <p:ext uri="{BB962C8B-B14F-4D97-AF65-F5344CB8AC3E}">
        <p14:creationId xmlns:p14="http://schemas.microsoft.com/office/powerpoint/2010/main" val="378936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382E7D5B-2901-4E48-9AE8-DEF15174DC78}"/>
              </a:ext>
            </a:extLst>
          </p:cNvPr>
          <p:cNvSpPr txBox="1"/>
          <p:nvPr/>
        </p:nvSpPr>
        <p:spPr>
          <a:xfrm>
            <a:off x="596283" y="1059038"/>
            <a:ext cx="10999433" cy="1754326"/>
          </a:xfrm>
          <a:prstGeom prst="rect">
            <a:avLst/>
          </a:prstGeom>
          <a:noFill/>
        </p:spPr>
        <p:txBody>
          <a:bodyPr wrap="square" rtlCol="0">
            <a:spAutoFit/>
          </a:bodyPr>
          <a:lstStyle/>
          <a:p>
            <a:r>
              <a:rPr lang="en-US" altLang="ja-JP" sz="3600" b="1" dirty="0"/>
              <a:t>Incidence of accidental awareness during general </a:t>
            </a:r>
            <a:r>
              <a:rPr lang="en-US" altLang="ja-JP" sz="3600" b="1" dirty="0" err="1"/>
              <a:t>anaesthesia</a:t>
            </a:r>
            <a:r>
              <a:rPr lang="en-US" altLang="ja-JP" sz="3600" b="1" dirty="0"/>
              <a:t> in obstetrics: a </a:t>
            </a:r>
            <a:r>
              <a:rPr lang="en-US" altLang="ja-JP" sz="3600" b="1" dirty="0" err="1"/>
              <a:t>multicentre</a:t>
            </a:r>
            <a:r>
              <a:rPr lang="en-US" altLang="ja-JP" sz="3600" b="1" dirty="0"/>
              <a:t>, prospective cohort study </a:t>
            </a:r>
          </a:p>
        </p:txBody>
      </p:sp>
      <p:sp>
        <p:nvSpPr>
          <p:cNvPr id="3" name="テキスト ボックス 2">
            <a:extLst>
              <a:ext uri="{FF2B5EF4-FFF2-40B4-BE49-F238E27FC236}">
                <a16:creationId xmlns:a16="http://schemas.microsoft.com/office/drawing/2014/main" xmlns="" id="{3C5A9A3C-AF9B-4172-A638-1A42A2545683}"/>
              </a:ext>
            </a:extLst>
          </p:cNvPr>
          <p:cNvSpPr txBox="1"/>
          <p:nvPr/>
        </p:nvSpPr>
        <p:spPr>
          <a:xfrm>
            <a:off x="1026849" y="4044637"/>
            <a:ext cx="10138299" cy="1200329"/>
          </a:xfrm>
          <a:prstGeom prst="rect">
            <a:avLst/>
          </a:prstGeom>
          <a:noFill/>
        </p:spPr>
        <p:txBody>
          <a:bodyPr wrap="square" rtlCol="0">
            <a:spAutoFit/>
          </a:bodyPr>
          <a:lstStyle/>
          <a:p>
            <a:r>
              <a:rPr lang="en-US" altLang="ja-JP" sz="1800" dirty="0"/>
              <a:t>P. M. Odor,1 S. Bampoe,1 D. N. Lucas,2 S. R. Moonesinghe,3 J. Andrade,4 J. J. Pandit,5,6 and Pan-London Peri-operative Audit and Research Network (PLAN), for the DREAMY Investigators Group* </a:t>
            </a:r>
            <a:endParaRPr kumimoji="1" lang="ja-JP" altLang="en-US" sz="1800" dirty="0"/>
          </a:p>
          <a:p>
            <a:endParaRPr kumimoji="1" lang="ja-JP" altLang="en-US" dirty="0"/>
          </a:p>
        </p:txBody>
      </p:sp>
    </p:spTree>
    <p:extLst>
      <p:ext uri="{BB962C8B-B14F-4D97-AF65-F5344CB8AC3E}">
        <p14:creationId xmlns:p14="http://schemas.microsoft.com/office/powerpoint/2010/main" val="530312136"/>
      </p:ext>
    </p:extLst>
  </p:cSld>
  <p:clrMapOvr>
    <a:masterClrMapping/>
  </p:clrMapOvr>
  <mc:AlternateContent xmlns:mc="http://schemas.openxmlformats.org/markup-compatibility/2006" xmlns:p14="http://schemas.microsoft.com/office/powerpoint/2010/main">
    <mc:Choice Requires="p14">
      <p:transition spd="slow" p14:dur="2000" advTm="16729"/>
    </mc:Choice>
    <mc:Fallback xmlns="">
      <p:transition spd="slow" advTm="167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056443" cy="584775"/>
          </a:xfrm>
          <a:prstGeom prst="rect">
            <a:avLst/>
          </a:prstGeom>
          <a:noFill/>
        </p:spPr>
        <p:txBody>
          <a:bodyPr wrap="square" rtlCol="0">
            <a:spAutoFit/>
          </a:bodyPr>
          <a:lstStyle/>
          <a:p>
            <a:r>
              <a:rPr kumimoji="1" lang="ja-JP" altLang="en-US" sz="3200" b="1" dirty="0"/>
              <a:t>背景</a:t>
            </a:r>
          </a:p>
        </p:txBody>
      </p:sp>
      <p:sp>
        <p:nvSpPr>
          <p:cNvPr id="3" name="テキスト ボックス 2">
            <a:extLst>
              <a:ext uri="{FF2B5EF4-FFF2-40B4-BE49-F238E27FC236}">
                <a16:creationId xmlns:a16="http://schemas.microsoft.com/office/drawing/2014/main" xmlns="" id="{C62E92B9-EBFA-499E-8518-E9C56786E8A1}"/>
              </a:ext>
            </a:extLst>
          </p:cNvPr>
          <p:cNvSpPr txBox="1"/>
          <p:nvPr/>
        </p:nvSpPr>
        <p:spPr>
          <a:xfrm>
            <a:off x="612558" y="1367161"/>
            <a:ext cx="11319029" cy="369332"/>
          </a:xfrm>
          <a:prstGeom prst="rect">
            <a:avLst/>
          </a:prstGeom>
          <a:noFill/>
        </p:spPr>
        <p:txBody>
          <a:bodyPr wrap="square" rtlCol="0">
            <a:spAutoFit/>
          </a:bodyPr>
          <a:lstStyle/>
          <a:p>
            <a:r>
              <a:rPr kumimoji="1" lang="ja-JP" altLang="en-US" dirty="0"/>
              <a:t>・全身麻酔中の術中覚醒（</a:t>
            </a:r>
            <a:r>
              <a:rPr kumimoji="1" lang="en-US" altLang="ja-JP" dirty="0"/>
              <a:t>AAGA</a:t>
            </a:r>
            <a:r>
              <a:rPr kumimoji="1" lang="ja-JP" altLang="en-US" dirty="0"/>
              <a:t>）の発生率は患者の特性のみでなくその確認方法によっても影響される</a:t>
            </a:r>
          </a:p>
        </p:txBody>
      </p:sp>
      <p:sp>
        <p:nvSpPr>
          <p:cNvPr id="4" name="テキスト ボックス 3">
            <a:extLst>
              <a:ext uri="{FF2B5EF4-FFF2-40B4-BE49-F238E27FC236}">
                <a16:creationId xmlns:a16="http://schemas.microsoft.com/office/drawing/2014/main" xmlns="" id="{7E15B0FC-CFFB-41A9-84AF-D15C6BC67E59}"/>
              </a:ext>
            </a:extLst>
          </p:cNvPr>
          <p:cNvSpPr txBox="1"/>
          <p:nvPr/>
        </p:nvSpPr>
        <p:spPr>
          <a:xfrm flipH="1">
            <a:off x="612559" y="1736493"/>
            <a:ext cx="8148370" cy="369332"/>
          </a:xfrm>
          <a:prstGeom prst="rect">
            <a:avLst/>
          </a:prstGeom>
          <a:noFill/>
        </p:spPr>
        <p:txBody>
          <a:bodyPr wrap="square" rtlCol="0">
            <a:spAutoFit/>
          </a:bodyPr>
          <a:lstStyle/>
          <a:p>
            <a:r>
              <a:rPr kumimoji="1" lang="ja-JP" altLang="en-US" dirty="0"/>
              <a:t>・患者による自発的な報告に基づく研究では発生率が極端に低い</a:t>
            </a:r>
          </a:p>
        </p:txBody>
      </p:sp>
      <p:sp>
        <p:nvSpPr>
          <p:cNvPr id="5" name="テキスト ボックス 4">
            <a:extLst>
              <a:ext uri="{FF2B5EF4-FFF2-40B4-BE49-F238E27FC236}">
                <a16:creationId xmlns:a16="http://schemas.microsoft.com/office/drawing/2014/main" xmlns="" id="{26285203-8A84-444F-92D3-51212E0D2212}"/>
              </a:ext>
            </a:extLst>
          </p:cNvPr>
          <p:cNvSpPr txBox="1"/>
          <p:nvPr/>
        </p:nvSpPr>
        <p:spPr>
          <a:xfrm>
            <a:off x="612559" y="2105825"/>
            <a:ext cx="9543496" cy="646331"/>
          </a:xfrm>
          <a:prstGeom prst="rect">
            <a:avLst/>
          </a:prstGeom>
          <a:noFill/>
        </p:spPr>
        <p:txBody>
          <a:bodyPr wrap="square" rtlCol="0">
            <a:spAutoFit/>
          </a:bodyPr>
          <a:lstStyle/>
          <a:p>
            <a:r>
              <a:rPr kumimoji="1" lang="ja-JP" altLang="en-US" dirty="0"/>
              <a:t>・理由として患者が</a:t>
            </a:r>
            <a:r>
              <a:rPr kumimoji="1" lang="en-US" altLang="ja-JP" dirty="0"/>
              <a:t>AAGA</a:t>
            </a:r>
            <a:r>
              <a:rPr kumimoji="1" lang="ja-JP" altLang="en-US" dirty="0"/>
              <a:t>に悩まされ、報告を拒否しているか、機会を与えられていない、または患者の情報が信頼できるとみなされていないことが考えられる</a:t>
            </a:r>
          </a:p>
        </p:txBody>
      </p:sp>
      <p:sp>
        <p:nvSpPr>
          <p:cNvPr id="6" name="テキスト ボックス 5">
            <a:extLst>
              <a:ext uri="{FF2B5EF4-FFF2-40B4-BE49-F238E27FC236}">
                <a16:creationId xmlns:a16="http://schemas.microsoft.com/office/drawing/2014/main" xmlns="" id="{2E95B81A-5388-4653-92DF-33061D3F9BB1}"/>
              </a:ext>
            </a:extLst>
          </p:cNvPr>
          <p:cNvSpPr txBox="1"/>
          <p:nvPr/>
        </p:nvSpPr>
        <p:spPr>
          <a:xfrm>
            <a:off x="612559" y="2752156"/>
            <a:ext cx="9543496" cy="646331"/>
          </a:xfrm>
          <a:prstGeom prst="rect">
            <a:avLst/>
          </a:prstGeom>
          <a:noFill/>
        </p:spPr>
        <p:txBody>
          <a:bodyPr wrap="square" rtlCol="0">
            <a:spAutoFit/>
          </a:bodyPr>
          <a:lstStyle/>
          <a:p>
            <a:r>
              <a:rPr kumimoji="1" lang="ja-JP" altLang="en-US" dirty="0"/>
              <a:t>・逆に直接質問による確認は</a:t>
            </a:r>
            <a:r>
              <a:rPr kumimoji="1" lang="en-US" altLang="ja-JP" dirty="0"/>
              <a:t>AAGA</a:t>
            </a:r>
            <a:r>
              <a:rPr kumimoji="1" lang="ja-JP" altLang="en-US" dirty="0"/>
              <a:t>をほかの記憶と区別するのに十分ではなく過敏に</a:t>
            </a:r>
            <a:r>
              <a:rPr kumimoji="1" lang="en-US" altLang="ja-JP" dirty="0"/>
              <a:t>AAGA</a:t>
            </a:r>
            <a:r>
              <a:rPr kumimoji="1" lang="ja-JP" altLang="en-US" dirty="0"/>
              <a:t>とみなしてしまう可能性がある</a:t>
            </a:r>
          </a:p>
        </p:txBody>
      </p:sp>
      <p:sp>
        <p:nvSpPr>
          <p:cNvPr id="7" name="テキスト ボックス 6">
            <a:extLst>
              <a:ext uri="{FF2B5EF4-FFF2-40B4-BE49-F238E27FC236}">
                <a16:creationId xmlns:a16="http://schemas.microsoft.com/office/drawing/2014/main" xmlns="" id="{DD23A2C4-C438-4CCE-B363-D511C2ACB2AF}"/>
              </a:ext>
            </a:extLst>
          </p:cNvPr>
          <p:cNvSpPr txBox="1"/>
          <p:nvPr/>
        </p:nvSpPr>
        <p:spPr>
          <a:xfrm>
            <a:off x="612558" y="3392488"/>
            <a:ext cx="10076155" cy="646331"/>
          </a:xfrm>
          <a:prstGeom prst="rect">
            <a:avLst/>
          </a:prstGeom>
          <a:noFill/>
        </p:spPr>
        <p:txBody>
          <a:bodyPr wrap="square" rtlCol="0">
            <a:spAutoFit/>
          </a:bodyPr>
          <a:lstStyle/>
          <a:p>
            <a:r>
              <a:rPr kumimoji="1" lang="ja-JP" altLang="en-US" dirty="0"/>
              <a:t>・患者の自発的な報告による大規模な研究である</a:t>
            </a:r>
            <a:r>
              <a:rPr kumimoji="1" lang="en-US" altLang="ja-JP" dirty="0"/>
              <a:t>NAP5</a:t>
            </a:r>
            <a:r>
              <a:rPr kumimoji="1" lang="ja-JP" altLang="en-US" dirty="0"/>
              <a:t>で産科麻酔中の</a:t>
            </a:r>
            <a:r>
              <a:rPr kumimoji="1" lang="en-US" altLang="ja-JP" dirty="0"/>
              <a:t>AAGA</a:t>
            </a:r>
            <a:r>
              <a:rPr kumimoji="1" lang="ja-JP" altLang="en-US" dirty="0"/>
              <a:t>は</a:t>
            </a:r>
            <a:r>
              <a:rPr kumimoji="1" lang="en-US" altLang="ja-JP" dirty="0"/>
              <a:t>1/1200 or 1/670</a:t>
            </a:r>
            <a:r>
              <a:rPr kumimoji="1" lang="ja-JP" altLang="en-US" dirty="0"/>
              <a:t>と報告されている</a:t>
            </a:r>
          </a:p>
        </p:txBody>
      </p:sp>
      <p:sp>
        <p:nvSpPr>
          <p:cNvPr id="8" name="テキスト ボックス 7">
            <a:extLst>
              <a:ext uri="{FF2B5EF4-FFF2-40B4-BE49-F238E27FC236}">
                <a16:creationId xmlns:a16="http://schemas.microsoft.com/office/drawing/2014/main" xmlns="" id="{0B99FD48-280B-4C8A-8B8A-E3AD01D20664}"/>
              </a:ext>
            </a:extLst>
          </p:cNvPr>
          <p:cNvSpPr txBox="1"/>
          <p:nvPr/>
        </p:nvSpPr>
        <p:spPr>
          <a:xfrm>
            <a:off x="612557" y="4038819"/>
            <a:ext cx="8851037" cy="369332"/>
          </a:xfrm>
          <a:prstGeom prst="rect">
            <a:avLst/>
          </a:prstGeom>
          <a:noFill/>
        </p:spPr>
        <p:txBody>
          <a:bodyPr wrap="square" rtlCol="0">
            <a:spAutoFit/>
          </a:bodyPr>
          <a:lstStyle/>
          <a:p>
            <a:r>
              <a:rPr kumimoji="1" lang="ja-JP" altLang="en-US" dirty="0"/>
              <a:t>・この後者の確率は直接質問をした非産科麻酔の</a:t>
            </a:r>
            <a:r>
              <a:rPr kumimoji="1" lang="en-US" altLang="ja-JP" dirty="0"/>
              <a:t>AAGA</a:t>
            </a:r>
            <a:r>
              <a:rPr kumimoji="1" lang="ja-JP" altLang="en-US" dirty="0"/>
              <a:t>確率と非常に類似している</a:t>
            </a:r>
          </a:p>
        </p:txBody>
      </p:sp>
      <p:sp>
        <p:nvSpPr>
          <p:cNvPr id="9" name="テキスト ボックス 8">
            <a:extLst>
              <a:ext uri="{FF2B5EF4-FFF2-40B4-BE49-F238E27FC236}">
                <a16:creationId xmlns:a16="http://schemas.microsoft.com/office/drawing/2014/main" xmlns="" id="{427D2DC8-823F-4245-B32B-94CF5ADF499A}"/>
              </a:ext>
            </a:extLst>
          </p:cNvPr>
          <p:cNvSpPr txBox="1"/>
          <p:nvPr/>
        </p:nvSpPr>
        <p:spPr>
          <a:xfrm>
            <a:off x="612557" y="4417029"/>
            <a:ext cx="10573307" cy="646331"/>
          </a:xfrm>
          <a:prstGeom prst="rect">
            <a:avLst/>
          </a:prstGeom>
          <a:noFill/>
        </p:spPr>
        <p:txBody>
          <a:bodyPr wrap="square" rtlCol="0">
            <a:spAutoFit/>
          </a:bodyPr>
          <a:lstStyle/>
          <a:p>
            <a:r>
              <a:rPr kumimoji="1" lang="ja-JP" altLang="en-US" dirty="0"/>
              <a:t>・産科麻酔の直接質問による</a:t>
            </a:r>
            <a:r>
              <a:rPr kumimoji="1" lang="en-US" altLang="ja-JP" dirty="0"/>
              <a:t>AAGA</a:t>
            </a:r>
            <a:r>
              <a:rPr kumimoji="1" lang="ja-JP" altLang="en-US" dirty="0"/>
              <a:t>確率は</a:t>
            </a:r>
            <a:r>
              <a:rPr kumimoji="1" lang="en-US" altLang="ja-JP" dirty="0"/>
              <a:t>1/110</a:t>
            </a:r>
            <a:r>
              <a:rPr kumimoji="1" lang="ja-JP" altLang="en-US" dirty="0"/>
              <a:t>～</a:t>
            </a:r>
            <a:r>
              <a:rPr kumimoji="1" lang="en-US" altLang="ja-JP" dirty="0"/>
              <a:t>1/152</a:t>
            </a:r>
            <a:r>
              <a:rPr kumimoji="1" lang="ja-JP" altLang="en-US" dirty="0"/>
              <a:t>とされているが、これは結局患者の自発的な情報によるものだった</a:t>
            </a:r>
          </a:p>
        </p:txBody>
      </p:sp>
      <p:sp>
        <p:nvSpPr>
          <p:cNvPr id="10" name="テキスト ボックス 9">
            <a:extLst>
              <a:ext uri="{FF2B5EF4-FFF2-40B4-BE49-F238E27FC236}">
                <a16:creationId xmlns:a16="http://schemas.microsoft.com/office/drawing/2014/main" xmlns="" id="{88676B03-CF05-4DCA-92A6-B13EE012545A}"/>
              </a:ext>
            </a:extLst>
          </p:cNvPr>
          <p:cNvSpPr txBox="1"/>
          <p:nvPr/>
        </p:nvSpPr>
        <p:spPr>
          <a:xfrm>
            <a:off x="612557" y="5072238"/>
            <a:ext cx="10449017" cy="646331"/>
          </a:xfrm>
          <a:prstGeom prst="rect">
            <a:avLst/>
          </a:prstGeom>
          <a:noFill/>
        </p:spPr>
        <p:txBody>
          <a:bodyPr wrap="square" rtlCol="0">
            <a:spAutoFit/>
          </a:bodyPr>
          <a:lstStyle/>
          <a:p>
            <a:r>
              <a:rPr kumimoji="1" lang="ja-JP" altLang="en-US" dirty="0"/>
              <a:t>・この研究の</a:t>
            </a:r>
            <a:r>
              <a:rPr kumimoji="1" lang="ja-JP" altLang="en-US" dirty="0">
                <a:solidFill>
                  <a:srgbClr val="FF0000"/>
                </a:solidFill>
              </a:rPr>
              <a:t>目的</a:t>
            </a:r>
            <a:r>
              <a:rPr kumimoji="1" lang="ja-JP" altLang="en-US" dirty="0"/>
              <a:t>は産科麻酔における</a:t>
            </a:r>
            <a:r>
              <a:rPr kumimoji="1" lang="en-US" altLang="ja-JP" dirty="0">
                <a:solidFill>
                  <a:srgbClr val="FF0000"/>
                </a:solidFill>
              </a:rPr>
              <a:t>AAGA</a:t>
            </a:r>
            <a:r>
              <a:rPr kumimoji="1" lang="ja-JP" altLang="en-US" dirty="0">
                <a:solidFill>
                  <a:srgbClr val="FF0000"/>
                </a:solidFill>
              </a:rPr>
              <a:t>の発生率</a:t>
            </a:r>
            <a:r>
              <a:rPr kumimoji="1" lang="ja-JP" altLang="en-US" dirty="0"/>
              <a:t>、</a:t>
            </a:r>
            <a:r>
              <a:rPr kumimoji="1" lang="ja-JP" altLang="en-US" dirty="0">
                <a:solidFill>
                  <a:srgbClr val="FF0000"/>
                </a:solidFill>
              </a:rPr>
              <a:t>危険因子</a:t>
            </a:r>
            <a:r>
              <a:rPr kumimoji="1" lang="ja-JP" altLang="en-US" dirty="0"/>
              <a:t>、</a:t>
            </a:r>
            <a:r>
              <a:rPr kumimoji="1" lang="ja-JP" altLang="en-US" dirty="0">
                <a:solidFill>
                  <a:srgbClr val="FF0000"/>
                </a:solidFill>
              </a:rPr>
              <a:t>心理的影響</a:t>
            </a:r>
            <a:r>
              <a:rPr kumimoji="1" lang="ja-JP" altLang="en-US" dirty="0"/>
              <a:t>、</a:t>
            </a:r>
            <a:r>
              <a:rPr kumimoji="1" lang="ja-JP" altLang="en-US" dirty="0">
                <a:solidFill>
                  <a:srgbClr val="FF0000"/>
                </a:solidFill>
              </a:rPr>
              <a:t>どんな経験をしたか</a:t>
            </a:r>
            <a:r>
              <a:rPr kumimoji="1" lang="ja-JP" altLang="en-US" dirty="0"/>
              <a:t>を説明することである</a:t>
            </a:r>
          </a:p>
        </p:txBody>
      </p:sp>
      <p:sp>
        <p:nvSpPr>
          <p:cNvPr id="11" name="テキスト ボックス 10">
            <a:extLst>
              <a:ext uri="{FF2B5EF4-FFF2-40B4-BE49-F238E27FC236}">
                <a16:creationId xmlns:a16="http://schemas.microsoft.com/office/drawing/2014/main" xmlns="" id="{36DEFBA7-4B3F-45FA-B6EA-A02016DA9456}"/>
              </a:ext>
            </a:extLst>
          </p:cNvPr>
          <p:cNvSpPr txBox="1"/>
          <p:nvPr/>
        </p:nvSpPr>
        <p:spPr>
          <a:xfrm>
            <a:off x="2571565" y="5971813"/>
            <a:ext cx="7048870" cy="369332"/>
          </a:xfrm>
          <a:prstGeom prst="rect">
            <a:avLst/>
          </a:prstGeom>
          <a:noFill/>
        </p:spPr>
        <p:txBody>
          <a:bodyPr wrap="square" rtlCol="0">
            <a:spAutoFit/>
          </a:bodyPr>
          <a:lstStyle/>
          <a:p>
            <a:r>
              <a:rPr kumimoji="1" lang="ja-JP" altLang="en-US" dirty="0"/>
              <a:t>仮説は、直接質問のほうが</a:t>
            </a:r>
            <a:r>
              <a:rPr kumimoji="1" lang="en-US" altLang="ja-JP" dirty="0"/>
              <a:t>AAGA</a:t>
            </a:r>
            <a:r>
              <a:rPr kumimoji="1" lang="ja-JP" altLang="en-US" dirty="0"/>
              <a:t>発生率は高まると予想される</a:t>
            </a:r>
          </a:p>
        </p:txBody>
      </p:sp>
    </p:spTree>
    <p:extLst>
      <p:ext uri="{BB962C8B-B14F-4D97-AF65-F5344CB8AC3E}">
        <p14:creationId xmlns:p14="http://schemas.microsoft.com/office/powerpoint/2010/main" val="2010632503"/>
      </p:ext>
    </p:extLst>
  </p:cSld>
  <p:clrMapOvr>
    <a:masterClrMapping/>
  </p:clrMapOvr>
  <mc:AlternateContent xmlns:mc="http://schemas.openxmlformats.org/markup-compatibility/2006" xmlns:p14="http://schemas.microsoft.com/office/powerpoint/2010/main">
    <mc:Choice Requires="p14">
      <p:transition spd="slow" p14:dur="2000" advTm="111158"/>
    </mc:Choice>
    <mc:Fallback xmlns="">
      <p:transition spd="slow" advTm="11115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056443" cy="584775"/>
          </a:xfrm>
          <a:prstGeom prst="rect">
            <a:avLst/>
          </a:prstGeom>
          <a:noFill/>
        </p:spPr>
        <p:txBody>
          <a:bodyPr wrap="square" rtlCol="0">
            <a:spAutoFit/>
          </a:bodyPr>
          <a:lstStyle/>
          <a:p>
            <a:r>
              <a:rPr lang="ja-JP" altLang="en-US" sz="3200" b="1" dirty="0"/>
              <a:t>方法</a:t>
            </a:r>
            <a:endParaRPr kumimoji="1" lang="ja-JP" altLang="en-US" sz="3200" b="1" dirty="0"/>
          </a:p>
        </p:txBody>
      </p:sp>
      <p:sp>
        <p:nvSpPr>
          <p:cNvPr id="12" name="テキスト ボックス 11">
            <a:extLst>
              <a:ext uri="{FF2B5EF4-FFF2-40B4-BE49-F238E27FC236}">
                <a16:creationId xmlns:a16="http://schemas.microsoft.com/office/drawing/2014/main" xmlns="" id="{EF8EDDE4-6AD5-44B3-BC05-5F0F6B25B38D}"/>
              </a:ext>
            </a:extLst>
          </p:cNvPr>
          <p:cNvSpPr txBox="1"/>
          <p:nvPr/>
        </p:nvSpPr>
        <p:spPr>
          <a:xfrm>
            <a:off x="612559" y="1145219"/>
            <a:ext cx="4039339" cy="369332"/>
          </a:xfrm>
          <a:prstGeom prst="rect">
            <a:avLst/>
          </a:prstGeom>
          <a:noFill/>
        </p:spPr>
        <p:txBody>
          <a:bodyPr wrap="square" rtlCol="0">
            <a:spAutoFit/>
          </a:bodyPr>
          <a:lstStyle/>
          <a:p>
            <a:r>
              <a:rPr kumimoji="1" lang="ja-JP" altLang="en-US" dirty="0"/>
              <a:t>対象：</a:t>
            </a:r>
            <a:r>
              <a:rPr kumimoji="1" lang="en-US" altLang="ja-JP" dirty="0"/>
              <a:t>18</a:t>
            </a:r>
            <a:r>
              <a:rPr kumimoji="1" lang="ja-JP" altLang="en-US" dirty="0"/>
              <a:t>歳以上の全身麻酔産科患者</a:t>
            </a:r>
          </a:p>
        </p:txBody>
      </p:sp>
      <p:sp>
        <p:nvSpPr>
          <p:cNvPr id="13" name="テキスト ボックス 12">
            <a:extLst>
              <a:ext uri="{FF2B5EF4-FFF2-40B4-BE49-F238E27FC236}">
                <a16:creationId xmlns:a16="http://schemas.microsoft.com/office/drawing/2014/main" xmlns="" id="{E50C26CC-8713-45E7-AF46-6BAA7825E303}"/>
              </a:ext>
            </a:extLst>
          </p:cNvPr>
          <p:cNvSpPr txBox="1"/>
          <p:nvPr/>
        </p:nvSpPr>
        <p:spPr>
          <a:xfrm>
            <a:off x="612559" y="1514551"/>
            <a:ext cx="8247356" cy="369332"/>
          </a:xfrm>
          <a:prstGeom prst="rect">
            <a:avLst/>
          </a:prstGeom>
          <a:noFill/>
        </p:spPr>
        <p:txBody>
          <a:bodyPr wrap="square" rtlCol="0">
            <a:spAutoFit/>
          </a:bodyPr>
          <a:lstStyle/>
          <a:p>
            <a:r>
              <a:rPr kumimoji="1" lang="ja-JP" altLang="en-US" dirty="0"/>
              <a:t>除外：手術日が妊娠</a:t>
            </a:r>
            <a:r>
              <a:rPr kumimoji="1" lang="en-US" altLang="ja-JP" dirty="0"/>
              <a:t>24</a:t>
            </a:r>
            <a:r>
              <a:rPr kumimoji="1" lang="ja-JP" altLang="en-US" dirty="0"/>
              <a:t>週未満、産後</a:t>
            </a:r>
            <a:r>
              <a:rPr kumimoji="1" lang="en-US" altLang="ja-JP" dirty="0"/>
              <a:t>48</a:t>
            </a:r>
            <a:r>
              <a:rPr kumimoji="1" lang="ja-JP" altLang="en-US" dirty="0"/>
              <a:t>時間以上経過、手術が非産科適応</a:t>
            </a:r>
          </a:p>
        </p:txBody>
      </p:sp>
      <p:sp>
        <p:nvSpPr>
          <p:cNvPr id="15" name="テキスト ボックス 14">
            <a:extLst>
              <a:ext uri="{FF2B5EF4-FFF2-40B4-BE49-F238E27FC236}">
                <a16:creationId xmlns:a16="http://schemas.microsoft.com/office/drawing/2014/main" xmlns="" id="{248ADB2F-5133-4FC7-9300-344CB0ACCE2E}"/>
              </a:ext>
            </a:extLst>
          </p:cNvPr>
          <p:cNvSpPr txBox="1"/>
          <p:nvPr/>
        </p:nvSpPr>
        <p:spPr>
          <a:xfrm>
            <a:off x="612559" y="2705924"/>
            <a:ext cx="550415" cy="369332"/>
          </a:xfrm>
          <a:prstGeom prst="rect">
            <a:avLst/>
          </a:prstGeom>
          <a:noFill/>
        </p:spPr>
        <p:txBody>
          <a:bodyPr wrap="square" rtlCol="0">
            <a:spAutoFit/>
          </a:bodyPr>
          <a:lstStyle/>
          <a:p>
            <a:r>
              <a:rPr kumimoji="1" lang="en-US" altLang="ja-JP" dirty="0"/>
              <a:t>1st</a:t>
            </a:r>
            <a:endParaRPr kumimoji="1" lang="ja-JP" altLang="en-US" dirty="0"/>
          </a:p>
        </p:txBody>
      </p:sp>
      <p:sp>
        <p:nvSpPr>
          <p:cNvPr id="16" name="楕円 15">
            <a:extLst>
              <a:ext uri="{FF2B5EF4-FFF2-40B4-BE49-F238E27FC236}">
                <a16:creationId xmlns:a16="http://schemas.microsoft.com/office/drawing/2014/main" xmlns="" id="{7F82DA2E-EB2D-485F-BF92-8CA4AEFBE601}"/>
              </a:ext>
            </a:extLst>
          </p:cNvPr>
          <p:cNvSpPr/>
          <p:nvPr/>
        </p:nvSpPr>
        <p:spPr>
          <a:xfrm>
            <a:off x="532662" y="2185672"/>
            <a:ext cx="3382392" cy="5202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2</a:t>
            </a:r>
            <a:r>
              <a:rPr kumimoji="1" lang="ja-JP" altLang="en-US" dirty="0">
                <a:solidFill>
                  <a:schemeClr val="tx1"/>
                </a:solidFill>
              </a:rPr>
              <a:t>フェーズアプローチ</a:t>
            </a:r>
          </a:p>
        </p:txBody>
      </p:sp>
      <p:sp>
        <p:nvSpPr>
          <p:cNvPr id="18" name="テキスト ボックス 17">
            <a:extLst>
              <a:ext uri="{FF2B5EF4-FFF2-40B4-BE49-F238E27FC236}">
                <a16:creationId xmlns:a16="http://schemas.microsoft.com/office/drawing/2014/main" xmlns="" id="{FFC42CA4-F588-4A58-93B1-8FB05A57EE84}"/>
              </a:ext>
            </a:extLst>
          </p:cNvPr>
          <p:cNvSpPr txBox="1"/>
          <p:nvPr/>
        </p:nvSpPr>
        <p:spPr>
          <a:xfrm>
            <a:off x="1242871" y="3069960"/>
            <a:ext cx="4669654" cy="1200329"/>
          </a:xfrm>
          <a:prstGeom prst="rect">
            <a:avLst/>
          </a:prstGeom>
          <a:noFill/>
        </p:spPr>
        <p:txBody>
          <a:bodyPr wrap="square" rtlCol="0">
            <a:spAutoFit/>
          </a:bodyPr>
          <a:lstStyle/>
          <a:p>
            <a:r>
              <a:rPr kumimoji="1" lang="ja-JP" altLang="en-US" dirty="0"/>
              <a:t>直接質問によるスクリーニングを</a:t>
            </a:r>
            <a:r>
              <a:rPr kumimoji="1" lang="en-US" altLang="ja-JP" dirty="0"/>
              <a:t>3</a:t>
            </a:r>
            <a:r>
              <a:rPr kumimoji="1" lang="ja-JP" altLang="en-US" dirty="0"/>
              <a:t>回行う</a:t>
            </a:r>
            <a:endParaRPr kumimoji="1" lang="en-US" altLang="ja-JP" dirty="0"/>
          </a:p>
          <a:p>
            <a:r>
              <a:rPr lang="ja-JP" altLang="en-US" dirty="0"/>
              <a:t>①抜管後、</a:t>
            </a:r>
            <a:r>
              <a:rPr lang="en-US" altLang="ja-JP" dirty="0"/>
              <a:t>24</a:t>
            </a:r>
            <a:r>
              <a:rPr lang="ja-JP" altLang="en-US" dirty="0"/>
              <a:t>時間以内</a:t>
            </a:r>
            <a:endParaRPr lang="en-US" altLang="ja-JP" dirty="0"/>
          </a:p>
          <a:p>
            <a:r>
              <a:rPr kumimoji="1" lang="ja-JP" altLang="en-US" dirty="0"/>
              <a:t>②</a:t>
            </a:r>
            <a:r>
              <a:rPr kumimoji="1" lang="en-US" altLang="ja-JP" dirty="0"/>
              <a:t>24</a:t>
            </a:r>
            <a:r>
              <a:rPr kumimoji="1" lang="ja-JP" altLang="en-US" dirty="0"/>
              <a:t>～</a:t>
            </a:r>
            <a:r>
              <a:rPr kumimoji="1" lang="en-US" altLang="ja-JP" dirty="0"/>
              <a:t>48</a:t>
            </a:r>
            <a:r>
              <a:rPr kumimoji="1" lang="ja-JP" altLang="en-US" dirty="0"/>
              <a:t>時間以内</a:t>
            </a:r>
            <a:endParaRPr kumimoji="1" lang="en-US" altLang="ja-JP" dirty="0"/>
          </a:p>
          <a:p>
            <a:r>
              <a:rPr lang="ja-JP" altLang="en-US" dirty="0"/>
              <a:t>③術後</a:t>
            </a:r>
            <a:r>
              <a:rPr lang="en-US" altLang="ja-JP" dirty="0"/>
              <a:t>30</a:t>
            </a:r>
            <a:r>
              <a:rPr lang="ja-JP" altLang="en-US" dirty="0"/>
              <a:t>日</a:t>
            </a:r>
            <a:endParaRPr kumimoji="1" lang="ja-JP" altLang="en-US" dirty="0"/>
          </a:p>
        </p:txBody>
      </p:sp>
      <p:sp>
        <p:nvSpPr>
          <p:cNvPr id="19" name="テキスト ボックス 18">
            <a:extLst>
              <a:ext uri="{FF2B5EF4-FFF2-40B4-BE49-F238E27FC236}">
                <a16:creationId xmlns:a16="http://schemas.microsoft.com/office/drawing/2014/main" xmlns="" id="{61019ECF-A431-4CE5-86D4-CB455B6754D7}"/>
              </a:ext>
            </a:extLst>
          </p:cNvPr>
          <p:cNvSpPr txBox="1"/>
          <p:nvPr/>
        </p:nvSpPr>
        <p:spPr>
          <a:xfrm>
            <a:off x="612559" y="4270289"/>
            <a:ext cx="976544" cy="369332"/>
          </a:xfrm>
          <a:prstGeom prst="rect">
            <a:avLst/>
          </a:prstGeom>
          <a:noFill/>
        </p:spPr>
        <p:txBody>
          <a:bodyPr wrap="square" rtlCol="0">
            <a:spAutoFit/>
          </a:bodyPr>
          <a:lstStyle/>
          <a:p>
            <a:r>
              <a:rPr kumimoji="1" lang="en-US" altLang="ja-JP" dirty="0"/>
              <a:t>2nd</a:t>
            </a:r>
            <a:endParaRPr kumimoji="1" lang="ja-JP" altLang="en-US" dirty="0"/>
          </a:p>
        </p:txBody>
      </p:sp>
      <p:sp>
        <p:nvSpPr>
          <p:cNvPr id="20" name="テキスト ボックス 19">
            <a:extLst>
              <a:ext uri="{FF2B5EF4-FFF2-40B4-BE49-F238E27FC236}">
                <a16:creationId xmlns:a16="http://schemas.microsoft.com/office/drawing/2014/main" xmlns="" id="{04E32DA7-3947-438D-A6C3-58E72C4C3AB7}"/>
              </a:ext>
            </a:extLst>
          </p:cNvPr>
          <p:cNvSpPr txBox="1"/>
          <p:nvPr/>
        </p:nvSpPr>
        <p:spPr>
          <a:xfrm>
            <a:off x="1242871" y="4634325"/>
            <a:ext cx="8060927" cy="646331"/>
          </a:xfrm>
          <a:prstGeom prst="rect">
            <a:avLst/>
          </a:prstGeom>
          <a:noFill/>
        </p:spPr>
        <p:txBody>
          <a:bodyPr wrap="square" rtlCol="0">
            <a:spAutoFit/>
          </a:bodyPr>
          <a:lstStyle/>
          <a:p>
            <a:r>
              <a:rPr kumimoji="1" lang="en-US" altLang="ja-JP" dirty="0"/>
              <a:t>1st</a:t>
            </a:r>
            <a:r>
              <a:rPr kumimoji="1" lang="ja-JP" altLang="en-US" dirty="0"/>
              <a:t>で術中の記憶を話した人に追加でインタビューと</a:t>
            </a:r>
            <a:r>
              <a:rPr kumimoji="1" lang="en-US" altLang="ja-JP" dirty="0"/>
              <a:t>PTSD</a:t>
            </a:r>
            <a:r>
              <a:rPr kumimoji="1" lang="ja-JP" altLang="en-US" dirty="0"/>
              <a:t>自己報告症状測定、</a:t>
            </a:r>
            <a:r>
              <a:rPr kumimoji="1" lang="en-US" altLang="ja-JP" dirty="0"/>
              <a:t>DSM-5</a:t>
            </a:r>
            <a:r>
              <a:rPr kumimoji="1" lang="ja-JP" altLang="en-US" dirty="0"/>
              <a:t>の</a:t>
            </a:r>
            <a:r>
              <a:rPr kumimoji="1" lang="en-US" altLang="ja-JP" dirty="0"/>
              <a:t>PTSD</a:t>
            </a:r>
            <a:r>
              <a:rPr kumimoji="1" lang="ja-JP" altLang="en-US" dirty="0"/>
              <a:t>チェックリストで</a:t>
            </a:r>
            <a:r>
              <a:rPr lang="en-US" altLang="ja-JP" dirty="0"/>
              <a:t>12</a:t>
            </a:r>
            <a:r>
              <a:rPr lang="ja-JP" altLang="en-US" dirty="0"/>
              <a:t>ヶ月追跡</a:t>
            </a:r>
            <a:endParaRPr kumimoji="1" lang="ja-JP" altLang="en-US" dirty="0"/>
          </a:p>
        </p:txBody>
      </p:sp>
      <p:sp>
        <p:nvSpPr>
          <p:cNvPr id="21" name="テキスト ボックス 20">
            <a:extLst>
              <a:ext uri="{FF2B5EF4-FFF2-40B4-BE49-F238E27FC236}">
                <a16:creationId xmlns:a16="http://schemas.microsoft.com/office/drawing/2014/main" xmlns="" id="{8174C525-0363-4E31-A0CC-B2FE5E518F03}"/>
              </a:ext>
            </a:extLst>
          </p:cNvPr>
          <p:cNvSpPr txBox="1"/>
          <p:nvPr/>
        </p:nvSpPr>
        <p:spPr>
          <a:xfrm>
            <a:off x="1242871" y="5821338"/>
            <a:ext cx="1988601" cy="369332"/>
          </a:xfrm>
          <a:prstGeom prst="rect">
            <a:avLst/>
          </a:prstGeom>
          <a:noFill/>
        </p:spPr>
        <p:txBody>
          <a:bodyPr wrap="square" rtlCol="0">
            <a:spAutoFit/>
          </a:bodyPr>
          <a:lstStyle/>
          <a:p>
            <a:r>
              <a:rPr lang="ja-JP" altLang="en-US" dirty="0"/>
              <a:t>結果を精査</a:t>
            </a:r>
            <a:r>
              <a:rPr lang="en-US" altLang="ja-JP" dirty="0"/>
              <a:t>/</a:t>
            </a:r>
            <a:r>
              <a:rPr lang="ja-JP" altLang="en-US" dirty="0"/>
              <a:t>評価</a:t>
            </a:r>
            <a:endParaRPr kumimoji="1" lang="ja-JP" altLang="en-US" dirty="0"/>
          </a:p>
        </p:txBody>
      </p:sp>
    </p:spTree>
    <p:extLst>
      <p:ext uri="{BB962C8B-B14F-4D97-AF65-F5344CB8AC3E}">
        <p14:creationId xmlns:p14="http://schemas.microsoft.com/office/powerpoint/2010/main" val="3351456656"/>
      </p:ext>
    </p:extLst>
  </p:cSld>
  <p:clrMapOvr>
    <a:masterClrMapping/>
  </p:clrMapOvr>
  <mc:AlternateContent xmlns:mc="http://schemas.openxmlformats.org/markup-compatibility/2006" xmlns:p14="http://schemas.microsoft.com/office/powerpoint/2010/main">
    <mc:Choice Requires="p14">
      <p:transition spd="slow" p14:dur="2000" advTm="68019"/>
    </mc:Choice>
    <mc:Fallback xmlns="">
      <p:transition spd="slow" advTm="6801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8" y="399495"/>
            <a:ext cx="1402673" cy="830997"/>
          </a:xfrm>
          <a:prstGeom prst="rect">
            <a:avLst/>
          </a:prstGeom>
          <a:noFill/>
        </p:spPr>
        <p:txBody>
          <a:bodyPr wrap="square" rtlCol="0">
            <a:spAutoFit/>
          </a:bodyPr>
          <a:lstStyle/>
          <a:p>
            <a:r>
              <a:rPr kumimoji="1" lang="ja-JP" altLang="en-US" sz="3200" b="1" dirty="0"/>
              <a:t>結果</a:t>
            </a:r>
            <a:endParaRPr kumimoji="1" lang="en-US" altLang="ja-JP" sz="3200" b="1" dirty="0"/>
          </a:p>
          <a:p>
            <a:r>
              <a:rPr kumimoji="1" lang="en-US" altLang="ja-JP" sz="1600" b="1" dirty="0"/>
              <a:t>AAGA</a:t>
            </a:r>
            <a:r>
              <a:rPr kumimoji="1" lang="ja-JP" altLang="en-US" sz="1600" b="1" dirty="0"/>
              <a:t>発生率</a:t>
            </a:r>
          </a:p>
        </p:txBody>
      </p:sp>
      <p:pic>
        <p:nvPicPr>
          <p:cNvPr id="4" name="図 3">
            <a:extLst>
              <a:ext uri="{FF2B5EF4-FFF2-40B4-BE49-F238E27FC236}">
                <a16:creationId xmlns:a16="http://schemas.microsoft.com/office/drawing/2014/main" xmlns="" id="{D6690E0D-8AE0-4DC2-9FA5-B2834FE059D5}"/>
              </a:ext>
            </a:extLst>
          </p:cNvPr>
          <p:cNvPicPr>
            <a:picLocks noChangeAspect="1"/>
          </p:cNvPicPr>
          <p:nvPr/>
        </p:nvPicPr>
        <p:blipFill>
          <a:blip r:embed="rId3"/>
          <a:stretch>
            <a:fillRect/>
          </a:stretch>
        </p:blipFill>
        <p:spPr>
          <a:xfrm>
            <a:off x="2790289" y="0"/>
            <a:ext cx="6611421" cy="6858000"/>
          </a:xfrm>
          <a:prstGeom prst="rect">
            <a:avLst/>
          </a:prstGeom>
        </p:spPr>
      </p:pic>
      <p:sp>
        <p:nvSpPr>
          <p:cNvPr id="14" name="テキスト ボックス 13">
            <a:extLst>
              <a:ext uri="{FF2B5EF4-FFF2-40B4-BE49-F238E27FC236}">
                <a16:creationId xmlns:a16="http://schemas.microsoft.com/office/drawing/2014/main" xmlns="" id="{03540408-8E66-42C3-AB93-2356E4BBDA30}"/>
              </a:ext>
            </a:extLst>
          </p:cNvPr>
          <p:cNvSpPr txBox="1"/>
          <p:nvPr/>
        </p:nvSpPr>
        <p:spPr>
          <a:xfrm>
            <a:off x="854957" y="5592932"/>
            <a:ext cx="2456414" cy="369332"/>
          </a:xfrm>
          <a:prstGeom prst="rect">
            <a:avLst/>
          </a:prstGeom>
          <a:noFill/>
        </p:spPr>
        <p:txBody>
          <a:bodyPr wrap="square" rtlCol="0">
            <a:spAutoFit/>
          </a:bodyPr>
          <a:lstStyle/>
          <a:p>
            <a:r>
              <a:rPr kumimoji="1" lang="ja-JP" altLang="en-US" dirty="0"/>
              <a:t>推定</a:t>
            </a:r>
            <a:r>
              <a:rPr kumimoji="1" lang="en-US" altLang="ja-JP" dirty="0"/>
              <a:t>AAGA</a:t>
            </a:r>
            <a:r>
              <a:rPr kumimoji="1" lang="ja-JP" altLang="en-US" dirty="0"/>
              <a:t>率は</a:t>
            </a:r>
            <a:r>
              <a:rPr kumimoji="1" lang="en-US" altLang="ja-JP" dirty="0">
                <a:solidFill>
                  <a:srgbClr val="FF0000"/>
                </a:solidFill>
              </a:rPr>
              <a:t>0.39</a:t>
            </a:r>
            <a:r>
              <a:rPr kumimoji="1" lang="ja-JP" altLang="en-US" dirty="0">
                <a:solidFill>
                  <a:srgbClr val="FF0000"/>
                </a:solidFill>
              </a:rPr>
              <a:t>％</a:t>
            </a:r>
          </a:p>
        </p:txBody>
      </p:sp>
    </p:spTree>
    <p:extLst>
      <p:ext uri="{BB962C8B-B14F-4D97-AF65-F5344CB8AC3E}">
        <p14:creationId xmlns:p14="http://schemas.microsoft.com/office/powerpoint/2010/main" val="1614420139"/>
      </p:ext>
    </p:extLst>
  </p:cSld>
  <p:clrMapOvr>
    <a:masterClrMapping/>
  </p:clrMapOvr>
  <mc:AlternateContent xmlns:mc="http://schemas.openxmlformats.org/markup-compatibility/2006" xmlns:p14="http://schemas.microsoft.com/office/powerpoint/2010/main">
    <mc:Choice Requires="p14">
      <p:transition spd="slow" p14:dur="2000" advTm="56660"/>
    </mc:Choice>
    <mc:Fallback xmlns="">
      <p:transition spd="slow" advTm="5666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056443" cy="830997"/>
          </a:xfrm>
          <a:prstGeom prst="rect">
            <a:avLst/>
          </a:prstGeom>
          <a:noFill/>
        </p:spPr>
        <p:txBody>
          <a:bodyPr wrap="square" rtlCol="0">
            <a:spAutoFit/>
          </a:bodyPr>
          <a:lstStyle/>
          <a:p>
            <a:r>
              <a:rPr kumimoji="1" lang="ja-JP" altLang="en-US" sz="3200" b="1" dirty="0"/>
              <a:t>結果</a:t>
            </a:r>
            <a:endParaRPr kumimoji="1" lang="en-US" altLang="ja-JP" sz="3200" b="1" dirty="0"/>
          </a:p>
          <a:p>
            <a:r>
              <a:rPr lang="ja-JP" altLang="en-US" sz="1600" b="1" dirty="0"/>
              <a:t>危険因子</a:t>
            </a:r>
            <a:endParaRPr kumimoji="1" lang="ja-JP" altLang="en-US" sz="1600" b="1" dirty="0"/>
          </a:p>
        </p:txBody>
      </p:sp>
      <p:pic>
        <p:nvPicPr>
          <p:cNvPr id="5" name="図 4">
            <a:extLst>
              <a:ext uri="{FF2B5EF4-FFF2-40B4-BE49-F238E27FC236}">
                <a16:creationId xmlns:a16="http://schemas.microsoft.com/office/drawing/2014/main" xmlns="" id="{01A6E3B4-1013-45D1-B5B2-00AEF21013A3}"/>
              </a:ext>
            </a:extLst>
          </p:cNvPr>
          <p:cNvPicPr>
            <a:picLocks noChangeAspect="1"/>
          </p:cNvPicPr>
          <p:nvPr/>
        </p:nvPicPr>
        <p:blipFill>
          <a:blip r:embed="rId3"/>
          <a:stretch>
            <a:fillRect/>
          </a:stretch>
        </p:blipFill>
        <p:spPr>
          <a:xfrm>
            <a:off x="1669002" y="691882"/>
            <a:ext cx="7190913" cy="5633182"/>
          </a:xfrm>
          <a:prstGeom prst="rect">
            <a:avLst/>
          </a:prstGeom>
        </p:spPr>
      </p:pic>
      <p:sp>
        <p:nvSpPr>
          <p:cNvPr id="7" name="楕円 6">
            <a:extLst>
              <a:ext uri="{FF2B5EF4-FFF2-40B4-BE49-F238E27FC236}">
                <a16:creationId xmlns:a16="http://schemas.microsoft.com/office/drawing/2014/main" xmlns="" id="{6C41A60F-16DD-4C4C-B86F-BA00E58909BA}"/>
              </a:ext>
            </a:extLst>
          </p:cNvPr>
          <p:cNvSpPr/>
          <p:nvPr/>
        </p:nvSpPr>
        <p:spPr>
          <a:xfrm>
            <a:off x="2450238" y="5415379"/>
            <a:ext cx="683580" cy="6036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xmlns="" id="{1566E815-DF3A-4E74-8980-C44C3EE7A886}"/>
              </a:ext>
            </a:extLst>
          </p:cNvPr>
          <p:cNvSpPr/>
          <p:nvPr/>
        </p:nvSpPr>
        <p:spPr>
          <a:xfrm>
            <a:off x="2960704" y="5415379"/>
            <a:ext cx="683580" cy="6036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xmlns="" id="{247AB1CF-1444-4DF6-8B84-E6767F2A6E4F}"/>
              </a:ext>
            </a:extLst>
          </p:cNvPr>
          <p:cNvSpPr/>
          <p:nvPr/>
        </p:nvSpPr>
        <p:spPr>
          <a:xfrm>
            <a:off x="6782541" y="5415379"/>
            <a:ext cx="683580" cy="6036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xmlns="" id="{C870E819-D950-4866-A402-9D0EC9DBCC97}"/>
              </a:ext>
            </a:extLst>
          </p:cNvPr>
          <p:cNvSpPr/>
          <p:nvPr/>
        </p:nvSpPr>
        <p:spPr>
          <a:xfrm>
            <a:off x="7838984" y="5415379"/>
            <a:ext cx="683580" cy="6036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xmlns="" id="{FE56C037-4B99-413E-8B91-61DE30F89D51}"/>
              </a:ext>
            </a:extLst>
          </p:cNvPr>
          <p:cNvSpPr txBox="1"/>
          <p:nvPr/>
        </p:nvSpPr>
        <p:spPr>
          <a:xfrm>
            <a:off x="9342269" y="5415379"/>
            <a:ext cx="2524218" cy="369332"/>
          </a:xfrm>
          <a:prstGeom prst="rect">
            <a:avLst/>
          </a:prstGeom>
          <a:noFill/>
        </p:spPr>
        <p:txBody>
          <a:bodyPr wrap="square" rtlCol="0">
            <a:spAutoFit/>
          </a:bodyPr>
          <a:lstStyle/>
          <a:p>
            <a:r>
              <a:rPr kumimoji="1" lang="en-US" altLang="ja-JP" dirty="0"/>
              <a:t>Night shift:</a:t>
            </a:r>
            <a:r>
              <a:rPr lang="en-US" altLang="ja-JP" dirty="0"/>
              <a:t>20:00-7:59</a:t>
            </a:r>
            <a:endParaRPr kumimoji="1" lang="en-US" altLang="ja-JP" dirty="0"/>
          </a:p>
        </p:txBody>
      </p:sp>
    </p:spTree>
    <p:extLst>
      <p:ext uri="{BB962C8B-B14F-4D97-AF65-F5344CB8AC3E}">
        <p14:creationId xmlns:p14="http://schemas.microsoft.com/office/powerpoint/2010/main" val="895591545"/>
      </p:ext>
    </p:extLst>
  </p:cSld>
  <p:clrMapOvr>
    <a:masterClrMapping/>
  </p:clrMapOvr>
  <mc:AlternateContent xmlns:mc="http://schemas.openxmlformats.org/markup-compatibility/2006" xmlns:p14="http://schemas.microsoft.com/office/powerpoint/2010/main">
    <mc:Choice Requires="p14">
      <p:transition spd="slow" p14:dur="2000" advTm="96721"/>
    </mc:Choice>
    <mc:Fallback xmlns="">
      <p:transition spd="slow" advTm="967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233996" cy="830997"/>
          </a:xfrm>
          <a:prstGeom prst="rect">
            <a:avLst/>
          </a:prstGeom>
          <a:noFill/>
        </p:spPr>
        <p:txBody>
          <a:bodyPr wrap="square" rtlCol="0">
            <a:spAutoFit/>
          </a:bodyPr>
          <a:lstStyle/>
          <a:p>
            <a:r>
              <a:rPr kumimoji="1" lang="ja-JP" altLang="en-US" sz="3200" b="1" dirty="0"/>
              <a:t>結果</a:t>
            </a:r>
            <a:endParaRPr kumimoji="1" lang="en-US" altLang="ja-JP" sz="3200" b="1" dirty="0"/>
          </a:p>
          <a:p>
            <a:r>
              <a:rPr kumimoji="1" lang="ja-JP" altLang="en-US" sz="1600" b="1" dirty="0"/>
              <a:t>心理的影響</a:t>
            </a:r>
          </a:p>
        </p:txBody>
      </p:sp>
      <p:pic>
        <p:nvPicPr>
          <p:cNvPr id="4" name="図 3">
            <a:extLst>
              <a:ext uri="{FF2B5EF4-FFF2-40B4-BE49-F238E27FC236}">
                <a16:creationId xmlns:a16="http://schemas.microsoft.com/office/drawing/2014/main" xmlns="" id="{F9BC710E-FA69-4CB7-8EAD-8954853F7C33}"/>
              </a:ext>
            </a:extLst>
          </p:cNvPr>
          <p:cNvPicPr>
            <a:picLocks noChangeAspect="1"/>
          </p:cNvPicPr>
          <p:nvPr/>
        </p:nvPicPr>
        <p:blipFill>
          <a:blip r:embed="rId3"/>
          <a:stretch>
            <a:fillRect/>
          </a:stretch>
        </p:blipFill>
        <p:spPr>
          <a:xfrm>
            <a:off x="2148443" y="399495"/>
            <a:ext cx="6977801" cy="5683124"/>
          </a:xfrm>
          <a:prstGeom prst="rect">
            <a:avLst/>
          </a:prstGeom>
        </p:spPr>
      </p:pic>
    </p:spTree>
    <p:extLst>
      <p:ext uri="{BB962C8B-B14F-4D97-AF65-F5344CB8AC3E}">
        <p14:creationId xmlns:p14="http://schemas.microsoft.com/office/powerpoint/2010/main" val="2918667466"/>
      </p:ext>
    </p:extLst>
  </p:cSld>
  <p:clrMapOvr>
    <a:masterClrMapping/>
  </p:clrMapOvr>
  <mc:AlternateContent xmlns:mc="http://schemas.openxmlformats.org/markup-compatibility/2006" xmlns:p14="http://schemas.microsoft.com/office/powerpoint/2010/main">
    <mc:Choice Requires="p14">
      <p:transition spd="slow" p14:dur="2000" advTm="19072"/>
    </mc:Choice>
    <mc:Fallback xmlns="">
      <p:transition spd="slow" advTm="190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233996" cy="1077218"/>
          </a:xfrm>
          <a:prstGeom prst="rect">
            <a:avLst/>
          </a:prstGeom>
          <a:noFill/>
        </p:spPr>
        <p:txBody>
          <a:bodyPr wrap="square" rtlCol="0">
            <a:spAutoFit/>
          </a:bodyPr>
          <a:lstStyle/>
          <a:p>
            <a:r>
              <a:rPr kumimoji="1" lang="ja-JP" altLang="en-US" sz="3200" b="1" dirty="0"/>
              <a:t>結果</a:t>
            </a:r>
            <a:endParaRPr kumimoji="1" lang="en-US" altLang="ja-JP" sz="3200" b="1" dirty="0"/>
          </a:p>
          <a:p>
            <a:r>
              <a:rPr lang="ja-JP" altLang="en-US" sz="1600" b="1" dirty="0"/>
              <a:t>どんな経験をしたか</a:t>
            </a:r>
            <a:endParaRPr kumimoji="1" lang="ja-JP" altLang="en-US" sz="1600" b="1" dirty="0"/>
          </a:p>
        </p:txBody>
      </p:sp>
      <p:pic>
        <p:nvPicPr>
          <p:cNvPr id="5" name="図 4">
            <a:extLst>
              <a:ext uri="{FF2B5EF4-FFF2-40B4-BE49-F238E27FC236}">
                <a16:creationId xmlns:a16="http://schemas.microsoft.com/office/drawing/2014/main" xmlns="" id="{C685805D-F370-45A9-844F-FB9AECABBA37}"/>
              </a:ext>
            </a:extLst>
          </p:cNvPr>
          <p:cNvPicPr>
            <a:picLocks noChangeAspect="1"/>
          </p:cNvPicPr>
          <p:nvPr/>
        </p:nvPicPr>
        <p:blipFill>
          <a:blip r:embed="rId3"/>
          <a:stretch>
            <a:fillRect/>
          </a:stretch>
        </p:blipFill>
        <p:spPr>
          <a:xfrm>
            <a:off x="2893344" y="399495"/>
            <a:ext cx="6405312" cy="6256735"/>
          </a:xfrm>
          <a:prstGeom prst="rect">
            <a:avLst/>
          </a:prstGeom>
        </p:spPr>
      </p:pic>
    </p:spTree>
    <p:extLst>
      <p:ext uri="{BB962C8B-B14F-4D97-AF65-F5344CB8AC3E}">
        <p14:creationId xmlns:p14="http://schemas.microsoft.com/office/powerpoint/2010/main" val="3131569908"/>
      </p:ext>
    </p:extLst>
  </p:cSld>
  <p:clrMapOvr>
    <a:masterClrMapping/>
  </p:clrMapOvr>
  <mc:AlternateContent xmlns:mc="http://schemas.openxmlformats.org/markup-compatibility/2006" xmlns:p14="http://schemas.microsoft.com/office/powerpoint/2010/main">
    <mc:Choice Requires="p14">
      <p:transition spd="slow" p14:dur="2000" advTm="19072"/>
    </mc:Choice>
    <mc:Fallback xmlns="">
      <p:transition spd="slow" advTm="1907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46EDED13-7FCF-4B6A-9EDA-144BB51AC4C0}"/>
              </a:ext>
            </a:extLst>
          </p:cNvPr>
          <p:cNvSpPr txBox="1"/>
          <p:nvPr/>
        </p:nvSpPr>
        <p:spPr>
          <a:xfrm>
            <a:off x="612559" y="399495"/>
            <a:ext cx="1056443" cy="584775"/>
          </a:xfrm>
          <a:prstGeom prst="rect">
            <a:avLst/>
          </a:prstGeom>
          <a:noFill/>
        </p:spPr>
        <p:txBody>
          <a:bodyPr wrap="square" rtlCol="0">
            <a:spAutoFit/>
          </a:bodyPr>
          <a:lstStyle/>
          <a:p>
            <a:r>
              <a:rPr kumimoji="1" lang="ja-JP" altLang="en-US" sz="3200" b="1" dirty="0"/>
              <a:t>考察</a:t>
            </a:r>
          </a:p>
        </p:txBody>
      </p:sp>
      <p:sp>
        <p:nvSpPr>
          <p:cNvPr id="3" name="テキスト ボックス 2">
            <a:extLst>
              <a:ext uri="{FF2B5EF4-FFF2-40B4-BE49-F238E27FC236}">
                <a16:creationId xmlns:a16="http://schemas.microsoft.com/office/drawing/2014/main" xmlns="" id="{A5B4C965-38C6-4597-A0BF-AD41C90FB5C9}"/>
              </a:ext>
            </a:extLst>
          </p:cNvPr>
          <p:cNvSpPr txBox="1"/>
          <p:nvPr/>
        </p:nvSpPr>
        <p:spPr>
          <a:xfrm>
            <a:off x="1140780" y="1047565"/>
            <a:ext cx="8345009" cy="369332"/>
          </a:xfrm>
          <a:prstGeom prst="rect">
            <a:avLst/>
          </a:prstGeom>
          <a:noFill/>
        </p:spPr>
        <p:txBody>
          <a:bodyPr wrap="square" rtlCol="0">
            <a:spAutoFit/>
          </a:bodyPr>
          <a:lstStyle/>
          <a:p>
            <a:r>
              <a:rPr kumimoji="1" lang="ja-JP" altLang="en-US" dirty="0"/>
              <a:t>・直接質問による</a:t>
            </a:r>
            <a:r>
              <a:rPr kumimoji="1" lang="en-US" altLang="ja-JP" dirty="0"/>
              <a:t>AAGA</a:t>
            </a:r>
            <a:r>
              <a:rPr kumimoji="1" lang="ja-JP" altLang="en-US" dirty="0"/>
              <a:t>の発生率は患者の自発的報告によるものの</a:t>
            </a:r>
            <a:r>
              <a:rPr kumimoji="1" lang="en-US" altLang="ja-JP" dirty="0"/>
              <a:t>3</a:t>
            </a:r>
            <a:r>
              <a:rPr kumimoji="1" lang="ja-JP" altLang="en-US" dirty="0"/>
              <a:t>倍である</a:t>
            </a:r>
          </a:p>
        </p:txBody>
      </p:sp>
      <p:sp>
        <p:nvSpPr>
          <p:cNvPr id="5" name="テキスト ボックス 4">
            <a:extLst>
              <a:ext uri="{FF2B5EF4-FFF2-40B4-BE49-F238E27FC236}">
                <a16:creationId xmlns:a16="http://schemas.microsoft.com/office/drawing/2014/main" xmlns="" id="{5FD9D1E0-0E94-40A7-A12E-C0016B61A837}"/>
              </a:ext>
            </a:extLst>
          </p:cNvPr>
          <p:cNvSpPr txBox="1"/>
          <p:nvPr/>
        </p:nvSpPr>
        <p:spPr>
          <a:xfrm>
            <a:off x="1140780" y="1480192"/>
            <a:ext cx="6045693" cy="369332"/>
          </a:xfrm>
          <a:prstGeom prst="rect">
            <a:avLst/>
          </a:prstGeom>
          <a:noFill/>
        </p:spPr>
        <p:txBody>
          <a:bodyPr wrap="square" rtlCol="0">
            <a:spAutoFit/>
          </a:bodyPr>
          <a:lstStyle/>
          <a:p>
            <a:r>
              <a:rPr kumimoji="1" lang="ja-JP" altLang="en-US" dirty="0"/>
              <a:t>・</a:t>
            </a:r>
            <a:r>
              <a:rPr kumimoji="1" lang="en-US" altLang="ja-JP" dirty="0"/>
              <a:t>AAGA</a:t>
            </a:r>
            <a:r>
              <a:rPr kumimoji="1" lang="ja-JP" altLang="en-US" dirty="0"/>
              <a:t>は</a:t>
            </a:r>
            <a:r>
              <a:rPr kumimoji="1" lang="en-US" altLang="ja-JP" dirty="0"/>
              <a:t>PTSD</a:t>
            </a:r>
            <a:r>
              <a:rPr kumimoji="1" lang="ja-JP" altLang="en-US" dirty="0"/>
              <a:t>のリスクファクターである</a:t>
            </a:r>
          </a:p>
        </p:txBody>
      </p:sp>
      <p:sp>
        <p:nvSpPr>
          <p:cNvPr id="6" name="テキスト ボックス 5">
            <a:extLst>
              <a:ext uri="{FF2B5EF4-FFF2-40B4-BE49-F238E27FC236}">
                <a16:creationId xmlns:a16="http://schemas.microsoft.com/office/drawing/2014/main" xmlns="" id="{1A6662F4-3CBB-4ABF-A401-8F147A1FD9B7}"/>
              </a:ext>
            </a:extLst>
          </p:cNvPr>
          <p:cNvSpPr txBox="1"/>
          <p:nvPr/>
        </p:nvSpPr>
        <p:spPr>
          <a:xfrm>
            <a:off x="1140780" y="2308194"/>
            <a:ext cx="10235954" cy="646331"/>
          </a:xfrm>
          <a:prstGeom prst="rect">
            <a:avLst/>
          </a:prstGeom>
          <a:noFill/>
        </p:spPr>
        <p:txBody>
          <a:bodyPr wrap="square" rtlCol="0">
            <a:spAutoFit/>
          </a:bodyPr>
          <a:lstStyle/>
          <a:p>
            <a:r>
              <a:rPr kumimoji="1" lang="ja-JP" altLang="en-US" dirty="0"/>
              <a:t>産科における</a:t>
            </a:r>
            <a:r>
              <a:rPr kumimoji="1" lang="en-US" altLang="ja-JP" dirty="0"/>
              <a:t>AAGA</a:t>
            </a:r>
            <a:r>
              <a:rPr kumimoji="1" lang="ja-JP" altLang="en-US" dirty="0"/>
              <a:t>が高い別の可能性として妊娠によるホルモンの変化が記憶、想起、全身麻酔の感受性に影響し</a:t>
            </a:r>
            <a:r>
              <a:rPr kumimoji="1" lang="en-US" altLang="ja-JP" dirty="0"/>
              <a:t>AAGA</a:t>
            </a:r>
            <a:r>
              <a:rPr kumimoji="1" lang="ja-JP" altLang="en-US" dirty="0"/>
              <a:t>となる可能性がある</a:t>
            </a:r>
          </a:p>
        </p:txBody>
      </p:sp>
      <p:sp>
        <p:nvSpPr>
          <p:cNvPr id="7" name="テキスト ボックス 6">
            <a:extLst>
              <a:ext uri="{FF2B5EF4-FFF2-40B4-BE49-F238E27FC236}">
                <a16:creationId xmlns:a16="http://schemas.microsoft.com/office/drawing/2014/main" xmlns="" id="{08448C4E-1A10-4A71-8344-1206869585E6}"/>
              </a:ext>
            </a:extLst>
          </p:cNvPr>
          <p:cNvSpPr txBox="1"/>
          <p:nvPr/>
        </p:nvSpPr>
        <p:spPr>
          <a:xfrm>
            <a:off x="1140780" y="3077635"/>
            <a:ext cx="7022237" cy="923330"/>
          </a:xfrm>
          <a:prstGeom prst="rect">
            <a:avLst/>
          </a:prstGeom>
          <a:noFill/>
        </p:spPr>
        <p:txBody>
          <a:bodyPr wrap="square" rtlCol="0">
            <a:spAutoFit/>
          </a:bodyPr>
          <a:lstStyle/>
          <a:p>
            <a:r>
              <a:rPr kumimoji="1" lang="ja-JP" altLang="en-US" dirty="0"/>
              <a:t>直接質問のみによる</a:t>
            </a:r>
            <a:r>
              <a:rPr kumimoji="1" lang="en-US" altLang="ja-JP" dirty="0"/>
              <a:t>AAGA</a:t>
            </a:r>
            <a:r>
              <a:rPr kumimoji="1" lang="ja-JP" altLang="en-US" dirty="0"/>
              <a:t>の評価では</a:t>
            </a:r>
            <a:r>
              <a:rPr kumimoji="1" lang="en-US" altLang="ja-JP" dirty="0"/>
              <a:t>AAGA</a:t>
            </a:r>
            <a:r>
              <a:rPr kumimoji="1" lang="ja-JP" altLang="en-US" dirty="0"/>
              <a:t>を正しく評価できない</a:t>
            </a:r>
            <a:endParaRPr kumimoji="1" lang="en-US" altLang="ja-JP" dirty="0"/>
          </a:p>
          <a:p>
            <a:r>
              <a:rPr lang="ja-JP" altLang="en-US" dirty="0"/>
              <a:t>その後に評価者などを置いて、精査</a:t>
            </a:r>
            <a:r>
              <a:rPr lang="en-US" altLang="ja-JP" dirty="0"/>
              <a:t>/</a:t>
            </a:r>
            <a:r>
              <a:rPr lang="ja-JP" altLang="en-US" dirty="0"/>
              <a:t>評価する必要がある</a:t>
            </a:r>
            <a:endParaRPr kumimoji="1" lang="ja-JP" altLang="en-US" dirty="0"/>
          </a:p>
        </p:txBody>
      </p:sp>
      <p:sp>
        <p:nvSpPr>
          <p:cNvPr id="8" name="テキスト ボックス 7">
            <a:extLst>
              <a:ext uri="{FF2B5EF4-FFF2-40B4-BE49-F238E27FC236}">
                <a16:creationId xmlns:a16="http://schemas.microsoft.com/office/drawing/2014/main" xmlns="" id="{FBB85E09-792D-4E14-9104-134224154BCC}"/>
              </a:ext>
            </a:extLst>
          </p:cNvPr>
          <p:cNvSpPr txBox="1"/>
          <p:nvPr/>
        </p:nvSpPr>
        <p:spPr>
          <a:xfrm>
            <a:off x="1140779" y="3845822"/>
            <a:ext cx="10515601" cy="923330"/>
          </a:xfrm>
          <a:prstGeom prst="rect">
            <a:avLst/>
          </a:prstGeom>
          <a:noFill/>
        </p:spPr>
        <p:txBody>
          <a:bodyPr wrap="square" rtlCol="0">
            <a:spAutoFit/>
          </a:bodyPr>
          <a:lstStyle/>
          <a:p>
            <a:r>
              <a:rPr kumimoji="1" lang="ja-JP" altLang="en-US" dirty="0"/>
              <a:t>今回の研究では</a:t>
            </a:r>
            <a:r>
              <a:rPr kumimoji="1" lang="en-US" altLang="ja-JP" dirty="0"/>
              <a:t>3115</a:t>
            </a:r>
            <a:r>
              <a:rPr kumimoji="1" lang="ja-JP" altLang="en-US" dirty="0"/>
              <a:t>人のうち</a:t>
            </a:r>
            <a:r>
              <a:rPr kumimoji="1" lang="en-US" altLang="ja-JP" dirty="0"/>
              <a:t>1808</a:t>
            </a:r>
            <a:r>
              <a:rPr kumimoji="1" lang="ja-JP" altLang="en-US" dirty="0"/>
              <a:t>人だけが</a:t>
            </a:r>
            <a:r>
              <a:rPr kumimoji="1" lang="en-US" altLang="ja-JP" dirty="0"/>
              <a:t>3</a:t>
            </a:r>
            <a:r>
              <a:rPr kumimoji="1" lang="ja-JP" altLang="en-US" dirty="0"/>
              <a:t>回目のインタビューに参加し、残りの</a:t>
            </a:r>
            <a:r>
              <a:rPr kumimoji="1" lang="en-US" altLang="ja-JP" dirty="0"/>
              <a:t>42</a:t>
            </a:r>
            <a:r>
              <a:rPr kumimoji="1" lang="ja-JP" altLang="en-US" dirty="0"/>
              <a:t>％に関してはフォローアップをしなかったが、分母は</a:t>
            </a:r>
            <a:r>
              <a:rPr kumimoji="1" lang="en-US" altLang="ja-JP" dirty="0"/>
              <a:t>3115</a:t>
            </a:r>
            <a:r>
              <a:rPr kumimoji="1" lang="ja-JP" altLang="en-US" dirty="0"/>
              <a:t>人を使用している。</a:t>
            </a:r>
            <a:endParaRPr kumimoji="1" lang="en-US" altLang="ja-JP" dirty="0"/>
          </a:p>
          <a:p>
            <a:r>
              <a:rPr lang="ja-JP" altLang="en-US" dirty="0"/>
              <a:t>フォローアップされていないすべての患者に</a:t>
            </a:r>
            <a:r>
              <a:rPr lang="en-US" altLang="ja-JP" dirty="0"/>
              <a:t>AAGA</a:t>
            </a:r>
            <a:r>
              <a:rPr lang="ja-JP" altLang="en-US" dirty="0"/>
              <a:t>がなかったと仮定している</a:t>
            </a:r>
            <a:endParaRPr kumimoji="1" lang="ja-JP" altLang="en-US" dirty="0"/>
          </a:p>
        </p:txBody>
      </p:sp>
      <p:sp>
        <p:nvSpPr>
          <p:cNvPr id="9" name="テキスト ボックス 8">
            <a:extLst>
              <a:ext uri="{FF2B5EF4-FFF2-40B4-BE49-F238E27FC236}">
                <a16:creationId xmlns:a16="http://schemas.microsoft.com/office/drawing/2014/main" xmlns="" id="{6D85AAF0-AFA9-435D-84EC-75458D21871B}"/>
              </a:ext>
            </a:extLst>
          </p:cNvPr>
          <p:cNvSpPr txBox="1"/>
          <p:nvPr/>
        </p:nvSpPr>
        <p:spPr>
          <a:xfrm>
            <a:off x="1140780" y="4957053"/>
            <a:ext cx="5899211" cy="646331"/>
          </a:xfrm>
          <a:prstGeom prst="rect">
            <a:avLst/>
          </a:prstGeom>
          <a:noFill/>
        </p:spPr>
        <p:txBody>
          <a:bodyPr wrap="square" rtlCol="0">
            <a:spAutoFit/>
          </a:bodyPr>
          <a:lstStyle/>
          <a:p>
            <a:r>
              <a:rPr lang="ja-JP" altLang="en-US" dirty="0"/>
              <a:t>それでも産科麻酔における</a:t>
            </a:r>
            <a:r>
              <a:rPr lang="en-US" altLang="ja-JP" dirty="0"/>
              <a:t>AAGA</a:t>
            </a:r>
            <a:r>
              <a:rPr lang="ja-JP" altLang="en-US" dirty="0"/>
              <a:t>は非常に発生率が高い</a:t>
            </a:r>
            <a:endParaRPr kumimoji="1" lang="ja-JP" altLang="en-US" dirty="0"/>
          </a:p>
        </p:txBody>
      </p:sp>
    </p:spTree>
    <p:extLst>
      <p:ext uri="{BB962C8B-B14F-4D97-AF65-F5344CB8AC3E}">
        <p14:creationId xmlns:p14="http://schemas.microsoft.com/office/powerpoint/2010/main" val="3054575223"/>
      </p:ext>
    </p:extLst>
  </p:cSld>
  <p:clrMapOvr>
    <a:masterClrMapping/>
  </p:clrMapOvr>
  <mc:AlternateContent xmlns:mc="http://schemas.openxmlformats.org/markup-compatibility/2006" xmlns:p14="http://schemas.microsoft.com/office/powerpoint/2010/main">
    <mc:Choice Requires="p14">
      <p:transition spd="slow" p14:dur="2000" advTm="87785"/>
    </mc:Choice>
    <mc:Fallback xmlns="">
      <p:transition spd="slow" advTm="87785"/>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154</TotalTime>
  <Words>849</Words>
  <Application>Microsoft Office PowerPoint</Application>
  <PresentationFormat>ユーザー設定</PresentationFormat>
  <Paragraphs>61</Paragraphs>
  <Slides>8</Slides>
  <Notes>6</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榎本 孝也</dc:creator>
  <cp:lastModifiedBy>takahiro</cp:lastModifiedBy>
  <cp:revision>2</cp:revision>
  <dcterms:created xsi:type="dcterms:W3CDTF">2021-10-10T13:33:17Z</dcterms:created>
  <dcterms:modified xsi:type="dcterms:W3CDTF">2021-10-13T04:09:41Z</dcterms:modified>
</cp:coreProperties>
</file>