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59" r:id="rId5"/>
    <p:sldId id="258" r:id="rId6"/>
    <p:sldId id="260" r:id="rId7"/>
    <p:sldId id="287" r:id="rId8"/>
    <p:sldId id="282" r:id="rId9"/>
    <p:sldId id="283" r:id="rId10"/>
    <p:sldId id="284" r:id="rId11"/>
    <p:sldId id="285" r:id="rId12"/>
    <p:sldId id="286" r:id="rId13"/>
    <p:sldId id="288" r:id="rId14"/>
    <p:sldId id="289" r:id="rId15"/>
    <p:sldId id="290"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02" d="100"/>
          <a:sy n="102" d="100"/>
        </p:scale>
        <p:origin x="-90"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99410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17650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94329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318665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12213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66457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3144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85835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421042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12065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822118-00D7-49DF-9A22-CE9AE63BF5FC}" type="datetimeFigureOut">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68175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22118-00D7-49DF-9A22-CE9AE63BF5FC}" type="datetimeFigureOut">
              <a:rPr kumimoji="1" lang="ja-JP" altLang="en-US" smtClean="0"/>
              <a:t>2022/1/26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FA735-4B4E-4FA5-A81C-B8C36D0C4821}" type="slidenum">
              <a:rPr kumimoji="1" lang="ja-JP" altLang="en-US" smtClean="0"/>
              <a:t>‹#›</a:t>
            </a:fld>
            <a:endParaRPr kumimoji="1" lang="ja-JP" altLang="en-US"/>
          </a:p>
        </p:txBody>
      </p:sp>
    </p:spTree>
    <p:extLst>
      <p:ext uri="{BB962C8B-B14F-4D97-AF65-F5344CB8AC3E}">
        <p14:creationId xmlns:p14="http://schemas.microsoft.com/office/powerpoint/2010/main" val="202943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1036" y="2124891"/>
            <a:ext cx="6858000" cy="529672"/>
          </a:xfrm>
        </p:spPr>
        <p:txBody>
          <a:bodyPr>
            <a:noAutofit/>
          </a:bodyPr>
          <a:lstStyle/>
          <a:p>
            <a:r>
              <a:rPr kumimoji="1" lang="ja-JP" altLang="en-US" sz="3200" dirty="0" smtClean="0"/>
              <a:t>トラマドールの免疫調整</a:t>
            </a:r>
            <a:endParaRPr kumimoji="1" lang="ja-JP" altLang="en-US" sz="3200" dirty="0"/>
          </a:p>
        </p:txBody>
      </p:sp>
      <p:sp>
        <p:nvSpPr>
          <p:cNvPr id="7" name="テキスト ボックス 6"/>
          <p:cNvSpPr txBox="1"/>
          <p:nvPr/>
        </p:nvSpPr>
        <p:spPr>
          <a:xfrm>
            <a:off x="3590488" y="5379845"/>
            <a:ext cx="5452844" cy="461665"/>
          </a:xfrm>
          <a:prstGeom prst="rect">
            <a:avLst/>
          </a:prstGeom>
          <a:noFill/>
        </p:spPr>
        <p:txBody>
          <a:bodyPr wrap="square" rtlCol="0">
            <a:spAutoFit/>
          </a:bodyPr>
          <a:lstStyle/>
          <a:p>
            <a:r>
              <a:rPr kumimoji="1" lang="ja-JP" altLang="en-US" sz="2400" dirty="0" smtClean="0"/>
              <a:t>日本大学医学部麻酔科　蔵持智也</a:t>
            </a:r>
            <a:endParaRPr kumimoji="1" lang="ja-JP" altLang="en-US" sz="2400" dirty="0"/>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723" t="28601" r="43920" b="60113"/>
          <a:stretch/>
        </p:blipFill>
        <p:spPr>
          <a:xfrm>
            <a:off x="1018902" y="2741648"/>
            <a:ext cx="7462267" cy="950786"/>
          </a:xfrm>
          <a:prstGeom prst="rect">
            <a:avLst/>
          </a:prstGeom>
        </p:spPr>
      </p:pic>
    </p:spTree>
    <p:extLst>
      <p:ext uri="{BB962C8B-B14F-4D97-AF65-F5344CB8AC3E}">
        <p14:creationId xmlns:p14="http://schemas.microsoft.com/office/powerpoint/2010/main" val="36646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a:bodyPr>
          <a:lstStyle/>
          <a:p>
            <a:r>
              <a:rPr kumimoji="1" lang="ja-JP" altLang="en-US" dirty="0" smtClean="0"/>
              <a:t>トラマドールの抗炎症作用②</a:t>
            </a:r>
            <a:endParaRPr kumimoji="1" lang="ja-JP" altLang="en-US" dirty="0"/>
          </a:p>
        </p:txBody>
      </p:sp>
      <p:sp>
        <p:nvSpPr>
          <p:cNvPr id="3" name="コンテンツ プレースホルダー 2"/>
          <p:cNvSpPr>
            <a:spLocks noGrp="1"/>
          </p:cNvSpPr>
          <p:nvPr>
            <p:ph idx="1"/>
          </p:nvPr>
        </p:nvSpPr>
        <p:spPr>
          <a:xfrm>
            <a:off x="628650" y="1819213"/>
            <a:ext cx="7963807" cy="4563611"/>
          </a:xfrm>
        </p:spPr>
        <p:txBody>
          <a:bodyPr>
            <a:normAutofit/>
          </a:bodyPr>
          <a:lstStyle/>
          <a:p>
            <a:r>
              <a:rPr lang="ja-JP" altLang="en-US" dirty="0" smtClean="0"/>
              <a:t>マクロファージには</a:t>
            </a:r>
            <a:r>
              <a:rPr lang="en-US" altLang="ja-JP" dirty="0" smtClean="0"/>
              <a:t>M1</a:t>
            </a:r>
            <a:r>
              <a:rPr lang="ja-JP" altLang="en-US" dirty="0" smtClean="0"/>
              <a:t>と</a:t>
            </a:r>
            <a:r>
              <a:rPr lang="en-US" altLang="ja-JP" dirty="0" smtClean="0"/>
              <a:t>M2</a:t>
            </a:r>
            <a:r>
              <a:rPr lang="ja-JP" altLang="en-US" dirty="0" smtClean="0"/>
              <a:t>の二つの表現型がある。</a:t>
            </a:r>
            <a:endParaRPr lang="en-US" altLang="ja-JP" dirty="0" smtClean="0"/>
          </a:p>
          <a:p>
            <a:endParaRPr lang="en-US" altLang="ja-JP" dirty="0"/>
          </a:p>
          <a:p>
            <a:r>
              <a:rPr lang="en-US" altLang="ja-JP" dirty="0" smtClean="0"/>
              <a:t>M1</a:t>
            </a:r>
            <a:r>
              <a:rPr lang="ja-JP" altLang="en-US" dirty="0" smtClean="0"/>
              <a:t>は炎症性サイトカインの産生に関わる一方、癌に対しては進展予防の効果を有する。</a:t>
            </a:r>
            <a:endParaRPr lang="en-US" altLang="ja-JP" dirty="0" smtClean="0"/>
          </a:p>
          <a:p>
            <a:endParaRPr lang="en-US" altLang="ja-JP" dirty="0"/>
          </a:p>
          <a:p>
            <a:r>
              <a:rPr lang="en-US" altLang="ja-JP" dirty="0" smtClean="0"/>
              <a:t>M2</a:t>
            </a:r>
            <a:r>
              <a:rPr lang="ja-JP" altLang="en-US" dirty="0" smtClean="0"/>
              <a:t>は組織の修復と炎症の消退を促進する一方、癌の促進に関与する。</a:t>
            </a:r>
            <a:endParaRPr lang="en-US" altLang="ja-JP" dirty="0"/>
          </a:p>
        </p:txBody>
      </p:sp>
    </p:spTree>
    <p:extLst>
      <p:ext uri="{BB962C8B-B14F-4D97-AF65-F5344CB8AC3E}">
        <p14:creationId xmlns:p14="http://schemas.microsoft.com/office/powerpoint/2010/main" val="2889552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爆発 1 33"/>
          <p:cNvSpPr/>
          <p:nvPr/>
        </p:nvSpPr>
        <p:spPr>
          <a:xfrm>
            <a:off x="5886449" y="2015123"/>
            <a:ext cx="3099705" cy="3341561"/>
          </a:xfrm>
          <a:prstGeom prst="irregularSeal1">
            <a:avLst/>
          </a:prstGeom>
          <a:solidFill>
            <a:schemeClr val="accent2">
              <a:lumMod val="20000"/>
              <a:lumOff val="80000"/>
            </a:schemeClr>
          </a:solidFill>
          <a:ln>
            <a:solidFill>
              <a:srgbClr val="FF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2" name="タイトル 1"/>
          <p:cNvSpPr>
            <a:spLocks noGrp="1"/>
          </p:cNvSpPr>
          <p:nvPr>
            <p:ph type="title"/>
          </p:nvPr>
        </p:nvSpPr>
        <p:spPr>
          <a:xfrm>
            <a:off x="628650" y="365126"/>
            <a:ext cx="8271510" cy="1184999"/>
          </a:xfrm>
        </p:spPr>
        <p:txBody>
          <a:bodyPr>
            <a:normAutofit/>
          </a:bodyPr>
          <a:lstStyle/>
          <a:p>
            <a:r>
              <a:rPr kumimoji="1" lang="ja-JP" altLang="en-US" dirty="0" smtClean="0"/>
              <a:t>トラマドールの抗炎症作用③</a:t>
            </a:r>
            <a:endParaRPr kumimoji="1" lang="ja-JP" altLang="en-US" dirty="0"/>
          </a:p>
        </p:txBody>
      </p:sp>
      <p:sp>
        <p:nvSpPr>
          <p:cNvPr id="5" name="円/楕円 4"/>
          <p:cNvSpPr/>
          <p:nvPr/>
        </p:nvSpPr>
        <p:spPr>
          <a:xfrm>
            <a:off x="3709851" y="1933303"/>
            <a:ext cx="1149532" cy="1027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733799" y="4323807"/>
            <a:ext cx="1101635" cy="1014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p:cNvSpPr/>
          <p:nvPr/>
        </p:nvSpPr>
        <p:spPr>
          <a:xfrm>
            <a:off x="271600" y="2680063"/>
            <a:ext cx="2332264" cy="2151018"/>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5096148" y="2580211"/>
            <a:ext cx="1114697" cy="7053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flipV="1">
            <a:off x="2586449" y="4064727"/>
            <a:ext cx="1058088" cy="6814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2609858" y="2433075"/>
            <a:ext cx="894805" cy="4659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976130" y="4277541"/>
            <a:ext cx="1128579" cy="6864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42805" y="2185498"/>
            <a:ext cx="731520" cy="523220"/>
          </a:xfrm>
          <a:prstGeom prst="rect">
            <a:avLst/>
          </a:prstGeom>
          <a:noFill/>
        </p:spPr>
        <p:txBody>
          <a:bodyPr wrap="square" rtlCol="0">
            <a:spAutoFit/>
          </a:bodyPr>
          <a:lstStyle/>
          <a:p>
            <a:r>
              <a:rPr kumimoji="1" lang="en-US" altLang="ja-JP" sz="2800" dirty="0" smtClean="0"/>
              <a:t>M1</a:t>
            </a:r>
            <a:endParaRPr kumimoji="1" lang="ja-JP" altLang="en-US" sz="2800" dirty="0"/>
          </a:p>
        </p:txBody>
      </p:sp>
      <p:sp>
        <p:nvSpPr>
          <p:cNvPr id="23" name="テキスト ボックス 22"/>
          <p:cNvSpPr txBox="1"/>
          <p:nvPr/>
        </p:nvSpPr>
        <p:spPr>
          <a:xfrm>
            <a:off x="3940626" y="4569471"/>
            <a:ext cx="731520" cy="523220"/>
          </a:xfrm>
          <a:prstGeom prst="rect">
            <a:avLst/>
          </a:prstGeom>
          <a:noFill/>
        </p:spPr>
        <p:txBody>
          <a:bodyPr wrap="square" rtlCol="0">
            <a:spAutoFit/>
          </a:bodyPr>
          <a:lstStyle/>
          <a:p>
            <a:r>
              <a:rPr kumimoji="1" lang="en-US" altLang="ja-JP" sz="2800" dirty="0" smtClean="0"/>
              <a:t>M</a:t>
            </a:r>
            <a:r>
              <a:rPr lang="en-US" altLang="ja-JP" sz="2800" dirty="0"/>
              <a:t>2</a:t>
            </a:r>
            <a:endParaRPr kumimoji="1" lang="ja-JP" altLang="en-US" sz="2800" dirty="0"/>
          </a:p>
        </p:txBody>
      </p:sp>
      <p:sp>
        <p:nvSpPr>
          <p:cNvPr id="25" name="テキスト ボックス 24"/>
          <p:cNvSpPr txBox="1"/>
          <p:nvPr/>
        </p:nvSpPr>
        <p:spPr>
          <a:xfrm>
            <a:off x="6940732" y="3424294"/>
            <a:ext cx="1262743" cy="523220"/>
          </a:xfrm>
          <a:prstGeom prst="rect">
            <a:avLst/>
          </a:prstGeom>
          <a:noFill/>
        </p:spPr>
        <p:txBody>
          <a:bodyPr wrap="square" rtlCol="0">
            <a:spAutoFit/>
          </a:bodyPr>
          <a:lstStyle/>
          <a:p>
            <a:r>
              <a:rPr lang="ja-JP" altLang="en-US" sz="2800" dirty="0">
                <a:ln w="0"/>
                <a:solidFill>
                  <a:srgbClr val="FF0000"/>
                </a:solidFill>
                <a:effectLst>
                  <a:outerShdw blurRad="38100" dist="19050" dir="2700000" algn="tl" rotWithShape="0">
                    <a:schemeClr val="dk1">
                      <a:alpha val="40000"/>
                    </a:schemeClr>
                  </a:outerShdw>
                </a:effectLst>
              </a:rPr>
              <a:t>炎症</a:t>
            </a:r>
            <a:endParaRPr kumimoji="1" lang="ja-JP" altLang="en-US" sz="2800" dirty="0">
              <a:ln w="0"/>
              <a:solidFill>
                <a:srgbClr val="FF0000"/>
              </a:solidFill>
              <a:effectLst>
                <a:outerShdw blurRad="38100" dist="19050" dir="2700000" algn="tl" rotWithShape="0">
                  <a:schemeClr val="dk1">
                    <a:alpha val="40000"/>
                  </a:schemeClr>
                </a:outerShdw>
              </a:effectLst>
            </a:endParaRPr>
          </a:p>
        </p:txBody>
      </p:sp>
      <p:sp>
        <p:nvSpPr>
          <p:cNvPr id="26" name="稲妻 25"/>
          <p:cNvSpPr/>
          <p:nvPr/>
        </p:nvSpPr>
        <p:spPr>
          <a:xfrm>
            <a:off x="6372500" y="3485959"/>
            <a:ext cx="647158" cy="539226"/>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稲妻 26"/>
          <p:cNvSpPr/>
          <p:nvPr/>
        </p:nvSpPr>
        <p:spPr>
          <a:xfrm>
            <a:off x="7844249" y="3441186"/>
            <a:ext cx="452847" cy="567883"/>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84708" y="3424294"/>
            <a:ext cx="1626328" cy="584775"/>
          </a:xfrm>
          <a:prstGeom prst="rect">
            <a:avLst/>
          </a:prstGeom>
          <a:noFill/>
        </p:spPr>
        <p:txBody>
          <a:bodyPr wrap="square" rtlCol="0">
            <a:spAutoFit/>
          </a:bodyPr>
          <a:lstStyle/>
          <a:p>
            <a:r>
              <a:rPr kumimoji="1" lang="ja-JP" altLang="en-US" sz="3200" dirty="0" smtClean="0">
                <a:solidFill>
                  <a:schemeClr val="bg1">
                    <a:lumMod val="95000"/>
                  </a:schemeClr>
                </a:solidFill>
              </a:rPr>
              <a:t>癌細胞</a:t>
            </a:r>
            <a:endParaRPr kumimoji="1" lang="ja-JP" altLang="en-US" sz="3200" dirty="0">
              <a:solidFill>
                <a:schemeClr val="bg1">
                  <a:lumMod val="95000"/>
                </a:schemeClr>
              </a:solidFill>
            </a:endParaRPr>
          </a:p>
        </p:txBody>
      </p:sp>
      <p:sp>
        <p:nvSpPr>
          <p:cNvPr id="29" name="テキスト ボックス 28"/>
          <p:cNvSpPr txBox="1"/>
          <p:nvPr/>
        </p:nvSpPr>
        <p:spPr>
          <a:xfrm>
            <a:off x="5371014" y="4906680"/>
            <a:ext cx="20029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組織の修復と炎症の消退</a:t>
            </a:r>
            <a:endParaRPr kumimoji="1" lang="ja-JP" altLang="en-US" dirty="0"/>
          </a:p>
        </p:txBody>
      </p:sp>
      <p:sp>
        <p:nvSpPr>
          <p:cNvPr id="30" name="テキスト ボックス 29"/>
          <p:cNvSpPr txBox="1"/>
          <p:nvPr/>
        </p:nvSpPr>
        <p:spPr>
          <a:xfrm>
            <a:off x="5392240" y="2020495"/>
            <a:ext cx="209767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炎症性サイトカインの誘発</a:t>
            </a:r>
            <a:endParaRPr kumimoji="1" lang="ja-JP" altLang="en-US" dirty="0"/>
          </a:p>
        </p:txBody>
      </p:sp>
      <p:sp>
        <p:nvSpPr>
          <p:cNvPr id="35" name="テキスト ボックス 34"/>
          <p:cNvSpPr txBox="1"/>
          <p:nvPr/>
        </p:nvSpPr>
        <p:spPr>
          <a:xfrm>
            <a:off x="1815367" y="2165951"/>
            <a:ext cx="126240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smtClean="0"/>
              <a:t>進展</a:t>
            </a:r>
            <a:r>
              <a:rPr lang="ja-JP" altLang="en-US" dirty="0"/>
              <a:t>抑制</a:t>
            </a:r>
            <a:endParaRPr kumimoji="1" lang="ja-JP" altLang="en-US" dirty="0"/>
          </a:p>
        </p:txBody>
      </p:sp>
      <p:sp>
        <p:nvSpPr>
          <p:cNvPr id="36" name="テキスト ボックス 35"/>
          <p:cNvSpPr txBox="1"/>
          <p:nvPr/>
        </p:nvSpPr>
        <p:spPr>
          <a:xfrm>
            <a:off x="1963777" y="4746171"/>
            <a:ext cx="126240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進展促進</a:t>
            </a:r>
            <a:endParaRPr kumimoji="1" lang="ja-JP" altLang="en-US" dirty="0"/>
          </a:p>
        </p:txBody>
      </p:sp>
    </p:spTree>
    <p:extLst>
      <p:ext uri="{BB962C8B-B14F-4D97-AF65-F5344CB8AC3E}">
        <p14:creationId xmlns:p14="http://schemas.microsoft.com/office/powerpoint/2010/main" val="1401060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a:bodyPr>
          <a:lstStyle/>
          <a:p>
            <a:r>
              <a:rPr kumimoji="1" lang="ja-JP" altLang="en-US" dirty="0" smtClean="0"/>
              <a:t>トラマドールの抗炎症作用④</a:t>
            </a:r>
            <a:endParaRPr kumimoji="1" lang="ja-JP" altLang="en-US" dirty="0"/>
          </a:p>
        </p:txBody>
      </p:sp>
      <p:sp>
        <p:nvSpPr>
          <p:cNvPr id="3" name="コンテンツ プレースホルダー 2"/>
          <p:cNvSpPr>
            <a:spLocks noGrp="1"/>
          </p:cNvSpPr>
          <p:nvPr>
            <p:ph idx="1"/>
          </p:nvPr>
        </p:nvSpPr>
        <p:spPr>
          <a:xfrm>
            <a:off x="628650" y="1819213"/>
            <a:ext cx="7963807" cy="4563611"/>
          </a:xfrm>
        </p:spPr>
        <p:txBody>
          <a:bodyPr>
            <a:normAutofit/>
          </a:bodyPr>
          <a:lstStyle/>
          <a:p>
            <a:r>
              <a:rPr lang="ja-JP" altLang="en-US" dirty="0" smtClean="0"/>
              <a:t>臍帯血のマクロファージを用いた</a:t>
            </a:r>
            <a:r>
              <a:rPr lang="en-US" altLang="ja-JP" dirty="0" smtClean="0"/>
              <a:t>Vitro</a:t>
            </a:r>
            <a:r>
              <a:rPr lang="ja-JP" altLang="en-US" dirty="0" smtClean="0"/>
              <a:t>の実験では</a:t>
            </a:r>
            <a:r>
              <a:rPr lang="en-US" altLang="ja-JP" dirty="0" smtClean="0"/>
              <a:t>M2</a:t>
            </a:r>
            <a:r>
              <a:rPr lang="ja-JP" altLang="en-US" dirty="0" smtClean="0"/>
              <a:t>マクロファージのマーカー産生を促進したが、</a:t>
            </a:r>
            <a:r>
              <a:rPr lang="en-US" altLang="ja-JP" dirty="0" smtClean="0"/>
              <a:t>M1</a:t>
            </a:r>
            <a:r>
              <a:rPr lang="ja-JP" altLang="en-US" dirty="0" smtClean="0"/>
              <a:t>マクロファージの産生を阻害した。</a:t>
            </a:r>
            <a:endParaRPr lang="en-US" altLang="ja-JP" dirty="0" smtClean="0"/>
          </a:p>
          <a:p>
            <a:endParaRPr lang="en-US" altLang="ja-JP" dirty="0" smtClean="0"/>
          </a:p>
          <a:p>
            <a:endParaRPr lang="en-US" altLang="ja-JP" dirty="0"/>
          </a:p>
          <a:p>
            <a:pPr marL="0" indent="0">
              <a:buNone/>
            </a:pPr>
            <a:r>
              <a:rPr lang="ja-JP" altLang="en-US" dirty="0" smtClean="0"/>
              <a:t>→トラマドールは炎症の様々な側面に異なる影響を与えている。</a:t>
            </a:r>
            <a:endParaRPr lang="en-US" altLang="ja-JP" dirty="0" smtClean="0"/>
          </a:p>
          <a:p>
            <a:pPr marL="0" indent="0">
              <a:buNone/>
            </a:pPr>
            <a:r>
              <a:rPr lang="ja-JP" altLang="en-US" dirty="0" smtClean="0"/>
              <a:t>→腫瘍細胞へのトラマドールを介したマクロファージの調節性は未解明である。</a:t>
            </a:r>
            <a:endParaRPr lang="en-US" altLang="ja-JP" dirty="0"/>
          </a:p>
        </p:txBody>
      </p:sp>
    </p:spTree>
    <p:extLst>
      <p:ext uri="{BB962C8B-B14F-4D97-AF65-F5344CB8AC3E}">
        <p14:creationId xmlns:p14="http://schemas.microsoft.com/office/powerpoint/2010/main" val="3635239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a:bodyPr>
          <a:lstStyle/>
          <a:p>
            <a:r>
              <a:rPr kumimoji="1" lang="ja-JP" altLang="en-US" dirty="0" smtClean="0"/>
              <a:t>展望①</a:t>
            </a:r>
            <a:endParaRPr kumimoji="1" lang="ja-JP" altLang="en-US" dirty="0"/>
          </a:p>
        </p:txBody>
      </p:sp>
      <p:sp>
        <p:nvSpPr>
          <p:cNvPr id="3" name="コンテンツ プレースホルダー 2"/>
          <p:cNvSpPr>
            <a:spLocks noGrp="1"/>
          </p:cNvSpPr>
          <p:nvPr>
            <p:ph idx="1"/>
          </p:nvPr>
        </p:nvSpPr>
        <p:spPr>
          <a:xfrm>
            <a:off x="628650" y="1819213"/>
            <a:ext cx="7963807" cy="4563611"/>
          </a:xfrm>
        </p:spPr>
        <p:txBody>
          <a:bodyPr>
            <a:normAutofit/>
          </a:bodyPr>
          <a:lstStyle/>
          <a:p>
            <a:r>
              <a:rPr lang="ja-JP" altLang="en-US" dirty="0" smtClean="0"/>
              <a:t>強オピオイドが免疫を抑制する一方、トラマドールは弱い</a:t>
            </a:r>
            <a:r>
              <a:rPr lang="en-US" altLang="ja-JP" dirty="0" smtClean="0"/>
              <a:t>μ</a:t>
            </a:r>
            <a:r>
              <a:rPr lang="ja-JP" altLang="en-US" dirty="0" smtClean="0"/>
              <a:t>オピオイドへの親和性とセロトニン作動性を併せ持ち、後者は</a:t>
            </a:r>
            <a:r>
              <a:rPr lang="en-US" altLang="ja-JP" dirty="0"/>
              <a:t>NK</a:t>
            </a:r>
            <a:r>
              <a:rPr lang="ja-JP" altLang="en-US" dirty="0"/>
              <a:t>細胞の増殖と細胞毒性を促進</a:t>
            </a:r>
            <a:r>
              <a:rPr lang="ja-JP" altLang="en-US" dirty="0" smtClean="0"/>
              <a:t>する可能性がある。</a:t>
            </a:r>
            <a:endParaRPr lang="en-US" altLang="ja-JP" dirty="0" smtClean="0"/>
          </a:p>
          <a:p>
            <a:endParaRPr lang="en-US" altLang="ja-JP" dirty="0" smtClean="0"/>
          </a:p>
          <a:p>
            <a:r>
              <a:rPr lang="en-US" altLang="ja-JP" dirty="0" smtClean="0"/>
              <a:t>O-</a:t>
            </a:r>
            <a:r>
              <a:rPr lang="ja-JP" altLang="en-US" dirty="0" smtClean="0"/>
              <a:t>デスメチルトラマドールの経口投与で</a:t>
            </a:r>
            <a:r>
              <a:rPr lang="en-US" altLang="ja-JP" dirty="0" smtClean="0"/>
              <a:t>CYP2D6</a:t>
            </a:r>
            <a:r>
              <a:rPr lang="ja-JP" altLang="en-US" dirty="0" smtClean="0"/>
              <a:t>活性の個人間変動は回避できるが、</a:t>
            </a:r>
            <a:r>
              <a:rPr lang="en-US" altLang="ja-JP" dirty="0"/>
              <a:t> (+)</a:t>
            </a:r>
            <a:r>
              <a:rPr lang="ja-JP" altLang="en-US" dirty="0" smtClean="0"/>
              <a:t>トラマドールのセロトニン作動性抜きの免疫防御は未解明な点が多い。</a:t>
            </a: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1040648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a:bodyPr>
          <a:lstStyle/>
          <a:p>
            <a:r>
              <a:rPr kumimoji="1" lang="ja-JP" altLang="en-US" dirty="0" smtClean="0"/>
              <a:t>展望②</a:t>
            </a:r>
            <a:endParaRPr kumimoji="1" lang="ja-JP" altLang="en-US" dirty="0"/>
          </a:p>
        </p:txBody>
      </p:sp>
      <p:sp>
        <p:nvSpPr>
          <p:cNvPr id="3" name="コンテンツ プレースホルダー 2"/>
          <p:cNvSpPr>
            <a:spLocks noGrp="1"/>
          </p:cNvSpPr>
          <p:nvPr>
            <p:ph idx="1"/>
          </p:nvPr>
        </p:nvSpPr>
        <p:spPr>
          <a:xfrm>
            <a:off x="628650" y="1331533"/>
            <a:ext cx="7963807" cy="2604742"/>
          </a:xfrm>
        </p:spPr>
        <p:style>
          <a:lnRef idx="2">
            <a:schemeClr val="dk1"/>
          </a:lnRef>
          <a:fillRef idx="1">
            <a:schemeClr val="lt1"/>
          </a:fillRef>
          <a:effectRef idx="0">
            <a:schemeClr val="dk1"/>
          </a:effectRef>
          <a:fontRef idx="minor">
            <a:schemeClr val="dk1"/>
          </a:fontRef>
        </p:style>
        <p:txBody>
          <a:bodyPr>
            <a:normAutofit/>
          </a:bodyPr>
          <a:lstStyle/>
          <a:p>
            <a:r>
              <a:rPr lang="en-US" altLang="ja-JP" dirty="0" smtClean="0"/>
              <a:t>Vitro</a:t>
            </a:r>
            <a:r>
              <a:rPr lang="ja-JP" altLang="en-US" dirty="0" smtClean="0"/>
              <a:t>の乳癌、結腸癌ではトラマドールが腫瘍細胞のアポトーシスを誘導する報告がある。</a:t>
            </a:r>
            <a:endParaRPr lang="en-US" altLang="ja-JP" dirty="0" smtClean="0"/>
          </a:p>
          <a:p>
            <a:pPr marL="0" indent="0">
              <a:buNone/>
            </a:pPr>
            <a:r>
              <a:rPr lang="ja-JP" altLang="en-US" dirty="0"/>
              <a:t>　</a:t>
            </a:r>
            <a:r>
              <a:rPr lang="ja-JP" altLang="en-US" dirty="0" smtClean="0"/>
              <a:t>　　　　　　　　　　　　　　</a:t>
            </a:r>
            <a:r>
              <a:rPr lang="ja-JP" altLang="en-US" sz="4400" dirty="0" smtClean="0"/>
              <a:t>⇕</a:t>
            </a:r>
            <a:endParaRPr lang="en-US" altLang="ja-JP" dirty="0"/>
          </a:p>
          <a:p>
            <a:r>
              <a:rPr lang="ja-JP" altLang="en-US" dirty="0" smtClean="0"/>
              <a:t>セロトニンは多くのモデルで癌細胞の増殖、転移、血管新生を増加させている。</a:t>
            </a:r>
            <a:endParaRPr lang="en-US" altLang="ja-JP" dirty="0" smtClean="0"/>
          </a:p>
          <a:p>
            <a:endParaRPr lang="en-US" altLang="ja-JP" dirty="0"/>
          </a:p>
        </p:txBody>
      </p:sp>
      <p:sp>
        <p:nvSpPr>
          <p:cNvPr id="4" name="テキスト ボックス 3"/>
          <p:cNvSpPr txBox="1"/>
          <p:nvPr/>
        </p:nvSpPr>
        <p:spPr>
          <a:xfrm>
            <a:off x="628651" y="4258491"/>
            <a:ext cx="8106046" cy="1077218"/>
          </a:xfrm>
          <a:prstGeom prst="rect">
            <a:avLst/>
          </a:prstGeom>
          <a:noFill/>
        </p:spPr>
        <p:txBody>
          <a:bodyPr wrap="square" rtlCol="0">
            <a:spAutoFit/>
          </a:bodyPr>
          <a:lstStyle/>
          <a:p>
            <a:r>
              <a:rPr lang="ja-JP" altLang="en-US" sz="3200" dirty="0"/>
              <a:t>→トラマドールは免疫系を介してではなく、直接的に癌細胞へ効果を持つ可能性がある。</a:t>
            </a:r>
            <a:endParaRPr lang="en-US" altLang="ja-JP" sz="3200" dirty="0"/>
          </a:p>
        </p:txBody>
      </p:sp>
    </p:spTree>
    <p:extLst>
      <p:ext uri="{BB962C8B-B14F-4D97-AF65-F5344CB8AC3E}">
        <p14:creationId xmlns:p14="http://schemas.microsoft.com/office/powerpoint/2010/main" val="2214031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a:bodyPr>
          <a:lstStyle/>
          <a:p>
            <a:r>
              <a:rPr lang="ja-JP" altLang="en-US" dirty="0"/>
              <a:t>結論</a:t>
            </a:r>
            <a:endParaRPr kumimoji="1" lang="ja-JP" altLang="en-US" dirty="0"/>
          </a:p>
        </p:txBody>
      </p:sp>
      <p:sp>
        <p:nvSpPr>
          <p:cNvPr id="3" name="コンテンツ プレースホルダー 2"/>
          <p:cNvSpPr>
            <a:spLocks noGrp="1"/>
          </p:cNvSpPr>
          <p:nvPr>
            <p:ph idx="1"/>
          </p:nvPr>
        </p:nvSpPr>
        <p:spPr>
          <a:xfrm>
            <a:off x="628650" y="1819213"/>
            <a:ext cx="7963807" cy="4563611"/>
          </a:xfrm>
        </p:spPr>
        <p:txBody>
          <a:bodyPr>
            <a:normAutofit/>
          </a:bodyPr>
          <a:lstStyle/>
          <a:p>
            <a:pPr marL="0" indent="0">
              <a:buNone/>
            </a:pPr>
            <a:endParaRPr lang="en-US" altLang="ja-JP" dirty="0" smtClean="0"/>
          </a:p>
          <a:p>
            <a:r>
              <a:rPr lang="ja-JP" altLang="en-US" sz="3200" dirty="0"/>
              <a:t>トラマドール</a:t>
            </a:r>
            <a:r>
              <a:rPr lang="ja-JP" altLang="en-US" sz="3200" dirty="0" smtClean="0"/>
              <a:t>は他のオピオイドと比べ免疫応答を刺激もしくは維持し、潜在的な抗腫瘍効果や腫瘍の増殖を阻害する可能性がある。</a:t>
            </a:r>
            <a:endParaRPr lang="en-US" altLang="ja-JP" sz="3200" dirty="0" smtClean="0"/>
          </a:p>
        </p:txBody>
      </p:sp>
    </p:spTree>
    <p:extLst>
      <p:ext uri="{BB962C8B-B14F-4D97-AF65-F5344CB8AC3E}">
        <p14:creationId xmlns:p14="http://schemas.microsoft.com/office/powerpoint/2010/main" val="59814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96053"/>
            <a:ext cx="7971064" cy="425902"/>
          </a:xfrm>
        </p:spPr>
        <p:txBody>
          <a:bodyPr>
            <a:noAutofit/>
          </a:bodyPr>
          <a:lstStyle/>
          <a:p>
            <a:r>
              <a:rPr lang="ja-JP" altLang="en-US" sz="3600" dirty="0" smtClean="0"/>
              <a:t>導入</a:t>
            </a:r>
            <a:endParaRPr kumimoji="1" lang="ja-JP" altLang="en-US" sz="3600" dirty="0"/>
          </a:p>
        </p:txBody>
      </p:sp>
      <p:sp>
        <p:nvSpPr>
          <p:cNvPr id="3" name="コンテンツ プレースホルダー 2"/>
          <p:cNvSpPr>
            <a:spLocks noGrp="1"/>
          </p:cNvSpPr>
          <p:nvPr>
            <p:ph idx="1"/>
          </p:nvPr>
        </p:nvSpPr>
        <p:spPr>
          <a:xfrm>
            <a:off x="628650" y="1832941"/>
            <a:ext cx="7971063" cy="4445940"/>
          </a:xfrm>
        </p:spPr>
        <p:txBody>
          <a:bodyPr>
            <a:normAutofit/>
          </a:bodyPr>
          <a:lstStyle/>
          <a:p>
            <a:r>
              <a:rPr lang="ja-JP" altLang="en-US" dirty="0"/>
              <a:t>オピオイド</a:t>
            </a:r>
            <a:r>
              <a:rPr lang="ja-JP" altLang="en-US" dirty="0" smtClean="0"/>
              <a:t>は抗癌</a:t>
            </a:r>
            <a:r>
              <a:rPr lang="ja-JP" altLang="en-US" dirty="0"/>
              <a:t>免疫を抑制</a:t>
            </a:r>
            <a:r>
              <a:rPr lang="ja-JP" altLang="en-US" dirty="0" smtClean="0"/>
              <a:t>するため</a:t>
            </a:r>
            <a:r>
              <a:rPr lang="ja-JP" altLang="en-US" dirty="0"/>
              <a:t>、腫瘍の成長や転移を促進する可能性が</a:t>
            </a:r>
            <a:r>
              <a:rPr lang="ja-JP" altLang="en-US" dirty="0" smtClean="0"/>
              <a:t>ある。</a:t>
            </a:r>
            <a:endParaRPr lang="en-US" altLang="ja-JP" dirty="0" smtClean="0"/>
          </a:p>
          <a:p>
            <a:endParaRPr lang="en-US" altLang="ja-JP" dirty="0" smtClean="0"/>
          </a:p>
          <a:p>
            <a:r>
              <a:rPr lang="ja-JP" altLang="en-US" dirty="0" smtClean="0"/>
              <a:t>弱オピオイドのトラマドール</a:t>
            </a:r>
            <a:r>
              <a:rPr lang="ja-JP" altLang="en-US" dirty="0"/>
              <a:t>は免疫応答を維持または促進</a:t>
            </a:r>
            <a:r>
              <a:rPr lang="ja-JP" altLang="en-US" dirty="0" smtClean="0"/>
              <a:t>する</a:t>
            </a:r>
            <a:r>
              <a:rPr lang="ja-JP" altLang="en-US" dirty="0"/>
              <a:t>報告</a:t>
            </a:r>
            <a:r>
              <a:rPr lang="ja-JP" altLang="en-US" dirty="0" smtClean="0"/>
              <a:t>があるため</a:t>
            </a:r>
            <a:r>
              <a:rPr lang="ja-JP" altLang="en-US" dirty="0"/>
              <a:t>、癌患者では他のオピオイドより</a:t>
            </a:r>
            <a:r>
              <a:rPr lang="ja-JP" altLang="en-US" dirty="0" smtClean="0"/>
              <a:t>も</a:t>
            </a:r>
            <a:r>
              <a:rPr lang="ja-JP" altLang="en-US" dirty="0"/>
              <a:t>適</a:t>
            </a:r>
            <a:r>
              <a:rPr lang="ja-JP" altLang="en-US" dirty="0" smtClean="0"/>
              <a:t>している可能性がある。</a:t>
            </a:r>
            <a:endParaRPr lang="en-US" altLang="ja-JP" dirty="0" smtClean="0"/>
          </a:p>
          <a:p>
            <a:endParaRPr lang="en-US" altLang="ja-JP" dirty="0" smtClean="0"/>
          </a:p>
          <a:p>
            <a:r>
              <a:rPr lang="ja-JP" altLang="en-US" dirty="0" smtClean="0"/>
              <a:t>大学院の研究内容とも重なるトラマドール</a:t>
            </a:r>
            <a:r>
              <a:rPr lang="ja-JP" altLang="en-US" dirty="0"/>
              <a:t>の免疫</a:t>
            </a:r>
            <a:r>
              <a:rPr lang="ja-JP" altLang="en-US" dirty="0" smtClean="0"/>
              <a:t>調節に</a:t>
            </a:r>
            <a:r>
              <a:rPr lang="ja-JP" altLang="en-US" dirty="0"/>
              <a:t>関</a:t>
            </a:r>
            <a:r>
              <a:rPr lang="ja-JP" altLang="en-US" dirty="0" smtClean="0"/>
              <a:t>するレビューを紹介します。</a:t>
            </a:r>
            <a:endParaRPr lang="en-US" altLang="ja-JP" dirty="0" smtClean="0"/>
          </a:p>
        </p:txBody>
      </p:sp>
    </p:spTree>
    <p:extLst>
      <p:ext uri="{BB962C8B-B14F-4D97-AF65-F5344CB8AC3E}">
        <p14:creationId xmlns:p14="http://schemas.microsoft.com/office/powerpoint/2010/main" val="2143835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104561" cy="750610"/>
          </a:xfrm>
        </p:spPr>
        <p:txBody>
          <a:bodyPr>
            <a:normAutofit fontScale="90000"/>
          </a:bodyPr>
          <a:lstStyle/>
          <a:p>
            <a:r>
              <a:rPr lang="ja-JP" altLang="en-US" dirty="0"/>
              <a:t>トラマドールの代謝と</a:t>
            </a:r>
            <a:r>
              <a:rPr lang="ja-JP" altLang="en-US" dirty="0" smtClean="0"/>
              <a:t>異性体①</a:t>
            </a:r>
            <a:endParaRPr kumimoji="1" lang="ja-JP" altLang="en-US" dirty="0"/>
          </a:p>
        </p:txBody>
      </p:sp>
      <p:sp>
        <p:nvSpPr>
          <p:cNvPr id="3" name="コンテンツ プレースホルダー 2"/>
          <p:cNvSpPr>
            <a:spLocks noGrp="1"/>
          </p:cNvSpPr>
          <p:nvPr>
            <p:ph idx="1"/>
          </p:nvPr>
        </p:nvSpPr>
        <p:spPr>
          <a:xfrm>
            <a:off x="628650" y="1293221"/>
            <a:ext cx="7886700" cy="5564779"/>
          </a:xfrm>
        </p:spPr>
        <p:txBody>
          <a:bodyPr>
            <a:normAutofit/>
          </a:bodyPr>
          <a:lstStyle/>
          <a:p>
            <a:r>
              <a:rPr lang="ja-JP" altLang="en-US" dirty="0" smtClean="0"/>
              <a:t>トラマドールには</a:t>
            </a:r>
            <a:r>
              <a:rPr lang="en-US" altLang="ja-JP" dirty="0" smtClean="0"/>
              <a:t>(+)</a:t>
            </a:r>
            <a:r>
              <a:rPr lang="ja-JP" altLang="en-US" dirty="0" smtClean="0"/>
              <a:t>トラマドールと</a:t>
            </a:r>
            <a:r>
              <a:rPr lang="en-US" altLang="ja-JP" dirty="0" smtClean="0"/>
              <a:t>(-)</a:t>
            </a:r>
            <a:r>
              <a:rPr lang="ja-JP" altLang="en-US" dirty="0" smtClean="0"/>
              <a:t>トラマドールの鏡像異性体がある。</a:t>
            </a:r>
            <a:endParaRPr lang="en-US" altLang="ja-JP" dirty="0" smtClean="0"/>
          </a:p>
          <a:p>
            <a:endParaRPr lang="en-US" altLang="ja-JP" dirty="0"/>
          </a:p>
          <a:p>
            <a:r>
              <a:rPr lang="ja-JP" altLang="en-US" dirty="0" smtClean="0"/>
              <a:t>それぞれが</a:t>
            </a:r>
            <a:r>
              <a:rPr lang="en-US" altLang="ja-JP" dirty="0" smtClean="0"/>
              <a:t>CYP2D6</a:t>
            </a:r>
            <a:r>
              <a:rPr lang="ja-JP" altLang="en-US" dirty="0" smtClean="0"/>
              <a:t>代謝されることで</a:t>
            </a:r>
            <a:r>
              <a:rPr lang="en-US" altLang="ja-JP" dirty="0" smtClean="0"/>
              <a:t>(+)O-</a:t>
            </a:r>
            <a:r>
              <a:rPr lang="ja-JP" altLang="en-US" dirty="0" smtClean="0"/>
              <a:t>デスメチルトラマドールと</a:t>
            </a:r>
            <a:r>
              <a:rPr lang="en-US" altLang="ja-JP" dirty="0" smtClean="0"/>
              <a:t>(-)O-</a:t>
            </a:r>
            <a:r>
              <a:rPr lang="ja-JP" altLang="en-US" dirty="0" smtClean="0"/>
              <a:t>デスメチルトラマドールとなる。</a:t>
            </a:r>
            <a:endParaRPr lang="en-US" altLang="ja-JP" dirty="0" smtClean="0"/>
          </a:p>
          <a:p>
            <a:endParaRPr lang="en-US" altLang="ja-JP" dirty="0"/>
          </a:p>
          <a:p>
            <a:r>
              <a:rPr lang="ja-JP" altLang="en-US" dirty="0"/>
              <a:t>トラマドールの鎮痛効果はトラマドール自体の</a:t>
            </a:r>
            <a:r>
              <a:rPr lang="en-US" altLang="ja-JP" dirty="0"/>
              <a:t>μ</a:t>
            </a:r>
            <a:r>
              <a:rPr lang="ja-JP" altLang="en-US" dirty="0"/>
              <a:t>オピオイド受容体への弱い親和性、</a:t>
            </a:r>
            <a:r>
              <a:rPr lang="en-US" altLang="ja-JP" dirty="0"/>
              <a:t>NA</a:t>
            </a:r>
            <a:r>
              <a:rPr lang="ja-JP" altLang="en-US" dirty="0"/>
              <a:t>取り込み阻害によるものと、</a:t>
            </a:r>
            <a:r>
              <a:rPr lang="en-US" altLang="ja-JP" dirty="0"/>
              <a:t>CYP2D6</a:t>
            </a:r>
            <a:r>
              <a:rPr lang="ja-JP" altLang="en-US" dirty="0"/>
              <a:t>代謝産物の</a:t>
            </a:r>
            <a:r>
              <a:rPr lang="en-US" altLang="ja-JP" dirty="0"/>
              <a:t>O-</a:t>
            </a:r>
            <a:r>
              <a:rPr lang="ja-JP" altLang="en-US" dirty="0"/>
              <a:t>デスメチルトラマドールの強い</a:t>
            </a:r>
            <a:r>
              <a:rPr lang="en-US" altLang="ja-JP" dirty="0"/>
              <a:t>μ</a:t>
            </a:r>
            <a:r>
              <a:rPr lang="ja-JP" altLang="en-US" dirty="0"/>
              <a:t>オピオイド受容体への親和性により構成されている</a:t>
            </a:r>
            <a:r>
              <a:rPr lang="ja-JP" altLang="en-US" dirty="0" smtClean="0"/>
              <a:t>。</a:t>
            </a:r>
            <a:endParaRPr lang="en-US" altLang="ja-JP" dirty="0"/>
          </a:p>
        </p:txBody>
      </p:sp>
    </p:spTree>
    <p:extLst>
      <p:ext uri="{BB962C8B-B14F-4D97-AF65-F5344CB8AC3E}">
        <p14:creationId xmlns:p14="http://schemas.microsoft.com/office/powerpoint/2010/main" val="515607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104561" cy="750610"/>
          </a:xfrm>
        </p:spPr>
        <p:txBody>
          <a:bodyPr>
            <a:normAutofit fontScale="90000"/>
          </a:bodyPr>
          <a:lstStyle/>
          <a:p>
            <a:r>
              <a:rPr lang="ja-JP" altLang="en-US" dirty="0"/>
              <a:t>トラマドールの代謝と</a:t>
            </a:r>
            <a:r>
              <a:rPr lang="ja-JP" altLang="en-US" dirty="0" smtClean="0"/>
              <a:t>異性体②</a:t>
            </a:r>
            <a:endParaRPr kumimoji="1" lang="ja-JP" altLang="en-US" dirty="0"/>
          </a:p>
        </p:txBody>
      </p:sp>
      <p:sp>
        <p:nvSpPr>
          <p:cNvPr id="3" name="コンテンツ プレースホルダー 2"/>
          <p:cNvSpPr>
            <a:spLocks noGrp="1"/>
          </p:cNvSpPr>
          <p:nvPr>
            <p:ph idx="1"/>
          </p:nvPr>
        </p:nvSpPr>
        <p:spPr>
          <a:xfrm>
            <a:off x="628650" y="1115737"/>
            <a:ext cx="7886700" cy="5032549"/>
          </a:xfrm>
        </p:spPr>
        <p:txBody>
          <a:bodyPr>
            <a:normAutofit/>
          </a:bodyPr>
          <a:lstStyle/>
          <a:p>
            <a:endParaRPr lang="en-US" altLang="ja-JP" dirty="0"/>
          </a:p>
          <a:p>
            <a:r>
              <a:rPr lang="ja-JP" altLang="en-US" dirty="0"/>
              <a:t>ヒト</a:t>
            </a:r>
            <a:r>
              <a:rPr lang="ja-JP" altLang="en-US" dirty="0" smtClean="0"/>
              <a:t>の</a:t>
            </a:r>
            <a:r>
              <a:rPr lang="en-US" altLang="ja-JP" dirty="0" smtClean="0"/>
              <a:t>CYP2D6</a:t>
            </a:r>
            <a:r>
              <a:rPr lang="ja-JP" altLang="en-US" dirty="0" smtClean="0"/>
              <a:t>活性は複数の表現型がある。</a:t>
            </a:r>
            <a:endParaRPr lang="en-US" altLang="ja-JP" dirty="0" smtClean="0"/>
          </a:p>
          <a:p>
            <a:endParaRPr lang="en-US" altLang="ja-JP" dirty="0"/>
          </a:p>
          <a:p>
            <a:r>
              <a:rPr lang="ja-JP" altLang="en-US" dirty="0" smtClean="0"/>
              <a:t>代謝が早い表現型では</a:t>
            </a:r>
            <a:r>
              <a:rPr lang="en-US" altLang="ja-JP" dirty="0" smtClean="0"/>
              <a:t>O-</a:t>
            </a:r>
            <a:r>
              <a:rPr lang="ja-JP" altLang="en-US" dirty="0" smtClean="0"/>
              <a:t>デスメチルトラマドールになりやすく、</a:t>
            </a:r>
            <a:r>
              <a:rPr lang="en-US" altLang="ja-JP" dirty="0" smtClean="0"/>
              <a:t>μ</a:t>
            </a:r>
            <a:r>
              <a:rPr lang="ja-JP" altLang="en-US" dirty="0" smtClean="0"/>
              <a:t>オピオイドへの親和性が高くなり、強い鎮痛効果が得られる。</a:t>
            </a:r>
            <a:endParaRPr lang="en-US" altLang="ja-JP" dirty="0" smtClean="0"/>
          </a:p>
          <a:p>
            <a:endParaRPr lang="en-US" altLang="ja-JP" dirty="0"/>
          </a:p>
          <a:p>
            <a:r>
              <a:rPr lang="ja-JP" altLang="en-US" dirty="0" smtClean="0"/>
              <a:t>モルヒネと比較すると</a:t>
            </a:r>
            <a:r>
              <a:rPr lang="en-US" altLang="ja-JP" dirty="0" smtClean="0"/>
              <a:t>1/10</a:t>
            </a:r>
            <a:r>
              <a:rPr lang="ja-JP" altLang="en-US" dirty="0" smtClean="0"/>
              <a:t>ほどの鎮痛効果しか見られず、激しい疼痛には効果が少ない。</a:t>
            </a:r>
            <a:endParaRPr lang="en-US" altLang="ja-JP" dirty="0" smtClean="0"/>
          </a:p>
        </p:txBody>
      </p:sp>
    </p:spTree>
    <p:extLst>
      <p:ext uri="{BB962C8B-B14F-4D97-AF65-F5344CB8AC3E}">
        <p14:creationId xmlns:p14="http://schemas.microsoft.com/office/powerpoint/2010/main" val="1392924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4930" y="97185"/>
            <a:ext cx="7571921" cy="750610"/>
          </a:xfrm>
        </p:spPr>
        <p:txBody>
          <a:bodyPr>
            <a:normAutofit/>
          </a:bodyPr>
          <a:lstStyle/>
          <a:p>
            <a:r>
              <a:rPr lang="ja-JP" altLang="en-US" sz="3600" dirty="0" smtClean="0"/>
              <a:t>トラマドールの代謝と異性体③</a:t>
            </a:r>
            <a:endParaRPr kumimoji="1" lang="ja-JP" altLang="en-US" sz="3600" dirty="0"/>
          </a:p>
        </p:txBody>
      </p:sp>
      <p:sp>
        <p:nvSpPr>
          <p:cNvPr id="3" name="コンテンツ プレースホルダー 2"/>
          <p:cNvSpPr>
            <a:spLocks noGrp="1"/>
          </p:cNvSpPr>
          <p:nvPr>
            <p:ph idx="1"/>
          </p:nvPr>
        </p:nvSpPr>
        <p:spPr>
          <a:xfrm>
            <a:off x="628650" y="1620007"/>
            <a:ext cx="7886700" cy="4211274"/>
          </a:xfrm>
        </p:spPr>
        <p:txBody>
          <a:bodyPr>
            <a:normAutofit/>
          </a:bodyPr>
          <a:lstStyle/>
          <a:p>
            <a:endParaRPr lang="en-US" altLang="ja-JP" dirty="0" smtClean="0">
              <a:latin typeface="+mn-ea"/>
            </a:endParaRPr>
          </a:p>
          <a:p>
            <a:endParaRPr lang="en-US" altLang="ja-JP" dirty="0">
              <a:latin typeface="+mn-ea"/>
            </a:endParaRPr>
          </a:p>
          <a:p>
            <a:endParaRPr lang="en-US" altLang="ja-JP" dirty="0">
              <a:latin typeface="+mn-ea"/>
            </a:endParaRPr>
          </a:p>
          <a:p>
            <a:endParaRPr lang="en-US" altLang="ja-JP" dirty="0" smtClean="0"/>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380" t="11638" r="50570" b="20095"/>
          <a:stretch/>
        </p:blipFill>
        <p:spPr>
          <a:xfrm>
            <a:off x="1041763" y="1807970"/>
            <a:ext cx="2063931" cy="1767956"/>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53238" t="14686" r="2858" b="11257"/>
          <a:stretch/>
        </p:blipFill>
        <p:spPr>
          <a:xfrm>
            <a:off x="6097904" y="1771174"/>
            <a:ext cx="1860369" cy="1961256"/>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52952" t="13010" r="2477" b="10495"/>
          <a:stretch/>
        </p:blipFill>
        <p:spPr>
          <a:xfrm>
            <a:off x="6122398" y="4341447"/>
            <a:ext cx="1846217" cy="1980344"/>
          </a:xfrm>
          <a:prstGeom prst="rect">
            <a:avLst/>
          </a:prstGeom>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666" t="24286" r="50763" b="6228"/>
          <a:stretch/>
        </p:blipFill>
        <p:spPr>
          <a:xfrm>
            <a:off x="985158" y="4495861"/>
            <a:ext cx="2042159" cy="1825930"/>
          </a:xfrm>
          <a:prstGeom prst="rect">
            <a:avLst/>
          </a:prstGeom>
        </p:spPr>
      </p:pic>
      <p:sp>
        <p:nvSpPr>
          <p:cNvPr id="9" name="右矢印 8"/>
          <p:cNvSpPr/>
          <p:nvPr/>
        </p:nvSpPr>
        <p:spPr>
          <a:xfrm>
            <a:off x="3105694" y="2619917"/>
            <a:ext cx="2715987" cy="2231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3052898" y="5336937"/>
            <a:ext cx="2715987" cy="2231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51909" y="2823326"/>
            <a:ext cx="1689463" cy="461665"/>
          </a:xfrm>
          <a:prstGeom prst="rect">
            <a:avLst/>
          </a:prstGeom>
          <a:noFill/>
        </p:spPr>
        <p:txBody>
          <a:bodyPr wrap="square" rtlCol="0">
            <a:spAutoFit/>
          </a:bodyPr>
          <a:lstStyle/>
          <a:p>
            <a:r>
              <a:rPr kumimoji="1" lang="en-US" altLang="ja-JP" sz="2400" dirty="0" smtClean="0"/>
              <a:t>CYP2D6</a:t>
            </a:r>
            <a:endParaRPr kumimoji="1" lang="ja-JP" altLang="en-US" sz="2400" dirty="0"/>
          </a:p>
        </p:txBody>
      </p:sp>
      <p:sp>
        <p:nvSpPr>
          <p:cNvPr id="12" name="テキスト ボックス 11"/>
          <p:cNvSpPr txBox="1"/>
          <p:nvPr/>
        </p:nvSpPr>
        <p:spPr>
          <a:xfrm>
            <a:off x="3851909" y="5539074"/>
            <a:ext cx="1689463" cy="461665"/>
          </a:xfrm>
          <a:prstGeom prst="rect">
            <a:avLst/>
          </a:prstGeom>
          <a:noFill/>
        </p:spPr>
        <p:txBody>
          <a:bodyPr wrap="square" rtlCol="0">
            <a:spAutoFit/>
          </a:bodyPr>
          <a:lstStyle/>
          <a:p>
            <a:r>
              <a:rPr kumimoji="1" lang="en-US" altLang="ja-JP" sz="2400" dirty="0" smtClean="0"/>
              <a:t>CYP2D6</a:t>
            </a:r>
            <a:endParaRPr kumimoji="1" lang="ja-JP" altLang="en-US" sz="2400" dirty="0"/>
          </a:p>
        </p:txBody>
      </p:sp>
      <p:sp>
        <p:nvSpPr>
          <p:cNvPr id="13" name="テキスト ボックス 12"/>
          <p:cNvSpPr txBox="1"/>
          <p:nvPr/>
        </p:nvSpPr>
        <p:spPr>
          <a:xfrm>
            <a:off x="423590" y="3735077"/>
            <a:ext cx="3690802" cy="369332"/>
          </a:xfrm>
          <a:prstGeom prst="rect">
            <a:avLst/>
          </a:prstGeom>
          <a:noFill/>
        </p:spPr>
        <p:txBody>
          <a:bodyPr wrap="square" rtlCol="0">
            <a:spAutoFit/>
          </a:bodyPr>
          <a:lstStyle/>
          <a:p>
            <a:r>
              <a:rPr lang="en-US" altLang="ja-JP" dirty="0" smtClean="0"/>
              <a:t>µ</a:t>
            </a:r>
            <a:r>
              <a:rPr lang="ja-JP" altLang="en-US" dirty="0" smtClean="0"/>
              <a:t>オピオイド受容体への低い親和性</a:t>
            </a:r>
            <a:endParaRPr kumimoji="1" lang="ja-JP" altLang="en-US" dirty="0"/>
          </a:p>
        </p:txBody>
      </p:sp>
      <p:sp>
        <p:nvSpPr>
          <p:cNvPr id="14" name="テキスト ボックス 13"/>
          <p:cNvSpPr txBox="1"/>
          <p:nvPr/>
        </p:nvSpPr>
        <p:spPr>
          <a:xfrm>
            <a:off x="628649" y="6335551"/>
            <a:ext cx="2645774" cy="369332"/>
          </a:xfrm>
          <a:prstGeom prst="rect">
            <a:avLst/>
          </a:prstGeom>
          <a:noFill/>
        </p:spPr>
        <p:txBody>
          <a:bodyPr wrap="square" rtlCol="0">
            <a:spAutoFit/>
          </a:bodyPr>
          <a:lstStyle/>
          <a:p>
            <a:r>
              <a:rPr kumimoji="1" lang="en-US" altLang="ja-JP" dirty="0" smtClean="0"/>
              <a:t>NA</a:t>
            </a:r>
            <a:r>
              <a:rPr kumimoji="1" lang="ja-JP" altLang="en-US" dirty="0" smtClean="0"/>
              <a:t>受容体取り込み阻害</a:t>
            </a:r>
            <a:endParaRPr kumimoji="1" lang="ja-JP" altLang="en-US" dirty="0"/>
          </a:p>
        </p:txBody>
      </p:sp>
      <p:sp>
        <p:nvSpPr>
          <p:cNvPr id="15" name="テキスト ボックス 14"/>
          <p:cNvSpPr txBox="1"/>
          <p:nvPr/>
        </p:nvSpPr>
        <p:spPr>
          <a:xfrm>
            <a:off x="5659754" y="6335551"/>
            <a:ext cx="2645774" cy="369332"/>
          </a:xfrm>
          <a:prstGeom prst="rect">
            <a:avLst/>
          </a:prstGeom>
          <a:noFill/>
        </p:spPr>
        <p:txBody>
          <a:bodyPr wrap="square" rtlCol="0">
            <a:spAutoFit/>
          </a:bodyPr>
          <a:lstStyle/>
          <a:p>
            <a:r>
              <a:rPr kumimoji="1" lang="en-US" altLang="ja-JP" dirty="0" smtClean="0"/>
              <a:t>NA</a:t>
            </a:r>
            <a:r>
              <a:rPr kumimoji="1" lang="ja-JP" altLang="en-US" dirty="0" smtClean="0"/>
              <a:t>受容体取り込み阻害</a:t>
            </a:r>
            <a:endParaRPr kumimoji="1" lang="ja-JP" altLang="en-US" dirty="0"/>
          </a:p>
        </p:txBody>
      </p:sp>
      <p:sp>
        <p:nvSpPr>
          <p:cNvPr id="16" name="テキスト ボックス 15"/>
          <p:cNvSpPr txBox="1"/>
          <p:nvPr/>
        </p:nvSpPr>
        <p:spPr>
          <a:xfrm>
            <a:off x="5136015" y="3732430"/>
            <a:ext cx="3690802" cy="369332"/>
          </a:xfrm>
          <a:prstGeom prst="rect">
            <a:avLst/>
          </a:prstGeom>
          <a:noFill/>
        </p:spPr>
        <p:txBody>
          <a:bodyPr wrap="square" rtlCol="0">
            <a:spAutoFit/>
          </a:bodyPr>
          <a:lstStyle/>
          <a:p>
            <a:r>
              <a:rPr lang="en-US" altLang="ja-JP" dirty="0" smtClean="0"/>
              <a:t>µ</a:t>
            </a:r>
            <a:r>
              <a:rPr lang="ja-JP" altLang="en-US" dirty="0" smtClean="0"/>
              <a:t>オピオイド受容体への高い親和性</a:t>
            </a:r>
            <a:endParaRPr kumimoji="1" lang="ja-JP" altLang="en-US" dirty="0"/>
          </a:p>
        </p:txBody>
      </p:sp>
      <p:sp>
        <p:nvSpPr>
          <p:cNvPr id="17" name="正方形/長方形 16"/>
          <p:cNvSpPr/>
          <p:nvPr/>
        </p:nvSpPr>
        <p:spPr>
          <a:xfrm>
            <a:off x="4945243" y="1370450"/>
            <a:ext cx="3898991" cy="5451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678259" y="1066009"/>
            <a:ext cx="2699657" cy="369332"/>
          </a:xfrm>
          <a:prstGeom prst="rect">
            <a:avLst/>
          </a:prstGeom>
          <a:noFill/>
        </p:spPr>
        <p:txBody>
          <a:bodyPr wrap="square" rtlCol="0">
            <a:spAutoFit/>
          </a:bodyPr>
          <a:lstStyle/>
          <a:p>
            <a:r>
              <a:rPr kumimoji="1" lang="en-US" altLang="ja-JP" dirty="0" smtClean="0"/>
              <a:t>O-</a:t>
            </a:r>
            <a:r>
              <a:rPr kumimoji="1" lang="ja-JP" altLang="en-US" dirty="0" smtClean="0"/>
              <a:t>デスメチルトラマドール</a:t>
            </a:r>
            <a:endParaRPr kumimoji="1" lang="en-US" altLang="ja-JP" dirty="0" smtClean="0"/>
          </a:p>
        </p:txBody>
      </p:sp>
      <p:sp>
        <p:nvSpPr>
          <p:cNvPr id="19" name="正方形/長方形 18"/>
          <p:cNvSpPr/>
          <p:nvPr/>
        </p:nvSpPr>
        <p:spPr>
          <a:xfrm>
            <a:off x="470262" y="1370450"/>
            <a:ext cx="3457303" cy="54515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491887" y="1054158"/>
            <a:ext cx="2360022" cy="369332"/>
          </a:xfrm>
          <a:prstGeom prst="rect">
            <a:avLst/>
          </a:prstGeom>
          <a:noFill/>
        </p:spPr>
        <p:txBody>
          <a:bodyPr wrap="square" rtlCol="0">
            <a:spAutoFit/>
          </a:bodyPr>
          <a:lstStyle/>
          <a:p>
            <a:r>
              <a:rPr kumimoji="1" lang="ja-JP" altLang="en-US" dirty="0" smtClean="0"/>
              <a:t>トラマドール</a:t>
            </a:r>
            <a:endParaRPr kumimoji="1" lang="ja-JP" altLang="en-US" dirty="0"/>
          </a:p>
        </p:txBody>
      </p:sp>
      <p:sp>
        <p:nvSpPr>
          <p:cNvPr id="21" name="円/楕円 20"/>
          <p:cNvSpPr/>
          <p:nvPr/>
        </p:nvSpPr>
        <p:spPr>
          <a:xfrm>
            <a:off x="2193269" y="4378728"/>
            <a:ext cx="618308" cy="491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406901" y="3318582"/>
            <a:ext cx="545305" cy="336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650639" y="1961648"/>
            <a:ext cx="618308" cy="491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729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8219259" cy="750610"/>
          </a:xfrm>
        </p:spPr>
        <p:txBody>
          <a:bodyPr>
            <a:normAutofit fontScale="90000"/>
          </a:bodyPr>
          <a:lstStyle/>
          <a:p>
            <a:r>
              <a:rPr kumimoji="1" lang="ja-JP" altLang="en-US" dirty="0" smtClean="0"/>
              <a:t>トラマドールは免疫</a:t>
            </a:r>
            <a:r>
              <a:rPr lang="ja-JP" altLang="en-US" dirty="0" smtClean="0"/>
              <a:t>賦活作用を有する</a:t>
            </a:r>
            <a:endParaRPr kumimoji="1" lang="ja-JP" altLang="en-US" dirty="0"/>
          </a:p>
        </p:txBody>
      </p:sp>
      <p:sp>
        <p:nvSpPr>
          <p:cNvPr id="3" name="コンテンツ プレースホルダー 2"/>
          <p:cNvSpPr>
            <a:spLocks noGrp="1"/>
          </p:cNvSpPr>
          <p:nvPr>
            <p:ph idx="1"/>
          </p:nvPr>
        </p:nvSpPr>
        <p:spPr>
          <a:xfrm>
            <a:off x="628650" y="1714710"/>
            <a:ext cx="7963807" cy="4563611"/>
          </a:xfrm>
        </p:spPr>
        <p:txBody>
          <a:bodyPr>
            <a:normAutofit/>
          </a:bodyPr>
          <a:lstStyle/>
          <a:p>
            <a:r>
              <a:rPr lang="ja-JP" altLang="en-US" dirty="0" smtClean="0"/>
              <a:t>トラマドール投与マウスで脾細胞増殖や</a:t>
            </a:r>
            <a:r>
              <a:rPr lang="en-US" altLang="ja-JP" dirty="0" smtClean="0"/>
              <a:t>NK</a:t>
            </a:r>
            <a:r>
              <a:rPr lang="ja-JP" altLang="en-US" dirty="0" smtClean="0"/>
              <a:t>細胞</a:t>
            </a:r>
            <a:r>
              <a:rPr lang="ja-JP" altLang="en-US" dirty="0"/>
              <a:t>活性</a:t>
            </a:r>
            <a:r>
              <a:rPr lang="ja-JP" altLang="en-US" dirty="0" smtClean="0"/>
              <a:t>増加が起こり、</a:t>
            </a:r>
            <a:r>
              <a:rPr lang="en-US" altLang="ja-JP" dirty="0" smtClean="0"/>
              <a:t>NK</a:t>
            </a:r>
            <a:r>
              <a:rPr lang="ja-JP" altLang="en-US" dirty="0" smtClean="0"/>
              <a:t>細胞からの</a:t>
            </a:r>
            <a:r>
              <a:rPr lang="en-US" altLang="ja-JP" dirty="0" smtClean="0"/>
              <a:t>IL-2</a:t>
            </a:r>
            <a:r>
              <a:rPr lang="ja-JP" altLang="en-US" dirty="0" smtClean="0"/>
              <a:t>産生を増加した。</a:t>
            </a:r>
            <a:endParaRPr lang="en-US" altLang="ja-JP" dirty="0" smtClean="0"/>
          </a:p>
          <a:p>
            <a:r>
              <a:rPr lang="ja-JP" altLang="en-US" dirty="0" smtClean="0"/>
              <a:t>ヒトの術後</a:t>
            </a:r>
            <a:r>
              <a:rPr lang="en-US" altLang="ja-JP" dirty="0" smtClean="0"/>
              <a:t>PCA</a:t>
            </a:r>
            <a:r>
              <a:rPr lang="ja-JP" altLang="en-US" dirty="0" err="1" smtClean="0"/>
              <a:t>にて</a:t>
            </a:r>
            <a:r>
              <a:rPr lang="ja-JP" altLang="en-US" dirty="0" smtClean="0"/>
              <a:t>モルヒネ、フェンタニル投与群と比べ、トラマドール投与群では</a:t>
            </a:r>
            <a:r>
              <a:rPr lang="en-US" altLang="ja-JP" dirty="0" smtClean="0"/>
              <a:t>IL-2</a:t>
            </a:r>
            <a:r>
              <a:rPr lang="ja-JP" altLang="en-US" dirty="0" smtClean="0"/>
              <a:t>は減少しなかった。</a:t>
            </a:r>
            <a:endParaRPr lang="en-US" altLang="ja-JP" dirty="0" smtClean="0"/>
          </a:p>
          <a:p>
            <a:endParaRPr lang="en-US" altLang="ja-JP" dirty="0"/>
          </a:p>
          <a:p>
            <a:pPr marL="0" indent="0">
              <a:buNone/>
            </a:pPr>
            <a:r>
              <a:rPr lang="ja-JP" altLang="en-US" dirty="0" smtClean="0"/>
              <a:t>→</a:t>
            </a:r>
            <a:r>
              <a:rPr lang="en-US" altLang="ja-JP" dirty="0" smtClean="0"/>
              <a:t>IL-2</a:t>
            </a:r>
            <a:r>
              <a:rPr lang="ja-JP" altLang="en-US" dirty="0" smtClean="0"/>
              <a:t>は細胞性免疫に関与しており、ヘルパー</a:t>
            </a:r>
            <a:r>
              <a:rPr lang="en-US" altLang="ja-JP" dirty="0" smtClean="0"/>
              <a:t>T</a:t>
            </a:r>
            <a:r>
              <a:rPr lang="ja-JP" altLang="en-US" dirty="0" smtClean="0"/>
              <a:t>細胞などを介して抗腫瘍効果を増大させる働きがある。</a:t>
            </a:r>
            <a:endParaRPr lang="en-US" altLang="ja-JP" dirty="0" smtClean="0"/>
          </a:p>
          <a:p>
            <a:pPr marL="0" indent="0">
              <a:buNone/>
            </a:pPr>
            <a:r>
              <a:rPr lang="ja-JP" altLang="en-US" dirty="0" smtClean="0"/>
              <a:t>→トラマドール</a:t>
            </a:r>
            <a:r>
              <a:rPr lang="ja-JP" altLang="en-US" dirty="0"/>
              <a:t>が免疫</a:t>
            </a:r>
            <a:r>
              <a:rPr lang="ja-JP" altLang="en-US" dirty="0" smtClean="0"/>
              <a:t>賦活作用を有している可能性がある。</a:t>
            </a:r>
            <a:endParaRPr lang="en-US" altLang="ja-JP" dirty="0" smtClean="0"/>
          </a:p>
          <a:p>
            <a:endParaRPr lang="en-US" altLang="ja-JP" dirty="0" smtClean="0"/>
          </a:p>
        </p:txBody>
      </p:sp>
    </p:spTree>
    <p:extLst>
      <p:ext uri="{BB962C8B-B14F-4D97-AF65-F5344CB8AC3E}">
        <p14:creationId xmlns:p14="http://schemas.microsoft.com/office/powerpoint/2010/main" val="4054453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a:bodyPr>
          <a:lstStyle/>
          <a:p>
            <a:r>
              <a:rPr kumimoji="1" lang="ja-JP" altLang="en-US" dirty="0" smtClean="0"/>
              <a:t>トラマドールの免疫調整の機序</a:t>
            </a:r>
            <a:endParaRPr kumimoji="1" lang="ja-JP" altLang="en-US" dirty="0"/>
          </a:p>
        </p:txBody>
      </p:sp>
      <p:sp>
        <p:nvSpPr>
          <p:cNvPr id="3" name="コンテンツ プレースホルダー 2"/>
          <p:cNvSpPr>
            <a:spLocks noGrp="1"/>
          </p:cNvSpPr>
          <p:nvPr>
            <p:ph idx="1"/>
          </p:nvPr>
        </p:nvSpPr>
        <p:spPr>
          <a:xfrm>
            <a:off x="628650" y="1819213"/>
            <a:ext cx="7963807" cy="4563611"/>
          </a:xfrm>
        </p:spPr>
        <p:txBody>
          <a:bodyPr>
            <a:normAutofit/>
          </a:bodyPr>
          <a:lstStyle/>
          <a:p>
            <a:r>
              <a:rPr lang="ja-JP" altLang="en-US" dirty="0" smtClean="0"/>
              <a:t>脾臓の細胞増殖と</a:t>
            </a:r>
            <a:r>
              <a:rPr lang="en-US" altLang="ja-JP" dirty="0" smtClean="0"/>
              <a:t>NK</a:t>
            </a:r>
            <a:r>
              <a:rPr lang="ja-JP" altLang="en-US" dirty="0" smtClean="0"/>
              <a:t>細胞の活性化は</a:t>
            </a:r>
            <a:r>
              <a:rPr lang="en-US" altLang="ja-JP" dirty="0"/>
              <a:t>(+)</a:t>
            </a:r>
            <a:r>
              <a:rPr lang="ja-JP" altLang="en-US" dirty="0" smtClean="0"/>
              <a:t>トラマドールでは認めたものの、</a:t>
            </a:r>
            <a:r>
              <a:rPr lang="en-US" altLang="ja-JP" dirty="0" smtClean="0"/>
              <a:t>(-)</a:t>
            </a:r>
            <a:r>
              <a:rPr lang="ja-JP" altLang="en-US" dirty="0" smtClean="0"/>
              <a:t>トラマドールでは認めなかった。</a:t>
            </a:r>
            <a:endParaRPr lang="en-US" altLang="ja-JP" dirty="0" smtClean="0"/>
          </a:p>
          <a:p>
            <a:r>
              <a:rPr lang="ja-JP" altLang="en-US" dirty="0" smtClean="0"/>
              <a:t>セロトニン阻害性アンタゴニスト投与にて効果は完全に拮抗された。</a:t>
            </a:r>
            <a:endParaRPr lang="en-US" altLang="ja-JP" dirty="0" smtClean="0"/>
          </a:p>
          <a:p>
            <a:endParaRPr lang="en-US" altLang="ja-JP" dirty="0"/>
          </a:p>
          <a:p>
            <a:pPr marL="0" indent="0">
              <a:buNone/>
            </a:pPr>
            <a:r>
              <a:rPr lang="ja-JP" altLang="en-US" dirty="0" smtClean="0"/>
              <a:t>→</a:t>
            </a:r>
            <a:r>
              <a:rPr lang="ja-JP" altLang="en-US" dirty="0"/>
              <a:t>トラマドールの</a:t>
            </a:r>
            <a:r>
              <a:rPr lang="ja-JP" altLang="en-US" dirty="0" smtClean="0"/>
              <a:t>免疫調整は（</a:t>
            </a:r>
            <a:r>
              <a:rPr lang="en-US" altLang="ja-JP" dirty="0"/>
              <a:t>+</a:t>
            </a:r>
            <a:r>
              <a:rPr lang="ja-JP" altLang="en-US" dirty="0" smtClean="0"/>
              <a:t>）トラマドールの</a:t>
            </a:r>
            <a:r>
              <a:rPr lang="ja-JP" altLang="en-US" dirty="0"/>
              <a:t>セロトニン作動性</a:t>
            </a:r>
            <a:r>
              <a:rPr lang="ja-JP" altLang="en-US" dirty="0" smtClean="0"/>
              <a:t>作用によるものの可能性がある。</a:t>
            </a:r>
            <a:endParaRPr lang="en-US" altLang="ja-JP" dirty="0"/>
          </a:p>
        </p:txBody>
      </p:sp>
    </p:spTree>
    <p:extLst>
      <p:ext uri="{BB962C8B-B14F-4D97-AF65-F5344CB8AC3E}">
        <p14:creationId xmlns:p14="http://schemas.microsoft.com/office/powerpoint/2010/main" val="2176915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fontScale="90000"/>
          </a:bodyPr>
          <a:lstStyle/>
          <a:p>
            <a:r>
              <a:rPr kumimoji="1" lang="ja-JP" altLang="en-US" dirty="0" smtClean="0"/>
              <a:t>トラマドールは他のオピオイドと比べ、免疫機能を維持する</a:t>
            </a:r>
            <a:endParaRPr kumimoji="1" lang="ja-JP" altLang="en-US" dirty="0"/>
          </a:p>
        </p:txBody>
      </p:sp>
      <p:sp>
        <p:nvSpPr>
          <p:cNvPr id="3" name="コンテンツ プレースホルダー 2"/>
          <p:cNvSpPr>
            <a:spLocks noGrp="1"/>
          </p:cNvSpPr>
          <p:nvPr>
            <p:ph idx="1"/>
          </p:nvPr>
        </p:nvSpPr>
        <p:spPr>
          <a:xfrm>
            <a:off x="628650" y="1819213"/>
            <a:ext cx="7963807" cy="4563611"/>
          </a:xfrm>
        </p:spPr>
        <p:txBody>
          <a:bodyPr>
            <a:normAutofit lnSpcReduction="10000"/>
          </a:bodyPr>
          <a:lstStyle/>
          <a:p>
            <a:pPr marL="0" indent="0">
              <a:buNone/>
            </a:pPr>
            <a:endParaRPr lang="en-US" altLang="ja-JP" dirty="0" smtClean="0"/>
          </a:p>
          <a:p>
            <a:r>
              <a:rPr lang="ja-JP" altLang="en-US" dirty="0" smtClean="0"/>
              <a:t>胃がん患者へのトラマドール投与ではモルヒネ投与群と比べ、</a:t>
            </a:r>
            <a:r>
              <a:rPr lang="en-US" altLang="ja-JP" dirty="0" smtClean="0"/>
              <a:t>NK</a:t>
            </a:r>
            <a:r>
              <a:rPr lang="ja-JP" altLang="en-US" dirty="0" smtClean="0"/>
              <a:t>細胞の減少の程度が軽かった。</a:t>
            </a:r>
            <a:endParaRPr lang="en-US" altLang="ja-JP" dirty="0" smtClean="0"/>
          </a:p>
          <a:p>
            <a:endParaRPr lang="en-US" altLang="ja-JP" dirty="0" smtClean="0"/>
          </a:p>
          <a:p>
            <a:r>
              <a:rPr lang="ja-JP" altLang="en-US" dirty="0" smtClean="0"/>
              <a:t>乳がん患者へのモルヒネ投与では</a:t>
            </a:r>
            <a:r>
              <a:rPr lang="en-US" altLang="ja-JP" dirty="0" smtClean="0"/>
              <a:t>T</a:t>
            </a:r>
            <a:r>
              <a:rPr lang="ja-JP" altLang="en-US" dirty="0" smtClean="0"/>
              <a:t>リンパ球、</a:t>
            </a:r>
            <a:r>
              <a:rPr lang="en-US" altLang="ja-JP" dirty="0" smtClean="0"/>
              <a:t>NK</a:t>
            </a:r>
            <a:r>
              <a:rPr lang="ja-JP" altLang="en-US" dirty="0" smtClean="0"/>
              <a:t>細胞は減少したが、トラマドール投与群では保たれていた。</a:t>
            </a:r>
            <a:endParaRPr lang="en-US" altLang="ja-JP" dirty="0" smtClean="0"/>
          </a:p>
          <a:p>
            <a:endParaRPr lang="en-US" altLang="ja-JP" dirty="0" smtClean="0"/>
          </a:p>
          <a:p>
            <a:r>
              <a:rPr lang="ja-JP" altLang="en-US" dirty="0"/>
              <a:t>子宮</a:t>
            </a:r>
            <a:r>
              <a:rPr lang="ja-JP" altLang="en-US" dirty="0" smtClean="0"/>
              <a:t>がん術後患者へのトラマドール投与は手術により誘発されるリンパ球増殖と</a:t>
            </a:r>
            <a:r>
              <a:rPr lang="en-US" altLang="ja-JP" dirty="0" smtClean="0"/>
              <a:t>NK</a:t>
            </a:r>
            <a:r>
              <a:rPr lang="ja-JP" altLang="en-US" dirty="0" smtClean="0"/>
              <a:t>細胞活性低下を抑えた。</a:t>
            </a:r>
            <a:endParaRPr lang="en-US" altLang="ja-JP" dirty="0"/>
          </a:p>
        </p:txBody>
      </p:sp>
    </p:spTree>
    <p:extLst>
      <p:ext uri="{BB962C8B-B14F-4D97-AF65-F5344CB8AC3E}">
        <p14:creationId xmlns:p14="http://schemas.microsoft.com/office/powerpoint/2010/main" val="189879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271510" cy="1184999"/>
          </a:xfrm>
        </p:spPr>
        <p:txBody>
          <a:bodyPr>
            <a:normAutofit/>
          </a:bodyPr>
          <a:lstStyle/>
          <a:p>
            <a:r>
              <a:rPr kumimoji="1" lang="ja-JP" altLang="en-US" dirty="0" smtClean="0"/>
              <a:t>トラマドールの抗炎症作用①</a:t>
            </a:r>
            <a:endParaRPr kumimoji="1" lang="ja-JP" altLang="en-US" dirty="0"/>
          </a:p>
        </p:txBody>
      </p:sp>
      <p:sp>
        <p:nvSpPr>
          <p:cNvPr id="3" name="コンテンツ プレースホルダー 2"/>
          <p:cNvSpPr>
            <a:spLocks noGrp="1"/>
          </p:cNvSpPr>
          <p:nvPr>
            <p:ph idx="1"/>
          </p:nvPr>
        </p:nvSpPr>
        <p:spPr>
          <a:xfrm>
            <a:off x="628650" y="1819213"/>
            <a:ext cx="7963807" cy="4563611"/>
          </a:xfrm>
        </p:spPr>
        <p:txBody>
          <a:bodyPr>
            <a:normAutofit/>
          </a:bodyPr>
          <a:lstStyle/>
          <a:p>
            <a:r>
              <a:rPr lang="ja-JP" altLang="en-US" dirty="0"/>
              <a:t>ラット、静脈血栓症モデルのマウスへのトラマドール投与で炎症を減少させた</a:t>
            </a:r>
            <a:r>
              <a:rPr lang="ja-JP" altLang="en-US" dirty="0" smtClean="0"/>
              <a:t>。</a:t>
            </a:r>
            <a:endParaRPr lang="en-US" altLang="ja-JP" dirty="0" smtClean="0"/>
          </a:p>
          <a:p>
            <a:endParaRPr lang="en-US" altLang="ja-JP" dirty="0"/>
          </a:p>
          <a:p>
            <a:r>
              <a:rPr lang="en-US" altLang="ja-JP" dirty="0" smtClean="0"/>
              <a:t>Vitro</a:t>
            </a:r>
            <a:r>
              <a:rPr lang="ja-JP" altLang="en-US" dirty="0" smtClean="0"/>
              <a:t>の実験では</a:t>
            </a:r>
            <a:r>
              <a:rPr lang="en-US" altLang="ja-JP" dirty="0" smtClean="0"/>
              <a:t>LPS</a:t>
            </a:r>
            <a:r>
              <a:rPr lang="ja-JP" altLang="en-US" dirty="0" smtClean="0"/>
              <a:t>刺激により放出された</a:t>
            </a:r>
            <a:r>
              <a:rPr lang="en-US" altLang="ja-JP" dirty="0" smtClean="0"/>
              <a:t>TNF</a:t>
            </a:r>
            <a:r>
              <a:rPr lang="ja-JP" altLang="en-US" dirty="0" err="1" smtClean="0"/>
              <a:t>、</a:t>
            </a:r>
            <a:r>
              <a:rPr lang="en-US" altLang="ja-JP" dirty="0" smtClean="0"/>
              <a:t>IL-8</a:t>
            </a:r>
            <a:r>
              <a:rPr lang="ja-JP" altLang="en-US" dirty="0" smtClean="0"/>
              <a:t>はモルヒネ、フェンタニルに比べ、トラマドール投与により大幅に阻害された。</a:t>
            </a:r>
            <a:endParaRPr lang="en-US" altLang="ja-JP" dirty="0" smtClean="0"/>
          </a:p>
          <a:p>
            <a:endParaRPr lang="en-US" altLang="ja-JP" dirty="0" smtClean="0"/>
          </a:p>
          <a:p>
            <a:r>
              <a:rPr lang="ja-JP" altLang="en-US" dirty="0" smtClean="0"/>
              <a:t>腹部</a:t>
            </a:r>
            <a:r>
              <a:rPr lang="ja-JP" altLang="en-US" dirty="0"/>
              <a:t>手術後</a:t>
            </a:r>
            <a:r>
              <a:rPr lang="ja-JP" altLang="en-US" dirty="0" smtClean="0"/>
              <a:t>の小児へのトラマドール投与は炎症マーカー、</a:t>
            </a:r>
            <a:r>
              <a:rPr lang="en-US" altLang="ja-JP" dirty="0" smtClean="0"/>
              <a:t>IL-6</a:t>
            </a:r>
            <a:r>
              <a:rPr lang="ja-JP" altLang="en-US" dirty="0" err="1" smtClean="0"/>
              <a:t>、</a:t>
            </a:r>
            <a:r>
              <a:rPr lang="ja-JP" altLang="en-US" dirty="0" smtClean="0"/>
              <a:t>コルチゾール、</a:t>
            </a:r>
            <a:r>
              <a:rPr lang="en-US" altLang="ja-JP" dirty="0" smtClean="0"/>
              <a:t>CRP</a:t>
            </a:r>
            <a:r>
              <a:rPr lang="ja-JP" altLang="en-US" dirty="0" smtClean="0"/>
              <a:t>を減少させた。</a:t>
            </a:r>
            <a:endParaRPr lang="en-US" altLang="ja-JP" dirty="0"/>
          </a:p>
        </p:txBody>
      </p:sp>
    </p:spTree>
    <p:extLst>
      <p:ext uri="{BB962C8B-B14F-4D97-AF65-F5344CB8AC3E}">
        <p14:creationId xmlns:p14="http://schemas.microsoft.com/office/powerpoint/2010/main" val="390456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1420</TotalTime>
  <Words>874</Words>
  <Application>Microsoft Office PowerPoint</Application>
  <PresentationFormat>画面に合わせる (4:3)</PresentationFormat>
  <Paragraphs>89</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PowerPoint プレゼンテーション</vt:lpstr>
      <vt:lpstr>導入</vt:lpstr>
      <vt:lpstr>トラマドールの代謝と異性体①</vt:lpstr>
      <vt:lpstr>トラマドールの代謝と異性体②</vt:lpstr>
      <vt:lpstr>トラマドールの代謝と異性体③</vt:lpstr>
      <vt:lpstr>トラマドールは免疫賦活作用を有する</vt:lpstr>
      <vt:lpstr>トラマドールの免疫調整の機序</vt:lpstr>
      <vt:lpstr>トラマドールは他のオピオイドと比べ、免疫機能を維持する</vt:lpstr>
      <vt:lpstr>トラマドールの抗炎症作用①</vt:lpstr>
      <vt:lpstr>トラマドールの抗炎症作用②</vt:lpstr>
      <vt:lpstr>トラマドールの抗炎症作用③</vt:lpstr>
      <vt:lpstr>トラマドールの抗炎症作用④</vt:lpstr>
      <vt:lpstr>展望①</vt:lpstr>
      <vt:lpstr>展望②</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蔵持智也</dc:creator>
  <cp:lastModifiedBy>takahiro</cp:lastModifiedBy>
  <cp:revision>102</cp:revision>
  <dcterms:created xsi:type="dcterms:W3CDTF">2021-07-11T06:13:56Z</dcterms:created>
  <dcterms:modified xsi:type="dcterms:W3CDTF">2022-01-25T22:34:34Z</dcterms:modified>
</cp:coreProperties>
</file>