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89" r:id="rId4"/>
    <p:sldId id="258" r:id="rId5"/>
    <p:sldId id="283" r:id="rId6"/>
    <p:sldId id="282" r:id="rId7"/>
    <p:sldId id="284" r:id="rId8"/>
    <p:sldId id="286" r:id="rId9"/>
    <p:sldId id="285" r:id="rId10"/>
    <p:sldId id="287" r:id="rId11"/>
    <p:sldId id="269" r:id="rId12"/>
    <p:sldId id="290" r:id="rId13"/>
    <p:sldId id="291" r:id="rId14"/>
    <p:sldId id="274" r:id="rId1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p:scale>
          <a:sx n="124" d="100"/>
          <a:sy n="124" d="100"/>
        </p:scale>
        <p:origin x="-1254"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4BE3C5-8CBF-41FB-9967-5FC397CD6104}" type="datetimeFigureOut">
              <a:rPr kumimoji="1" lang="ja-JP" altLang="en-US" smtClean="0"/>
              <a:t>2022/4/15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613549-DFC5-4970-89E2-8997896FD8CE}" type="slidenum">
              <a:rPr kumimoji="1" lang="ja-JP" altLang="en-US" smtClean="0"/>
              <a:t>‹#›</a:t>
            </a:fld>
            <a:endParaRPr kumimoji="1" lang="ja-JP" altLang="en-US"/>
          </a:p>
        </p:txBody>
      </p:sp>
    </p:spTree>
    <p:extLst>
      <p:ext uri="{BB962C8B-B14F-4D97-AF65-F5344CB8AC3E}">
        <p14:creationId xmlns:p14="http://schemas.microsoft.com/office/powerpoint/2010/main" val="241994300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9613549-DFC5-4970-89E2-8997896FD8CE}" type="slidenum">
              <a:rPr kumimoji="1" lang="ja-JP" altLang="en-US" smtClean="0"/>
              <a:t>11</a:t>
            </a:fld>
            <a:endParaRPr kumimoji="1" lang="ja-JP" altLang="en-US"/>
          </a:p>
        </p:txBody>
      </p:sp>
    </p:spTree>
    <p:extLst>
      <p:ext uri="{BB962C8B-B14F-4D97-AF65-F5344CB8AC3E}">
        <p14:creationId xmlns:p14="http://schemas.microsoft.com/office/powerpoint/2010/main" val="1219470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C822118-00D7-49DF-9A22-CE9AE63BF5FC}" type="datetimeFigureOut">
              <a:rPr kumimoji="1" lang="ja-JP" altLang="en-US" smtClean="0"/>
              <a:t>2022/4/15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EFA735-4B4E-4FA5-A81C-B8C36D0C4821}" type="slidenum">
              <a:rPr kumimoji="1" lang="ja-JP" altLang="en-US" smtClean="0"/>
              <a:t>‹#›</a:t>
            </a:fld>
            <a:endParaRPr kumimoji="1" lang="ja-JP" altLang="en-US"/>
          </a:p>
        </p:txBody>
      </p:sp>
    </p:spTree>
    <p:extLst>
      <p:ext uri="{BB962C8B-B14F-4D97-AF65-F5344CB8AC3E}">
        <p14:creationId xmlns:p14="http://schemas.microsoft.com/office/powerpoint/2010/main" val="994106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C822118-00D7-49DF-9A22-CE9AE63BF5FC}" type="datetimeFigureOut">
              <a:rPr kumimoji="1" lang="ja-JP" altLang="en-US" smtClean="0"/>
              <a:t>2022/4/15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EFA735-4B4E-4FA5-A81C-B8C36D0C4821}" type="slidenum">
              <a:rPr kumimoji="1" lang="ja-JP" altLang="en-US" smtClean="0"/>
              <a:t>‹#›</a:t>
            </a:fld>
            <a:endParaRPr kumimoji="1" lang="ja-JP" altLang="en-US"/>
          </a:p>
        </p:txBody>
      </p:sp>
    </p:spTree>
    <p:extLst>
      <p:ext uri="{BB962C8B-B14F-4D97-AF65-F5344CB8AC3E}">
        <p14:creationId xmlns:p14="http://schemas.microsoft.com/office/powerpoint/2010/main" val="2176503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C822118-00D7-49DF-9A22-CE9AE63BF5FC}" type="datetimeFigureOut">
              <a:rPr kumimoji="1" lang="ja-JP" altLang="en-US" smtClean="0"/>
              <a:t>2022/4/15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EFA735-4B4E-4FA5-A81C-B8C36D0C4821}" type="slidenum">
              <a:rPr kumimoji="1" lang="ja-JP" altLang="en-US" smtClean="0"/>
              <a:t>‹#›</a:t>
            </a:fld>
            <a:endParaRPr kumimoji="1" lang="ja-JP" altLang="en-US"/>
          </a:p>
        </p:txBody>
      </p:sp>
    </p:spTree>
    <p:extLst>
      <p:ext uri="{BB962C8B-B14F-4D97-AF65-F5344CB8AC3E}">
        <p14:creationId xmlns:p14="http://schemas.microsoft.com/office/powerpoint/2010/main" val="943294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C822118-00D7-49DF-9A22-CE9AE63BF5FC}" type="datetimeFigureOut">
              <a:rPr kumimoji="1" lang="ja-JP" altLang="en-US" smtClean="0"/>
              <a:t>2022/4/15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EFA735-4B4E-4FA5-A81C-B8C36D0C4821}" type="slidenum">
              <a:rPr kumimoji="1" lang="ja-JP" altLang="en-US" smtClean="0"/>
              <a:t>‹#›</a:t>
            </a:fld>
            <a:endParaRPr kumimoji="1" lang="ja-JP" altLang="en-US"/>
          </a:p>
        </p:txBody>
      </p:sp>
    </p:spTree>
    <p:extLst>
      <p:ext uri="{BB962C8B-B14F-4D97-AF65-F5344CB8AC3E}">
        <p14:creationId xmlns:p14="http://schemas.microsoft.com/office/powerpoint/2010/main" val="3186652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822118-00D7-49DF-9A22-CE9AE63BF5FC}" type="datetimeFigureOut">
              <a:rPr kumimoji="1" lang="ja-JP" altLang="en-US" smtClean="0"/>
              <a:t>2022/4/15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EFA735-4B4E-4FA5-A81C-B8C36D0C4821}" type="slidenum">
              <a:rPr kumimoji="1" lang="ja-JP" altLang="en-US" smtClean="0"/>
              <a:t>‹#›</a:t>
            </a:fld>
            <a:endParaRPr kumimoji="1" lang="ja-JP" altLang="en-US"/>
          </a:p>
        </p:txBody>
      </p:sp>
    </p:spTree>
    <p:extLst>
      <p:ext uri="{BB962C8B-B14F-4D97-AF65-F5344CB8AC3E}">
        <p14:creationId xmlns:p14="http://schemas.microsoft.com/office/powerpoint/2010/main" val="2122137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C822118-00D7-49DF-9A22-CE9AE63BF5FC}" type="datetimeFigureOut">
              <a:rPr kumimoji="1" lang="ja-JP" altLang="en-US" smtClean="0"/>
              <a:t>2022/4/15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EFA735-4B4E-4FA5-A81C-B8C36D0C4821}" type="slidenum">
              <a:rPr kumimoji="1" lang="ja-JP" altLang="en-US" smtClean="0"/>
              <a:t>‹#›</a:t>
            </a:fld>
            <a:endParaRPr kumimoji="1" lang="ja-JP" altLang="en-US"/>
          </a:p>
        </p:txBody>
      </p:sp>
    </p:spTree>
    <p:extLst>
      <p:ext uri="{BB962C8B-B14F-4D97-AF65-F5344CB8AC3E}">
        <p14:creationId xmlns:p14="http://schemas.microsoft.com/office/powerpoint/2010/main" val="664573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C822118-00D7-49DF-9A22-CE9AE63BF5FC}" type="datetimeFigureOut">
              <a:rPr kumimoji="1" lang="ja-JP" altLang="en-US" smtClean="0"/>
              <a:t>2022/4/15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4EFA735-4B4E-4FA5-A81C-B8C36D0C4821}" type="slidenum">
              <a:rPr kumimoji="1" lang="ja-JP" altLang="en-US" smtClean="0"/>
              <a:t>‹#›</a:t>
            </a:fld>
            <a:endParaRPr kumimoji="1" lang="ja-JP" altLang="en-US"/>
          </a:p>
        </p:txBody>
      </p:sp>
    </p:spTree>
    <p:extLst>
      <p:ext uri="{BB962C8B-B14F-4D97-AF65-F5344CB8AC3E}">
        <p14:creationId xmlns:p14="http://schemas.microsoft.com/office/powerpoint/2010/main" val="314431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C822118-00D7-49DF-9A22-CE9AE63BF5FC}" type="datetimeFigureOut">
              <a:rPr kumimoji="1" lang="ja-JP" altLang="en-US" smtClean="0"/>
              <a:t>2022/4/15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4EFA735-4B4E-4FA5-A81C-B8C36D0C4821}" type="slidenum">
              <a:rPr kumimoji="1" lang="ja-JP" altLang="en-US" smtClean="0"/>
              <a:t>‹#›</a:t>
            </a:fld>
            <a:endParaRPr kumimoji="1" lang="ja-JP" altLang="en-US"/>
          </a:p>
        </p:txBody>
      </p:sp>
    </p:spTree>
    <p:extLst>
      <p:ext uri="{BB962C8B-B14F-4D97-AF65-F5344CB8AC3E}">
        <p14:creationId xmlns:p14="http://schemas.microsoft.com/office/powerpoint/2010/main" val="2858359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22118-00D7-49DF-9A22-CE9AE63BF5FC}" type="datetimeFigureOut">
              <a:rPr kumimoji="1" lang="ja-JP" altLang="en-US" smtClean="0"/>
              <a:t>2022/4/15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4EFA735-4B4E-4FA5-A81C-B8C36D0C4821}" type="slidenum">
              <a:rPr kumimoji="1" lang="ja-JP" altLang="en-US" smtClean="0"/>
              <a:t>‹#›</a:t>
            </a:fld>
            <a:endParaRPr kumimoji="1" lang="ja-JP" altLang="en-US"/>
          </a:p>
        </p:txBody>
      </p:sp>
    </p:spTree>
    <p:extLst>
      <p:ext uri="{BB962C8B-B14F-4D97-AF65-F5344CB8AC3E}">
        <p14:creationId xmlns:p14="http://schemas.microsoft.com/office/powerpoint/2010/main" val="421042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C822118-00D7-49DF-9A22-CE9AE63BF5FC}" type="datetimeFigureOut">
              <a:rPr kumimoji="1" lang="ja-JP" altLang="en-US" smtClean="0"/>
              <a:t>2022/4/15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EFA735-4B4E-4FA5-A81C-B8C36D0C4821}" type="slidenum">
              <a:rPr kumimoji="1" lang="ja-JP" altLang="en-US" smtClean="0"/>
              <a:t>‹#›</a:t>
            </a:fld>
            <a:endParaRPr kumimoji="1" lang="ja-JP" altLang="en-US"/>
          </a:p>
        </p:txBody>
      </p:sp>
    </p:spTree>
    <p:extLst>
      <p:ext uri="{BB962C8B-B14F-4D97-AF65-F5344CB8AC3E}">
        <p14:creationId xmlns:p14="http://schemas.microsoft.com/office/powerpoint/2010/main" val="1206592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C822118-00D7-49DF-9A22-CE9AE63BF5FC}" type="datetimeFigureOut">
              <a:rPr kumimoji="1" lang="ja-JP" altLang="en-US" smtClean="0"/>
              <a:t>2022/4/15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EFA735-4B4E-4FA5-A81C-B8C36D0C4821}" type="slidenum">
              <a:rPr kumimoji="1" lang="ja-JP" altLang="en-US" smtClean="0"/>
              <a:t>‹#›</a:t>
            </a:fld>
            <a:endParaRPr kumimoji="1" lang="ja-JP" altLang="en-US"/>
          </a:p>
        </p:txBody>
      </p:sp>
    </p:spTree>
    <p:extLst>
      <p:ext uri="{BB962C8B-B14F-4D97-AF65-F5344CB8AC3E}">
        <p14:creationId xmlns:p14="http://schemas.microsoft.com/office/powerpoint/2010/main" val="2681757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822118-00D7-49DF-9A22-CE9AE63BF5FC}" type="datetimeFigureOut">
              <a:rPr kumimoji="1" lang="ja-JP" altLang="en-US" smtClean="0"/>
              <a:t>2022/4/15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FA735-4B4E-4FA5-A81C-B8C36D0C4821}" type="slidenum">
              <a:rPr kumimoji="1" lang="ja-JP" altLang="en-US" smtClean="0"/>
              <a:t>‹#›</a:t>
            </a:fld>
            <a:endParaRPr kumimoji="1" lang="ja-JP" altLang="en-US"/>
          </a:p>
        </p:txBody>
      </p:sp>
    </p:spTree>
    <p:extLst>
      <p:ext uri="{BB962C8B-B14F-4D97-AF65-F5344CB8AC3E}">
        <p14:creationId xmlns:p14="http://schemas.microsoft.com/office/powerpoint/2010/main" val="202943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612155" y="4534486"/>
            <a:ext cx="8174793" cy="893865"/>
          </a:xfrm>
        </p:spPr>
        <p:txBody>
          <a:bodyPr>
            <a:noAutofit/>
          </a:bodyPr>
          <a:lstStyle/>
          <a:p>
            <a:r>
              <a:rPr lang="ja-JP" altLang="en-US" sz="2800" b="1" dirty="0" smtClean="0"/>
              <a:t>分娩、</a:t>
            </a:r>
            <a:r>
              <a:rPr lang="ja-JP" altLang="en-US" sz="2800" b="1" dirty="0"/>
              <a:t>硬膜外麻酔に</a:t>
            </a:r>
            <a:r>
              <a:rPr lang="ja-JP" altLang="en-US" sz="2800" b="1" dirty="0" smtClean="0"/>
              <a:t>よる胃</a:t>
            </a:r>
            <a:r>
              <a:rPr lang="ja-JP" altLang="en-US" sz="2800" b="1" dirty="0"/>
              <a:t>内容排出の変化</a:t>
            </a:r>
            <a:endParaRPr kumimoji="1" lang="ja-JP" altLang="en-US" sz="2800" b="1" dirty="0"/>
          </a:p>
        </p:txBody>
      </p:sp>
      <p:sp>
        <p:nvSpPr>
          <p:cNvPr id="7" name="テキスト ボックス 6"/>
          <p:cNvSpPr txBox="1"/>
          <p:nvPr/>
        </p:nvSpPr>
        <p:spPr>
          <a:xfrm>
            <a:off x="3691156" y="5693353"/>
            <a:ext cx="5452844" cy="461665"/>
          </a:xfrm>
          <a:prstGeom prst="rect">
            <a:avLst/>
          </a:prstGeom>
          <a:noFill/>
        </p:spPr>
        <p:txBody>
          <a:bodyPr wrap="square" rtlCol="0">
            <a:spAutoFit/>
          </a:bodyPr>
          <a:lstStyle/>
          <a:p>
            <a:r>
              <a:rPr kumimoji="1" lang="ja-JP" altLang="en-US" sz="2400" dirty="0" smtClean="0"/>
              <a:t>日本大学医学部麻酔科　蔵持智也</a:t>
            </a:r>
            <a:endParaRPr kumimoji="1" lang="ja-JP" altLang="en-US" sz="2400" dirty="0"/>
          </a:p>
        </p:txBody>
      </p:sp>
      <p:pic>
        <p:nvPicPr>
          <p:cNvPr id="2" name="図 1"/>
          <p:cNvPicPr>
            <a:picLocks noChangeAspect="1"/>
          </p:cNvPicPr>
          <p:nvPr/>
        </p:nvPicPr>
        <p:blipFill rotWithShape="1">
          <a:blip r:embed="rId2"/>
          <a:srcRect l="8381" t="25810" r="58286" b="26191"/>
          <a:stretch/>
        </p:blipFill>
        <p:spPr>
          <a:xfrm>
            <a:off x="582951" y="101381"/>
            <a:ext cx="4778449" cy="4300604"/>
          </a:xfrm>
          <a:prstGeom prst="rect">
            <a:avLst/>
          </a:prstGeom>
        </p:spPr>
      </p:pic>
    </p:spTree>
    <p:extLst>
      <p:ext uri="{BB962C8B-B14F-4D97-AF65-F5344CB8AC3E}">
        <p14:creationId xmlns:p14="http://schemas.microsoft.com/office/powerpoint/2010/main" val="366465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3372899" cy="750610"/>
          </a:xfrm>
        </p:spPr>
        <p:txBody>
          <a:bodyPr>
            <a:normAutofit/>
          </a:bodyPr>
          <a:lstStyle/>
          <a:p>
            <a:r>
              <a:rPr lang="ja-JP" altLang="en-US" sz="3600" dirty="0" smtClean="0"/>
              <a:t>結果⑤</a:t>
            </a:r>
            <a:endParaRPr kumimoji="1" lang="ja-JP" altLang="en-US" sz="3600" dirty="0"/>
          </a:p>
        </p:txBody>
      </p:sp>
      <p:sp>
        <p:nvSpPr>
          <p:cNvPr id="3" name="コンテンツ プレースホルダー 2"/>
          <p:cNvSpPr>
            <a:spLocks noGrp="1"/>
          </p:cNvSpPr>
          <p:nvPr>
            <p:ph idx="1"/>
          </p:nvPr>
        </p:nvSpPr>
        <p:spPr>
          <a:xfrm>
            <a:off x="628650" y="1210420"/>
            <a:ext cx="7886700" cy="4351338"/>
          </a:xfrm>
        </p:spPr>
        <p:txBody>
          <a:bodyPr/>
          <a:lstStyle/>
          <a:p>
            <a:r>
              <a:rPr lang="ja-JP" altLang="en-US" dirty="0" smtClean="0"/>
              <a:t>胃内容が空になる時間</a:t>
            </a:r>
            <a:r>
              <a:rPr lang="en-US" altLang="ja-JP" dirty="0" smtClean="0"/>
              <a:t>(</a:t>
            </a:r>
            <a:r>
              <a:rPr lang="ja-JP" altLang="en-US" dirty="0" smtClean="0"/>
              <a:t>各々</a:t>
            </a:r>
            <a:r>
              <a:rPr lang="en-US" altLang="ja-JP" dirty="0" smtClean="0"/>
              <a:t>10</a:t>
            </a:r>
            <a:r>
              <a:rPr lang="ja-JP" altLang="en-US" dirty="0" smtClean="0"/>
              <a:t>人中</a:t>
            </a:r>
            <a:r>
              <a:rPr lang="en-US" altLang="ja-JP" dirty="0" smtClean="0"/>
              <a:t>)</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930930968"/>
              </p:ext>
            </p:extLst>
          </p:nvPr>
        </p:nvGraphicFramePr>
        <p:xfrm>
          <a:off x="108856" y="1737853"/>
          <a:ext cx="8969830" cy="1188720"/>
        </p:xfrm>
        <a:graphic>
          <a:graphicData uri="http://schemas.openxmlformats.org/drawingml/2006/table">
            <a:tbl>
              <a:tblPr firstRow="1" bandRow="1">
                <a:tableStyleId>{5C22544A-7EE6-4342-B048-85BDC9FD1C3A}</a:tableStyleId>
              </a:tblPr>
              <a:tblGrid>
                <a:gridCol w="1894115"/>
                <a:gridCol w="1693817"/>
                <a:gridCol w="1793966"/>
                <a:gridCol w="1793966"/>
                <a:gridCol w="1793966"/>
              </a:tblGrid>
              <a:tr h="370840">
                <a:tc>
                  <a:txBody>
                    <a:bodyPr/>
                    <a:lstStyle/>
                    <a:p>
                      <a:pPr algn="ctr"/>
                      <a:r>
                        <a:rPr kumimoji="1" lang="ja-JP" altLang="en-US" sz="2000" dirty="0" smtClean="0"/>
                        <a:t>空になった人数</a:t>
                      </a:r>
                      <a:endParaRPr kumimoji="1" lang="ja-JP" altLang="en-US" sz="2000" dirty="0"/>
                    </a:p>
                  </a:txBody>
                  <a:tcPr/>
                </a:tc>
                <a:tc>
                  <a:txBody>
                    <a:bodyPr/>
                    <a:lstStyle/>
                    <a:p>
                      <a:pPr algn="ctr"/>
                      <a:r>
                        <a:rPr kumimoji="1" lang="ja-JP" altLang="en-US" sz="2000" dirty="0" smtClean="0"/>
                        <a:t>非妊婦</a:t>
                      </a:r>
                      <a:endParaRPr kumimoji="1" lang="ja-JP" altLang="en-US" sz="2000" dirty="0"/>
                    </a:p>
                  </a:txBody>
                  <a:tcPr/>
                </a:tc>
                <a:tc>
                  <a:txBody>
                    <a:bodyPr/>
                    <a:lstStyle/>
                    <a:p>
                      <a:pPr algn="ctr"/>
                      <a:r>
                        <a:rPr kumimoji="1" lang="ja-JP" altLang="en-US" sz="2000" dirty="0" smtClean="0"/>
                        <a:t>妊婦</a:t>
                      </a:r>
                      <a:endParaRPr kumimoji="1" lang="ja-JP" altLang="en-US" sz="2000" dirty="0"/>
                    </a:p>
                  </a:txBody>
                  <a:tcPr/>
                </a:tc>
                <a:tc>
                  <a:txBody>
                    <a:bodyPr/>
                    <a:lstStyle/>
                    <a:p>
                      <a:pPr algn="ctr"/>
                      <a:r>
                        <a:rPr kumimoji="1" lang="en-US" altLang="ja-JP" sz="2000" dirty="0" smtClean="0"/>
                        <a:t>Epi</a:t>
                      </a:r>
                      <a:r>
                        <a:rPr kumimoji="1" lang="ja-JP" altLang="en-US" sz="2000" dirty="0" smtClean="0"/>
                        <a:t>なし陣痛</a:t>
                      </a:r>
                      <a:endParaRPr kumimoji="1" lang="ja-JP" altLang="en-US" sz="2000" dirty="0"/>
                    </a:p>
                  </a:txBody>
                  <a:tcPr/>
                </a:tc>
                <a:tc>
                  <a:txBody>
                    <a:bodyPr/>
                    <a:lstStyle/>
                    <a:p>
                      <a:pPr algn="ctr"/>
                      <a:r>
                        <a:rPr kumimoji="1" lang="en-US" altLang="ja-JP" sz="2000" dirty="0" smtClean="0"/>
                        <a:t>Epi</a:t>
                      </a:r>
                      <a:r>
                        <a:rPr kumimoji="1" lang="ja-JP" altLang="en-US" sz="2000" dirty="0" smtClean="0"/>
                        <a:t>あり陣痛</a:t>
                      </a:r>
                      <a:endParaRPr kumimoji="1" lang="ja-JP" altLang="en-US" sz="2000" dirty="0"/>
                    </a:p>
                  </a:txBody>
                  <a:tcPr/>
                </a:tc>
              </a:tr>
              <a:tr h="370840">
                <a:tc>
                  <a:txBody>
                    <a:bodyPr/>
                    <a:lstStyle/>
                    <a:p>
                      <a:pPr algn="ctr"/>
                      <a:r>
                        <a:rPr kumimoji="1" lang="en-US" altLang="ja-JP" sz="2000" dirty="0" smtClean="0"/>
                        <a:t>90</a:t>
                      </a:r>
                      <a:r>
                        <a:rPr kumimoji="1" lang="ja-JP" altLang="en-US" sz="2000" dirty="0" smtClean="0"/>
                        <a:t>分後</a:t>
                      </a:r>
                      <a:endParaRPr kumimoji="1" lang="ja-JP" altLang="en-US" sz="2000" dirty="0"/>
                    </a:p>
                  </a:txBody>
                  <a:tcPr/>
                </a:tc>
                <a:tc>
                  <a:txBody>
                    <a:bodyPr/>
                    <a:lstStyle/>
                    <a:p>
                      <a:pPr algn="ctr"/>
                      <a:r>
                        <a:rPr kumimoji="1" lang="en-US" altLang="ja-JP" sz="2000" dirty="0" smtClean="0"/>
                        <a:t>6</a:t>
                      </a:r>
                      <a:r>
                        <a:rPr kumimoji="1" lang="ja-JP" altLang="en-US" sz="2000" dirty="0" smtClean="0"/>
                        <a:t>人</a:t>
                      </a:r>
                      <a:endParaRPr kumimoji="1" lang="ja-JP" altLang="en-US" sz="2000" dirty="0"/>
                    </a:p>
                  </a:txBody>
                  <a:tcPr/>
                </a:tc>
                <a:tc>
                  <a:txBody>
                    <a:bodyPr/>
                    <a:lstStyle/>
                    <a:p>
                      <a:pPr algn="ctr"/>
                      <a:r>
                        <a:rPr kumimoji="1" lang="en-US" altLang="ja-JP" sz="2000" dirty="0" smtClean="0"/>
                        <a:t>4</a:t>
                      </a:r>
                      <a:r>
                        <a:rPr kumimoji="1" lang="ja-JP" altLang="en-US" sz="2000" dirty="0" smtClean="0"/>
                        <a:t>人</a:t>
                      </a:r>
                      <a:endParaRPr kumimoji="1" lang="ja-JP" altLang="en-US" sz="2000" dirty="0"/>
                    </a:p>
                  </a:txBody>
                  <a:tcPr/>
                </a:tc>
                <a:tc>
                  <a:txBody>
                    <a:bodyPr/>
                    <a:lstStyle/>
                    <a:p>
                      <a:pPr algn="ctr"/>
                      <a:r>
                        <a:rPr kumimoji="1" lang="en-US" altLang="ja-JP" sz="2000" dirty="0" smtClean="0"/>
                        <a:t>0</a:t>
                      </a:r>
                      <a:r>
                        <a:rPr kumimoji="1" lang="ja-JP" altLang="en-US" sz="2000" dirty="0" smtClean="0"/>
                        <a:t>人</a:t>
                      </a:r>
                      <a:endParaRPr kumimoji="1" lang="ja-JP" altLang="en-US" sz="2000" dirty="0"/>
                    </a:p>
                  </a:txBody>
                  <a:tcPr/>
                </a:tc>
                <a:tc>
                  <a:txBody>
                    <a:bodyPr/>
                    <a:lstStyle/>
                    <a:p>
                      <a:pPr algn="ctr"/>
                      <a:r>
                        <a:rPr kumimoji="1" lang="en-US" altLang="ja-JP" sz="2000" dirty="0" smtClean="0"/>
                        <a:t>3</a:t>
                      </a:r>
                      <a:r>
                        <a:rPr kumimoji="1" lang="ja-JP" altLang="en-US" sz="2000" dirty="0" smtClean="0"/>
                        <a:t>人</a:t>
                      </a:r>
                      <a:endParaRPr kumimoji="1" lang="ja-JP" altLang="en-US" sz="2000" dirty="0"/>
                    </a:p>
                  </a:txBody>
                  <a:tcPr/>
                </a:tc>
              </a:tr>
              <a:tr h="370840">
                <a:tc>
                  <a:txBody>
                    <a:bodyPr/>
                    <a:lstStyle/>
                    <a:p>
                      <a:pPr algn="ctr"/>
                      <a:r>
                        <a:rPr kumimoji="1" lang="en-US" altLang="ja-JP" sz="2000" dirty="0" smtClean="0"/>
                        <a:t>120</a:t>
                      </a:r>
                      <a:r>
                        <a:rPr kumimoji="1" lang="ja-JP" altLang="en-US" sz="2000" dirty="0" smtClean="0"/>
                        <a:t>分後</a:t>
                      </a:r>
                      <a:endParaRPr kumimoji="1" lang="ja-JP" altLang="en-US" sz="2000" dirty="0"/>
                    </a:p>
                  </a:txBody>
                  <a:tcPr/>
                </a:tc>
                <a:tc>
                  <a:txBody>
                    <a:bodyPr/>
                    <a:lstStyle/>
                    <a:p>
                      <a:pPr algn="ctr"/>
                      <a:r>
                        <a:rPr kumimoji="1" lang="en-US" altLang="ja-JP" sz="2000" dirty="0" smtClean="0"/>
                        <a:t>9</a:t>
                      </a:r>
                      <a:r>
                        <a:rPr kumimoji="1" lang="ja-JP" altLang="en-US" sz="2000" dirty="0" smtClean="0"/>
                        <a:t>人</a:t>
                      </a:r>
                      <a:endParaRPr kumimoji="1" lang="ja-JP" altLang="en-US" sz="2000" dirty="0"/>
                    </a:p>
                  </a:txBody>
                  <a:tcPr/>
                </a:tc>
                <a:tc>
                  <a:txBody>
                    <a:bodyPr/>
                    <a:lstStyle/>
                    <a:p>
                      <a:pPr algn="ctr"/>
                      <a:r>
                        <a:rPr kumimoji="1" lang="en-US" altLang="ja-JP" sz="2000" dirty="0" smtClean="0"/>
                        <a:t>8</a:t>
                      </a:r>
                      <a:r>
                        <a:rPr kumimoji="1" lang="ja-JP" altLang="en-US" sz="2000" dirty="0" smtClean="0"/>
                        <a:t>人</a:t>
                      </a:r>
                      <a:endParaRPr kumimoji="1" lang="ja-JP" altLang="en-US" sz="2000" dirty="0"/>
                    </a:p>
                  </a:txBody>
                  <a:tcPr/>
                </a:tc>
                <a:tc>
                  <a:txBody>
                    <a:bodyPr/>
                    <a:lstStyle/>
                    <a:p>
                      <a:pPr algn="ctr"/>
                      <a:r>
                        <a:rPr kumimoji="1" lang="en-US" altLang="ja-JP" sz="2000" dirty="0" smtClean="0"/>
                        <a:t>1</a:t>
                      </a:r>
                      <a:r>
                        <a:rPr kumimoji="1" lang="ja-JP" altLang="en-US" sz="2000" dirty="0" smtClean="0"/>
                        <a:t>人</a:t>
                      </a:r>
                      <a:endParaRPr kumimoji="1" lang="ja-JP" altLang="en-US" sz="2000" dirty="0"/>
                    </a:p>
                  </a:txBody>
                  <a:tcPr/>
                </a:tc>
                <a:tc>
                  <a:txBody>
                    <a:bodyPr/>
                    <a:lstStyle/>
                    <a:p>
                      <a:pPr algn="ctr"/>
                      <a:r>
                        <a:rPr kumimoji="1" lang="en-US" altLang="ja-JP" sz="2000" dirty="0" smtClean="0"/>
                        <a:t>6</a:t>
                      </a:r>
                      <a:r>
                        <a:rPr kumimoji="1" lang="ja-JP" altLang="en-US" sz="2000" dirty="0" smtClean="0"/>
                        <a:t>人</a:t>
                      </a:r>
                      <a:endParaRPr kumimoji="1" lang="ja-JP" altLang="en-US" sz="2000" dirty="0"/>
                    </a:p>
                  </a:txBody>
                  <a:tcPr/>
                </a:tc>
              </a:tr>
            </a:tbl>
          </a:graphicData>
        </a:graphic>
      </p:graphicFrame>
      <p:sp>
        <p:nvSpPr>
          <p:cNvPr id="6" name="テキスト ボックス 5"/>
          <p:cNvSpPr txBox="1"/>
          <p:nvPr/>
        </p:nvSpPr>
        <p:spPr>
          <a:xfrm>
            <a:off x="410391" y="3809199"/>
            <a:ext cx="8366760" cy="1200329"/>
          </a:xfrm>
          <a:prstGeom prst="rect">
            <a:avLst/>
          </a:prstGeom>
          <a:noFill/>
        </p:spPr>
        <p:txBody>
          <a:bodyPr wrap="square" rtlCol="0">
            <a:spAutoFit/>
          </a:bodyPr>
          <a:lstStyle/>
          <a:p>
            <a:r>
              <a:rPr lang="en-US" altLang="ja-JP" sz="2400" dirty="0" smtClean="0">
                <a:latin typeface="+mn-ea"/>
              </a:rPr>
              <a:t>90</a:t>
            </a:r>
            <a:r>
              <a:rPr lang="ja-JP" altLang="en-US" sz="2400" dirty="0" smtClean="0">
                <a:latin typeface="+mn-ea"/>
              </a:rPr>
              <a:t>分後：胃内容が空の人数は非妊娠群</a:t>
            </a:r>
            <a:r>
              <a:rPr lang="ja-JP" altLang="en-US" sz="2400" dirty="0">
                <a:latin typeface="+mn-ea"/>
              </a:rPr>
              <a:t>が</a:t>
            </a:r>
            <a:r>
              <a:rPr lang="ja-JP" altLang="en-US" sz="2400" dirty="0" smtClean="0">
                <a:latin typeface="+mn-ea"/>
              </a:rPr>
              <a:t>非</a:t>
            </a:r>
            <a:r>
              <a:rPr lang="en-US" altLang="ja-JP" sz="2400" dirty="0" smtClean="0">
                <a:latin typeface="+mn-ea"/>
              </a:rPr>
              <a:t>Epi</a:t>
            </a:r>
            <a:r>
              <a:rPr lang="ja-JP" altLang="en-US" sz="2400" dirty="0" smtClean="0">
                <a:latin typeface="+mn-ea"/>
              </a:rPr>
              <a:t>群より多かった。</a:t>
            </a:r>
            <a:endParaRPr lang="en-US" altLang="ja-JP" sz="2400" dirty="0" smtClean="0">
              <a:latin typeface="+mn-ea"/>
            </a:endParaRPr>
          </a:p>
          <a:p>
            <a:endParaRPr lang="en-US" altLang="ja-JP" sz="2400" dirty="0" smtClean="0">
              <a:latin typeface="+mn-ea"/>
            </a:endParaRPr>
          </a:p>
          <a:p>
            <a:r>
              <a:rPr lang="en-US" altLang="ja-JP" sz="2400" dirty="0">
                <a:latin typeface="+mn-ea"/>
              </a:rPr>
              <a:t>120</a:t>
            </a:r>
            <a:r>
              <a:rPr lang="ja-JP" altLang="en-US" sz="2400" dirty="0" smtClean="0">
                <a:latin typeface="+mn-ea"/>
              </a:rPr>
              <a:t>分後：胃内容が空の人数は非分娩群が非</a:t>
            </a:r>
            <a:r>
              <a:rPr lang="en-US" altLang="ja-JP" sz="2400" dirty="0" smtClean="0">
                <a:latin typeface="+mn-ea"/>
              </a:rPr>
              <a:t>Epi</a:t>
            </a:r>
            <a:r>
              <a:rPr lang="ja-JP" altLang="en-US" sz="2400" dirty="0" smtClean="0">
                <a:latin typeface="+mn-ea"/>
              </a:rPr>
              <a:t>群より多かった。</a:t>
            </a:r>
            <a:endParaRPr lang="en-US" altLang="ja-JP" sz="2400" dirty="0" smtClean="0">
              <a:latin typeface="+mn-ea"/>
            </a:endParaRPr>
          </a:p>
        </p:txBody>
      </p:sp>
      <p:sp>
        <p:nvSpPr>
          <p:cNvPr id="7" name="下矢印 6"/>
          <p:cNvSpPr/>
          <p:nvPr/>
        </p:nvSpPr>
        <p:spPr>
          <a:xfrm>
            <a:off x="6888480" y="2619129"/>
            <a:ext cx="174172" cy="25749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a:off x="6871063" y="2205581"/>
            <a:ext cx="174172" cy="25749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2412274" y="2174209"/>
            <a:ext cx="783772" cy="2990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6026331" y="2182700"/>
            <a:ext cx="783772" cy="2990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6027692" y="2577594"/>
            <a:ext cx="783772" cy="29902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396488" y="2577594"/>
            <a:ext cx="2656115" cy="29902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537835" y="2528379"/>
            <a:ext cx="426720" cy="369332"/>
          </a:xfrm>
          <a:prstGeom prst="rect">
            <a:avLst/>
          </a:prstGeom>
          <a:solidFill>
            <a:schemeClr val="accent1">
              <a:lumMod val="40000"/>
              <a:lumOff val="60000"/>
            </a:schemeClr>
          </a:solidFill>
        </p:spPr>
        <p:txBody>
          <a:bodyPr wrap="square" rtlCol="0">
            <a:spAutoFit/>
          </a:bodyPr>
          <a:lstStyle/>
          <a:p>
            <a:r>
              <a:rPr kumimoji="1" lang="en-US" altLang="ja-JP" dirty="0" smtClean="0"/>
              <a:t>VS</a:t>
            </a:r>
            <a:endParaRPr kumimoji="1" lang="ja-JP" altLang="en-US" dirty="0"/>
          </a:p>
        </p:txBody>
      </p:sp>
      <p:sp>
        <p:nvSpPr>
          <p:cNvPr id="15" name="テキスト ボックス 14"/>
          <p:cNvSpPr txBox="1"/>
          <p:nvPr/>
        </p:nvSpPr>
        <p:spPr>
          <a:xfrm>
            <a:off x="5538651" y="2147547"/>
            <a:ext cx="426720" cy="369332"/>
          </a:xfrm>
          <a:prstGeom prst="rect">
            <a:avLst/>
          </a:prstGeom>
          <a:solidFill>
            <a:schemeClr val="accent1">
              <a:lumMod val="40000"/>
              <a:lumOff val="60000"/>
            </a:schemeClr>
          </a:solidFill>
        </p:spPr>
        <p:txBody>
          <a:bodyPr wrap="square" rtlCol="0">
            <a:spAutoFit/>
          </a:bodyPr>
          <a:lstStyle/>
          <a:p>
            <a:r>
              <a:rPr kumimoji="1" lang="en-US" altLang="ja-JP" dirty="0" smtClean="0"/>
              <a:t>VS</a:t>
            </a:r>
            <a:endParaRPr kumimoji="1" lang="ja-JP" altLang="en-US" dirty="0"/>
          </a:p>
        </p:txBody>
      </p:sp>
    </p:spTree>
    <p:extLst>
      <p:ext uri="{BB962C8B-B14F-4D97-AF65-F5344CB8AC3E}">
        <p14:creationId xmlns:p14="http://schemas.microsoft.com/office/powerpoint/2010/main" val="1968416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01175" y="400594"/>
            <a:ext cx="8177349" cy="592183"/>
          </a:xfrm>
        </p:spPr>
        <p:txBody>
          <a:bodyPr>
            <a:normAutofit/>
          </a:bodyPr>
          <a:lstStyle/>
          <a:p>
            <a:r>
              <a:rPr lang="ja-JP" altLang="en-US" sz="3600" dirty="0" smtClean="0"/>
              <a:t>討論①</a:t>
            </a:r>
            <a:r>
              <a:rPr lang="ja-JP" altLang="en-US" sz="2800" dirty="0" smtClean="0"/>
              <a:t>（</a:t>
            </a:r>
            <a:r>
              <a:rPr lang="ja-JP" altLang="en-US" sz="2800" dirty="0"/>
              <a:t>硬</a:t>
            </a:r>
            <a:r>
              <a:rPr lang="ja-JP" altLang="en-US" sz="2800" dirty="0" smtClean="0"/>
              <a:t>膜外鎮痛が胃内容排出に及ぼす影響）</a:t>
            </a:r>
            <a:endParaRPr kumimoji="1" lang="ja-JP" altLang="en-US" sz="2800" dirty="0"/>
          </a:p>
        </p:txBody>
      </p:sp>
      <p:sp>
        <p:nvSpPr>
          <p:cNvPr id="3" name="コンテンツ プレースホルダー 2"/>
          <p:cNvSpPr>
            <a:spLocks noGrp="1"/>
          </p:cNvSpPr>
          <p:nvPr>
            <p:ph idx="1"/>
          </p:nvPr>
        </p:nvSpPr>
        <p:spPr>
          <a:xfrm>
            <a:off x="628646" y="2949341"/>
            <a:ext cx="8322403" cy="539931"/>
          </a:xfrm>
          <a:ln w="28575">
            <a:solidFill>
              <a:srgbClr val="0070C0"/>
            </a:solidFill>
          </a:ln>
        </p:spPr>
        <p:txBody>
          <a:bodyPr>
            <a:normAutofit/>
          </a:bodyPr>
          <a:lstStyle/>
          <a:p>
            <a:pPr marL="0" indent="0" algn="ctr">
              <a:buNone/>
            </a:pPr>
            <a:r>
              <a:rPr lang="ja-JP" altLang="en-US" sz="2400" dirty="0" smtClean="0">
                <a:latin typeface="+mn-ea"/>
              </a:rPr>
              <a:t>硬膜外鎮痛に用いられるオピオイドにより胃の運動能が低下</a:t>
            </a:r>
            <a:endParaRPr lang="en-US" altLang="ja-JP" sz="2400" dirty="0" smtClean="0">
              <a:latin typeface="+mn-ea"/>
            </a:endParaRPr>
          </a:p>
        </p:txBody>
      </p:sp>
      <p:sp>
        <p:nvSpPr>
          <p:cNvPr id="4" name="テキスト ボックス 3"/>
          <p:cNvSpPr txBox="1"/>
          <p:nvPr/>
        </p:nvSpPr>
        <p:spPr>
          <a:xfrm>
            <a:off x="4450213" y="2134681"/>
            <a:ext cx="679268" cy="523220"/>
          </a:xfrm>
          <a:prstGeom prst="rect">
            <a:avLst/>
          </a:prstGeom>
          <a:noFill/>
        </p:spPr>
        <p:txBody>
          <a:bodyPr wrap="square" rtlCol="0">
            <a:spAutoFit/>
          </a:bodyPr>
          <a:lstStyle/>
          <a:p>
            <a:r>
              <a:rPr kumimoji="1" lang="en-US" altLang="ja-JP" sz="2800" dirty="0" smtClean="0"/>
              <a:t>VS</a:t>
            </a:r>
            <a:endParaRPr kumimoji="1" lang="ja-JP" altLang="en-US" sz="2800" dirty="0"/>
          </a:p>
        </p:txBody>
      </p:sp>
      <p:sp>
        <p:nvSpPr>
          <p:cNvPr id="5" name="テキスト ボックス 4"/>
          <p:cNvSpPr txBox="1"/>
          <p:nvPr/>
        </p:nvSpPr>
        <p:spPr>
          <a:xfrm>
            <a:off x="568434" y="1381576"/>
            <a:ext cx="8442825" cy="461665"/>
          </a:xfrm>
          <a:prstGeom prst="rect">
            <a:avLst/>
          </a:prstGeom>
          <a:noFill/>
          <a:ln w="28575">
            <a:solidFill>
              <a:srgbClr val="FF0000"/>
            </a:solidFill>
          </a:ln>
        </p:spPr>
        <p:txBody>
          <a:bodyPr wrap="square" rtlCol="0">
            <a:spAutoFit/>
          </a:bodyPr>
          <a:lstStyle/>
          <a:p>
            <a:pPr algn="ctr"/>
            <a:r>
              <a:rPr lang="ja-JP" altLang="en-US" sz="2400" dirty="0">
                <a:latin typeface="+mn-ea"/>
              </a:rPr>
              <a:t>硬膜外鎮痛により胃不全麻痺を引き起こす疼痛を最小限にする</a:t>
            </a:r>
            <a:endParaRPr lang="en-US" altLang="ja-JP" sz="2400" dirty="0">
              <a:latin typeface="+mn-ea"/>
            </a:endParaRPr>
          </a:p>
        </p:txBody>
      </p:sp>
      <p:sp>
        <p:nvSpPr>
          <p:cNvPr id="6" name="テキスト ボックス 5"/>
          <p:cNvSpPr txBox="1"/>
          <p:nvPr/>
        </p:nvSpPr>
        <p:spPr>
          <a:xfrm>
            <a:off x="568434" y="3979817"/>
            <a:ext cx="8390844" cy="1569660"/>
          </a:xfrm>
          <a:prstGeom prst="rect">
            <a:avLst/>
          </a:prstGeom>
          <a:noFill/>
        </p:spPr>
        <p:txBody>
          <a:bodyPr wrap="square" rtlCol="0">
            <a:spAutoFit/>
          </a:bodyPr>
          <a:lstStyle/>
          <a:p>
            <a:pPr algn="ctr"/>
            <a:r>
              <a:rPr lang="ja-JP" altLang="en-US" sz="2400" dirty="0" smtClean="0">
                <a:latin typeface="+mn-ea"/>
              </a:rPr>
              <a:t>硬膜外鎮痛は上記の対立する</a:t>
            </a:r>
            <a:r>
              <a:rPr lang="en-US" altLang="ja-JP" sz="2400" dirty="0" smtClean="0">
                <a:latin typeface="+mn-ea"/>
              </a:rPr>
              <a:t>2</a:t>
            </a:r>
            <a:r>
              <a:rPr lang="ja-JP" altLang="en-US" sz="2400" dirty="0" err="1" smtClean="0">
                <a:latin typeface="+mn-ea"/>
              </a:rPr>
              <a:t>つの</a:t>
            </a:r>
            <a:r>
              <a:rPr lang="ja-JP" altLang="en-US" sz="2400" dirty="0" smtClean="0">
                <a:latin typeface="+mn-ea"/>
              </a:rPr>
              <a:t>影響を及ぼすと考えられる</a:t>
            </a:r>
            <a:endParaRPr lang="en-US" altLang="ja-JP" sz="2400" dirty="0" smtClean="0">
              <a:latin typeface="+mn-ea"/>
            </a:endParaRPr>
          </a:p>
          <a:p>
            <a:pPr algn="ctr"/>
            <a:endParaRPr lang="en-US" altLang="ja-JP" sz="2400" dirty="0" smtClean="0">
              <a:latin typeface="+mn-ea"/>
            </a:endParaRPr>
          </a:p>
          <a:p>
            <a:pPr algn="ctr"/>
            <a:r>
              <a:rPr lang="ja-JP" altLang="en-US" sz="2400" dirty="0" smtClean="0">
                <a:latin typeface="+mn-ea"/>
              </a:rPr>
              <a:t>→ロピバカインと低濃度のオピオイドの使用が</a:t>
            </a:r>
            <a:r>
              <a:rPr lang="en-US" altLang="ja-JP" sz="2400" dirty="0" smtClean="0">
                <a:latin typeface="+mn-ea"/>
              </a:rPr>
              <a:t>Epi</a:t>
            </a:r>
            <a:r>
              <a:rPr lang="ja-JP" altLang="en-US" sz="2400" dirty="0" smtClean="0">
                <a:latin typeface="+mn-ea"/>
              </a:rPr>
              <a:t>を使用しない分娩より胃の運動性と排出を改善することを示唆している。</a:t>
            </a:r>
            <a:endParaRPr kumimoji="1" lang="ja-JP" altLang="en-US" sz="2400" dirty="0">
              <a:latin typeface="+mn-ea"/>
            </a:endParaRPr>
          </a:p>
        </p:txBody>
      </p:sp>
    </p:spTree>
    <p:extLst>
      <p:ext uri="{BB962C8B-B14F-4D97-AF65-F5344CB8AC3E}">
        <p14:creationId xmlns:p14="http://schemas.microsoft.com/office/powerpoint/2010/main" val="2054680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1" y="365127"/>
            <a:ext cx="7883978" cy="683497"/>
          </a:xfrm>
        </p:spPr>
        <p:txBody>
          <a:bodyPr>
            <a:normAutofit/>
          </a:bodyPr>
          <a:lstStyle/>
          <a:p>
            <a:r>
              <a:rPr lang="ja-JP" altLang="en-US" sz="3600" dirty="0" smtClean="0"/>
              <a:t>討論</a:t>
            </a:r>
            <a:r>
              <a:rPr lang="ja-JP" altLang="en-US" sz="3600" dirty="0"/>
              <a:t>②</a:t>
            </a:r>
            <a:r>
              <a:rPr lang="ja-JP" altLang="en-US" sz="3600" dirty="0" smtClean="0"/>
              <a:t>（飲食物の形態）</a:t>
            </a:r>
            <a:endParaRPr kumimoji="1" lang="ja-JP" altLang="en-US" sz="3600" dirty="0"/>
          </a:p>
        </p:txBody>
      </p:sp>
      <p:sp>
        <p:nvSpPr>
          <p:cNvPr id="3" name="コンテンツ プレースホルダー 2"/>
          <p:cNvSpPr>
            <a:spLocks noGrp="1"/>
          </p:cNvSpPr>
          <p:nvPr>
            <p:ph idx="1"/>
          </p:nvPr>
        </p:nvSpPr>
        <p:spPr>
          <a:xfrm>
            <a:off x="978013" y="4044438"/>
            <a:ext cx="7185253" cy="1121983"/>
          </a:xfrm>
        </p:spPr>
        <p:txBody>
          <a:bodyPr>
            <a:normAutofit/>
          </a:bodyPr>
          <a:lstStyle/>
          <a:p>
            <a:pPr marL="0" indent="0">
              <a:buNone/>
            </a:pPr>
            <a:r>
              <a:rPr lang="ja-JP" altLang="en-US" sz="2400" dirty="0" smtClean="0"/>
              <a:t>→本研究では欧州のガイドラインに従い消化しやすい</a:t>
            </a:r>
            <a:endParaRPr lang="en-US" altLang="ja-JP" sz="2400" dirty="0" smtClean="0"/>
          </a:p>
          <a:p>
            <a:pPr marL="0" indent="0">
              <a:buNone/>
            </a:pPr>
            <a:r>
              <a:rPr lang="ja-JP" altLang="en-US" sz="2400" dirty="0" smtClean="0"/>
              <a:t>半固形食のヨーグルト（</a:t>
            </a:r>
            <a:r>
              <a:rPr lang="en-US" altLang="ja-JP" sz="2400" dirty="0" smtClean="0"/>
              <a:t>120kca</a:t>
            </a:r>
            <a:r>
              <a:rPr lang="ja-JP" altLang="en-US" sz="2400" dirty="0" smtClean="0"/>
              <a:t>ｌ）を使用した。</a:t>
            </a:r>
            <a:endParaRPr lang="en-US" altLang="ja-JP" sz="2400" dirty="0"/>
          </a:p>
          <a:p>
            <a:endParaRPr lang="en-US" altLang="ja-JP" dirty="0" err="1"/>
          </a:p>
        </p:txBody>
      </p:sp>
      <p:sp>
        <p:nvSpPr>
          <p:cNvPr id="4" name="テキスト ボックス 3"/>
          <p:cNvSpPr txBox="1"/>
          <p:nvPr/>
        </p:nvSpPr>
        <p:spPr>
          <a:xfrm>
            <a:off x="94438" y="5473005"/>
            <a:ext cx="8682445" cy="1384995"/>
          </a:xfrm>
          <a:prstGeom prst="rect">
            <a:avLst/>
          </a:prstGeom>
          <a:noFill/>
        </p:spPr>
        <p:txBody>
          <a:bodyPr wrap="square" rtlCol="0">
            <a:spAutoFit/>
          </a:bodyPr>
          <a:lstStyle/>
          <a:p>
            <a:r>
              <a:rPr lang="it-IT" altLang="ja-JP" sz="1400" dirty="0" smtClean="0"/>
              <a:t>1)M J Scrutton , G A Metcalfe, C Lowy et, al  </a:t>
            </a:r>
            <a:r>
              <a:rPr lang="en-US" altLang="ja-JP" sz="1400" dirty="0"/>
              <a:t>Eating in </a:t>
            </a:r>
            <a:r>
              <a:rPr lang="en-US" altLang="ja-JP" sz="1400" dirty="0" err="1"/>
              <a:t>labour</a:t>
            </a:r>
            <a:r>
              <a:rPr lang="en-US" altLang="ja-JP" sz="1400" dirty="0"/>
              <a:t>. A </a:t>
            </a:r>
            <a:r>
              <a:rPr lang="en-US" altLang="ja-JP" sz="1400" dirty="0" err="1"/>
              <a:t>randomised</a:t>
            </a:r>
            <a:r>
              <a:rPr lang="en-US" altLang="ja-JP" sz="1400" dirty="0"/>
              <a:t> controlled trial assessing the risks and </a:t>
            </a:r>
            <a:r>
              <a:rPr lang="en-US" altLang="ja-JP" sz="1400" dirty="0" smtClean="0"/>
              <a:t>benefits </a:t>
            </a:r>
            <a:r>
              <a:rPr lang="en-US" altLang="ja-JP" sz="1400" dirty="0" err="1" smtClean="0"/>
              <a:t>Anaesthesia</a:t>
            </a:r>
            <a:r>
              <a:rPr lang="en-US" altLang="ja-JP" sz="1400" dirty="0" smtClean="0"/>
              <a:t> 1999 Apr  </a:t>
            </a:r>
            <a:r>
              <a:rPr lang="it-IT" altLang="ja-JP" sz="1400" dirty="0"/>
              <a:t> </a:t>
            </a:r>
            <a:r>
              <a:rPr lang="it-IT" altLang="ja-JP" sz="1400" dirty="0" smtClean="0"/>
              <a:t>329-34</a:t>
            </a:r>
          </a:p>
          <a:p>
            <a:r>
              <a:rPr lang="it-IT" altLang="ja-JP" sz="1400" dirty="0" smtClean="0"/>
              <a:t>2)Elisabetta </a:t>
            </a:r>
            <a:r>
              <a:rPr lang="it-IT" altLang="ja-JP" sz="1400" dirty="0"/>
              <a:t>Barboni 1, Paola Mancinelli, Ubaldo </a:t>
            </a:r>
            <a:r>
              <a:rPr lang="it-IT" altLang="ja-JP" sz="1400" dirty="0" smtClean="0"/>
              <a:t>Bitossi et, al </a:t>
            </a:r>
            <a:r>
              <a:rPr lang="en-US" altLang="ja-JP" sz="1400" dirty="0"/>
              <a:t>Ultrasound evaluation of the stomach and gastric emptying in pregnant women at term: a case-control </a:t>
            </a:r>
            <a:r>
              <a:rPr lang="en-US" altLang="ja-JP" sz="1400" dirty="0" smtClean="0"/>
              <a:t>study </a:t>
            </a:r>
            <a:r>
              <a:rPr lang="it-IT" altLang="ja-JP" sz="1400" dirty="0"/>
              <a:t>Minerva </a:t>
            </a:r>
            <a:r>
              <a:rPr lang="it-IT" altLang="ja-JP" sz="1400" dirty="0" smtClean="0"/>
              <a:t>Anestesiol 2016 </a:t>
            </a:r>
            <a:r>
              <a:rPr lang="it-IT" altLang="ja-JP" sz="1400" dirty="0"/>
              <a:t>May;82(5):543-9</a:t>
            </a:r>
            <a:r>
              <a:rPr lang="it-IT" altLang="ja-JP" sz="1400" dirty="0" smtClean="0"/>
              <a:t>.</a:t>
            </a:r>
          </a:p>
          <a:p>
            <a:r>
              <a:rPr lang="en-US" altLang="ja-JP" sz="1400" dirty="0" smtClean="0"/>
              <a:t>3)E </a:t>
            </a:r>
            <a:r>
              <a:rPr lang="en-US" altLang="ja-JP" sz="1400" dirty="0"/>
              <a:t>M Whitehead 1, M Smith, Y Dean An evaluation of gastric emptying times in pregnancy and the puerperium </a:t>
            </a:r>
            <a:r>
              <a:rPr lang="en-US" altLang="ja-JP" sz="1400" dirty="0" err="1" smtClean="0"/>
              <a:t>Anaesthesia</a:t>
            </a:r>
            <a:r>
              <a:rPr lang="en-US" altLang="ja-JP" sz="1400" dirty="0" smtClean="0"/>
              <a:t> </a:t>
            </a:r>
            <a:r>
              <a:rPr lang="en-US" altLang="ja-JP" sz="1400" dirty="0"/>
              <a:t>1993 Jan;48(1):53-7</a:t>
            </a:r>
            <a:r>
              <a:rPr lang="en-US" altLang="ja-JP" sz="1400" dirty="0" smtClean="0"/>
              <a:t>.</a:t>
            </a:r>
            <a:endParaRPr kumimoji="1" lang="it-IT" altLang="ja-JP" sz="1400" dirty="0"/>
          </a:p>
        </p:txBody>
      </p:sp>
      <p:graphicFrame>
        <p:nvGraphicFramePr>
          <p:cNvPr id="6" name="表 5"/>
          <p:cNvGraphicFramePr>
            <a:graphicFrameLocks noGrp="1"/>
          </p:cNvGraphicFramePr>
          <p:nvPr>
            <p:extLst>
              <p:ext uri="{D42A27DB-BD31-4B8C-83A1-F6EECF244321}">
                <p14:modId xmlns:p14="http://schemas.microsoft.com/office/powerpoint/2010/main" val="3744166295"/>
              </p:ext>
            </p:extLst>
          </p:nvPr>
        </p:nvGraphicFramePr>
        <p:xfrm>
          <a:off x="674371" y="2152894"/>
          <a:ext cx="7792538" cy="1584960"/>
        </p:xfrm>
        <a:graphic>
          <a:graphicData uri="http://schemas.openxmlformats.org/drawingml/2006/table">
            <a:tbl>
              <a:tblPr firstRow="1" bandRow="1">
                <a:tableStyleId>{5C22544A-7EE6-4342-B048-85BDC9FD1C3A}</a:tableStyleId>
              </a:tblPr>
              <a:tblGrid>
                <a:gridCol w="3896269"/>
                <a:gridCol w="3896269"/>
              </a:tblGrid>
              <a:tr h="370840">
                <a:tc>
                  <a:txBody>
                    <a:bodyPr/>
                    <a:lstStyle/>
                    <a:p>
                      <a:r>
                        <a:rPr kumimoji="1" lang="ja-JP" altLang="en-US" sz="2000" dirty="0" smtClean="0"/>
                        <a:t>食事内容</a:t>
                      </a:r>
                      <a:endParaRPr kumimoji="1" lang="ja-JP" altLang="en-US" sz="2000" dirty="0"/>
                    </a:p>
                  </a:txBody>
                  <a:tcPr/>
                </a:tc>
                <a:tc>
                  <a:txBody>
                    <a:bodyPr/>
                    <a:lstStyle/>
                    <a:p>
                      <a:r>
                        <a:rPr kumimoji="1" lang="ja-JP" altLang="en-US" sz="2000" dirty="0" smtClean="0"/>
                        <a:t>非妊娠時と比べた妊娠中の摂取</a:t>
                      </a:r>
                      <a:endParaRPr kumimoji="1" lang="ja-JP" altLang="en-US" sz="2000" dirty="0"/>
                    </a:p>
                  </a:txBody>
                  <a:tcPr/>
                </a:tc>
              </a:tr>
              <a:tr h="370840">
                <a:tc>
                  <a:txBody>
                    <a:bodyPr/>
                    <a:lstStyle/>
                    <a:p>
                      <a:r>
                        <a:rPr kumimoji="1" lang="ja-JP" altLang="en-US" sz="2000" dirty="0" smtClean="0"/>
                        <a:t>水</a:t>
                      </a:r>
                      <a:endParaRPr kumimoji="1" lang="ja-JP" altLang="en-US" sz="2000" dirty="0"/>
                    </a:p>
                  </a:txBody>
                  <a:tcPr/>
                </a:tc>
                <a:tc>
                  <a:txBody>
                    <a:bodyPr/>
                    <a:lstStyle/>
                    <a:p>
                      <a:r>
                        <a:rPr kumimoji="1" lang="ja-JP" altLang="en-US" sz="2000" dirty="0" smtClean="0"/>
                        <a:t>変化なし</a:t>
                      </a:r>
                      <a:endParaRPr kumimoji="1" lang="ja-JP" altLang="en-US" sz="2000" dirty="0"/>
                    </a:p>
                  </a:txBody>
                  <a:tcPr/>
                </a:tc>
              </a:tr>
              <a:tr h="370840">
                <a:tc>
                  <a:txBody>
                    <a:bodyPr/>
                    <a:lstStyle/>
                    <a:p>
                      <a:r>
                        <a:rPr kumimoji="1" lang="ja-JP" altLang="en-US" sz="2000" dirty="0" smtClean="0"/>
                        <a:t>ビスケット、コーンフレーク</a:t>
                      </a:r>
                      <a:endParaRPr kumimoji="1" lang="ja-JP" altLang="en-US" sz="2000" dirty="0"/>
                    </a:p>
                  </a:txBody>
                  <a:tcPr/>
                </a:tc>
                <a:tc>
                  <a:txBody>
                    <a:bodyPr/>
                    <a:lstStyle/>
                    <a:p>
                      <a:r>
                        <a:rPr kumimoji="1" lang="ja-JP" altLang="en-US" sz="2000" dirty="0" smtClean="0"/>
                        <a:t>分娩中摂取で嘔吐↑、胃内容↑</a:t>
                      </a:r>
                      <a:endParaRPr kumimoji="1" lang="ja-JP" altLang="en-US" sz="2000" dirty="0"/>
                    </a:p>
                  </a:txBody>
                  <a:tcPr/>
                </a:tc>
              </a:tr>
              <a:tr h="370840">
                <a:tc>
                  <a:txBody>
                    <a:bodyPr/>
                    <a:lstStyle/>
                    <a:p>
                      <a:r>
                        <a:rPr kumimoji="1" lang="ja-JP" altLang="en-US" sz="2000" dirty="0" smtClean="0"/>
                        <a:t>パスタと肉</a:t>
                      </a:r>
                      <a:endParaRPr kumimoji="1" lang="ja-JP" altLang="en-US" sz="2000" dirty="0"/>
                    </a:p>
                  </a:txBody>
                  <a:tcPr/>
                </a:tc>
                <a:tc>
                  <a:txBody>
                    <a:bodyPr/>
                    <a:lstStyle/>
                    <a:p>
                      <a:r>
                        <a:rPr kumimoji="1" lang="ja-JP" altLang="en-US" sz="2000" dirty="0" smtClean="0"/>
                        <a:t>胃内容排出↓</a:t>
                      </a:r>
                      <a:endParaRPr kumimoji="1" lang="ja-JP" altLang="en-US" sz="2000" dirty="0"/>
                    </a:p>
                  </a:txBody>
                  <a:tcPr/>
                </a:tc>
              </a:tr>
            </a:tbl>
          </a:graphicData>
        </a:graphic>
      </p:graphicFrame>
      <p:sp>
        <p:nvSpPr>
          <p:cNvPr id="7" name="テキスト ボックス 6"/>
          <p:cNvSpPr txBox="1"/>
          <p:nvPr/>
        </p:nvSpPr>
        <p:spPr>
          <a:xfrm>
            <a:off x="674371" y="1392979"/>
            <a:ext cx="5383253" cy="523220"/>
          </a:xfrm>
          <a:prstGeom prst="rect">
            <a:avLst/>
          </a:prstGeom>
          <a:noFill/>
        </p:spPr>
        <p:txBody>
          <a:bodyPr wrap="square" rtlCol="0">
            <a:spAutoFit/>
          </a:bodyPr>
          <a:lstStyle/>
          <a:p>
            <a:r>
              <a:rPr kumimoji="1" lang="ja-JP" altLang="en-US" sz="2800" dirty="0" smtClean="0"/>
              <a:t>飲食物の形態と妊娠中の摂取</a:t>
            </a:r>
            <a:r>
              <a:rPr kumimoji="1" lang="en-US" altLang="ja-JP" sz="2800" baseline="30000" dirty="0" smtClean="0"/>
              <a:t>1)2)3)</a:t>
            </a:r>
            <a:endParaRPr kumimoji="1" lang="ja-JP" altLang="en-US" sz="2800" baseline="30000" dirty="0"/>
          </a:p>
        </p:txBody>
      </p:sp>
    </p:spTree>
    <p:extLst>
      <p:ext uri="{BB962C8B-B14F-4D97-AF65-F5344CB8AC3E}">
        <p14:creationId xmlns:p14="http://schemas.microsoft.com/office/powerpoint/2010/main" val="3935012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01222" y="343356"/>
            <a:ext cx="6512378" cy="683497"/>
          </a:xfrm>
        </p:spPr>
        <p:txBody>
          <a:bodyPr>
            <a:normAutofit/>
          </a:bodyPr>
          <a:lstStyle/>
          <a:p>
            <a:r>
              <a:rPr lang="ja-JP" altLang="en-US" sz="3600" dirty="0" smtClean="0"/>
              <a:t>討論③（陣痛中の摂食）</a:t>
            </a:r>
            <a:endParaRPr kumimoji="1" lang="ja-JP" altLang="en-US" sz="3600" dirty="0"/>
          </a:p>
        </p:txBody>
      </p:sp>
      <p:sp>
        <p:nvSpPr>
          <p:cNvPr id="3" name="コンテンツ プレースホルダー 2"/>
          <p:cNvSpPr>
            <a:spLocks noGrp="1"/>
          </p:cNvSpPr>
          <p:nvPr>
            <p:ph idx="1"/>
          </p:nvPr>
        </p:nvSpPr>
        <p:spPr>
          <a:xfrm>
            <a:off x="471714" y="1157414"/>
            <a:ext cx="8551911" cy="627843"/>
          </a:xfrm>
        </p:spPr>
        <p:txBody>
          <a:bodyPr>
            <a:normAutofit/>
          </a:bodyPr>
          <a:lstStyle/>
          <a:p>
            <a:r>
              <a:rPr lang="ja-JP" altLang="en-US" dirty="0" smtClean="0">
                <a:latin typeface="+mn-ea"/>
              </a:rPr>
              <a:t>胃が空になるまでの時間から推定すると、</a:t>
            </a:r>
            <a:endParaRPr lang="en-US" altLang="ja-JP" dirty="0" smtClean="0">
              <a:latin typeface="+mn-ea"/>
            </a:endParaRPr>
          </a:p>
          <a:p>
            <a:pPr marL="0" indent="0">
              <a:buNone/>
            </a:pPr>
            <a:endParaRPr lang="en-US" altLang="ja-JP" dirty="0" smtClean="0">
              <a:latin typeface="+mn-ea"/>
            </a:endParaRPr>
          </a:p>
        </p:txBody>
      </p:sp>
      <p:sp>
        <p:nvSpPr>
          <p:cNvPr id="4" name="テキスト ボックス 3"/>
          <p:cNvSpPr txBox="1"/>
          <p:nvPr/>
        </p:nvSpPr>
        <p:spPr>
          <a:xfrm>
            <a:off x="4116297" y="1915818"/>
            <a:ext cx="1262743" cy="523220"/>
          </a:xfrm>
          <a:prstGeom prst="rect">
            <a:avLst/>
          </a:prstGeom>
          <a:noFill/>
          <a:ln w="38100">
            <a:solidFill>
              <a:srgbClr val="FFC000"/>
            </a:solidFill>
          </a:ln>
        </p:spPr>
        <p:txBody>
          <a:bodyPr wrap="square" rtlCol="0">
            <a:spAutoFit/>
          </a:bodyPr>
          <a:lstStyle/>
          <a:p>
            <a:pPr algn="ctr"/>
            <a:r>
              <a:rPr kumimoji="1" lang="ja-JP" altLang="en-US" sz="2800" dirty="0" smtClean="0"/>
              <a:t>分娩中</a:t>
            </a:r>
            <a:endParaRPr kumimoji="1" lang="ja-JP" altLang="en-US" sz="2800" dirty="0"/>
          </a:p>
        </p:txBody>
      </p:sp>
      <p:sp>
        <p:nvSpPr>
          <p:cNvPr id="5" name="テキスト ボックス 4"/>
          <p:cNvSpPr txBox="1"/>
          <p:nvPr/>
        </p:nvSpPr>
        <p:spPr>
          <a:xfrm>
            <a:off x="1834650" y="2799803"/>
            <a:ext cx="1088571" cy="461665"/>
          </a:xfrm>
          <a:prstGeom prst="rect">
            <a:avLst/>
          </a:prstGeom>
          <a:noFill/>
          <a:ln w="38100">
            <a:solidFill>
              <a:srgbClr val="FFC000"/>
            </a:solidFill>
          </a:ln>
        </p:spPr>
        <p:txBody>
          <a:bodyPr wrap="square" rtlCol="0">
            <a:spAutoFit/>
          </a:bodyPr>
          <a:lstStyle/>
          <a:p>
            <a:pPr algn="ctr"/>
            <a:r>
              <a:rPr kumimoji="1" lang="en-US" altLang="ja-JP" sz="2400" dirty="0" smtClean="0">
                <a:latin typeface="+mn-ea"/>
              </a:rPr>
              <a:t>Epi</a:t>
            </a:r>
            <a:r>
              <a:rPr kumimoji="1" lang="ja-JP" altLang="en-US" sz="2400" dirty="0" smtClean="0">
                <a:latin typeface="+mn-ea"/>
              </a:rPr>
              <a:t>あり</a:t>
            </a:r>
            <a:endParaRPr kumimoji="1" lang="en-US" altLang="ja-JP" sz="2400" dirty="0" smtClean="0">
              <a:latin typeface="+mn-ea"/>
            </a:endParaRPr>
          </a:p>
        </p:txBody>
      </p:sp>
      <p:sp>
        <p:nvSpPr>
          <p:cNvPr id="6" name="テキスト ボックス 5"/>
          <p:cNvSpPr txBox="1"/>
          <p:nvPr/>
        </p:nvSpPr>
        <p:spPr>
          <a:xfrm>
            <a:off x="6569935" y="2799802"/>
            <a:ext cx="1092925" cy="461665"/>
          </a:xfrm>
          <a:prstGeom prst="rect">
            <a:avLst/>
          </a:prstGeom>
          <a:noFill/>
          <a:ln w="28575">
            <a:solidFill>
              <a:srgbClr val="FFC000"/>
            </a:solidFill>
          </a:ln>
        </p:spPr>
        <p:txBody>
          <a:bodyPr wrap="square" rtlCol="0">
            <a:spAutoFit/>
          </a:bodyPr>
          <a:lstStyle/>
          <a:p>
            <a:pPr algn="ctr"/>
            <a:r>
              <a:rPr kumimoji="1" lang="en-US" altLang="ja-JP" sz="2400" dirty="0" smtClean="0">
                <a:latin typeface="+mn-ea"/>
              </a:rPr>
              <a:t>Epi</a:t>
            </a:r>
            <a:r>
              <a:rPr lang="ja-JP" altLang="en-US" sz="2400" dirty="0" smtClean="0">
                <a:latin typeface="+mn-ea"/>
              </a:rPr>
              <a:t>な</a:t>
            </a:r>
            <a:r>
              <a:rPr lang="ja-JP" altLang="en-US" sz="2400" dirty="0">
                <a:latin typeface="+mn-ea"/>
              </a:rPr>
              <a:t>し</a:t>
            </a:r>
            <a:endParaRPr kumimoji="1" lang="en-US" altLang="ja-JP" sz="2400" dirty="0" smtClean="0">
              <a:latin typeface="+mn-ea"/>
            </a:endParaRPr>
          </a:p>
        </p:txBody>
      </p:sp>
      <p:sp>
        <p:nvSpPr>
          <p:cNvPr id="7" name="テキスト ボックス 6"/>
          <p:cNvSpPr txBox="1"/>
          <p:nvPr/>
        </p:nvSpPr>
        <p:spPr>
          <a:xfrm>
            <a:off x="1194571" y="3848235"/>
            <a:ext cx="2368731" cy="830997"/>
          </a:xfrm>
          <a:prstGeom prst="rect">
            <a:avLst/>
          </a:prstGeom>
          <a:noFill/>
          <a:ln w="38100">
            <a:solidFill>
              <a:srgbClr val="FFC000"/>
            </a:solidFill>
          </a:ln>
        </p:spPr>
        <p:txBody>
          <a:bodyPr wrap="square" rtlCol="0">
            <a:spAutoFit/>
          </a:bodyPr>
          <a:lstStyle/>
          <a:p>
            <a:pPr algn="ctr"/>
            <a:r>
              <a:rPr lang="en-US" altLang="ja-JP" sz="2400" dirty="0">
                <a:solidFill>
                  <a:srgbClr val="FF0000"/>
                </a:solidFill>
                <a:latin typeface="+mn-ea"/>
              </a:rPr>
              <a:t>2</a:t>
            </a:r>
            <a:r>
              <a:rPr lang="ja-JP" altLang="en-US" sz="2400" dirty="0">
                <a:solidFill>
                  <a:srgbClr val="FF0000"/>
                </a:solidFill>
                <a:latin typeface="+mn-ea"/>
              </a:rPr>
              <a:t>時間後</a:t>
            </a:r>
            <a:r>
              <a:rPr lang="ja-JP" altLang="en-US" sz="2400" dirty="0">
                <a:latin typeface="+mn-ea"/>
              </a:rPr>
              <a:t>までの急変の</a:t>
            </a:r>
            <a:r>
              <a:rPr lang="ja-JP" altLang="en-US" sz="2400" dirty="0" smtClean="0">
                <a:latin typeface="+mn-ea"/>
              </a:rPr>
              <a:t>リスク低</a:t>
            </a:r>
            <a:endParaRPr kumimoji="1" lang="en-US" altLang="ja-JP" sz="2400" dirty="0" smtClean="0">
              <a:latin typeface="+mn-ea"/>
            </a:endParaRPr>
          </a:p>
        </p:txBody>
      </p:sp>
      <p:sp>
        <p:nvSpPr>
          <p:cNvPr id="8" name="テキスト ボックス 7"/>
          <p:cNvSpPr txBox="1"/>
          <p:nvPr/>
        </p:nvSpPr>
        <p:spPr>
          <a:xfrm>
            <a:off x="5932033" y="3872185"/>
            <a:ext cx="2368731" cy="830997"/>
          </a:xfrm>
          <a:prstGeom prst="rect">
            <a:avLst/>
          </a:prstGeom>
          <a:noFill/>
          <a:ln w="38100">
            <a:solidFill>
              <a:srgbClr val="FFC000"/>
            </a:solidFill>
          </a:ln>
        </p:spPr>
        <p:txBody>
          <a:bodyPr wrap="square" rtlCol="0">
            <a:spAutoFit/>
          </a:bodyPr>
          <a:lstStyle/>
          <a:p>
            <a:pPr algn="ctr"/>
            <a:r>
              <a:rPr lang="en-US" altLang="ja-JP" sz="2400" dirty="0" smtClean="0">
                <a:solidFill>
                  <a:srgbClr val="FF0000"/>
                </a:solidFill>
                <a:latin typeface="+mn-ea"/>
              </a:rPr>
              <a:t>4</a:t>
            </a:r>
            <a:r>
              <a:rPr lang="ja-JP" altLang="en-US" sz="2400" dirty="0" smtClean="0">
                <a:solidFill>
                  <a:srgbClr val="FF0000"/>
                </a:solidFill>
                <a:latin typeface="+mn-ea"/>
              </a:rPr>
              <a:t>時間後</a:t>
            </a:r>
            <a:r>
              <a:rPr lang="ja-JP" altLang="en-US" sz="2400" dirty="0">
                <a:latin typeface="+mn-ea"/>
              </a:rPr>
              <a:t>までの急変の</a:t>
            </a:r>
            <a:r>
              <a:rPr lang="ja-JP" altLang="en-US" sz="2400" dirty="0" smtClean="0">
                <a:latin typeface="+mn-ea"/>
              </a:rPr>
              <a:t>リスク低</a:t>
            </a:r>
            <a:endParaRPr kumimoji="1" lang="en-US" altLang="ja-JP" sz="2400" dirty="0" smtClean="0">
              <a:latin typeface="+mn-ea"/>
            </a:endParaRPr>
          </a:p>
        </p:txBody>
      </p:sp>
      <p:sp>
        <p:nvSpPr>
          <p:cNvPr id="9" name="テキスト ボックス 8"/>
          <p:cNvSpPr txBox="1"/>
          <p:nvPr/>
        </p:nvSpPr>
        <p:spPr>
          <a:xfrm>
            <a:off x="3563302" y="5284370"/>
            <a:ext cx="2368731" cy="461665"/>
          </a:xfrm>
          <a:prstGeom prst="rect">
            <a:avLst/>
          </a:prstGeom>
          <a:noFill/>
          <a:ln w="38100">
            <a:solidFill>
              <a:srgbClr val="FFC000"/>
            </a:solidFill>
          </a:ln>
        </p:spPr>
        <p:txBody>
          <a:bodyPr wrap="square" rtlCol="0">
            <a:spAutoFit/>
          </a:bodyPr>
          <a:lstStyle/>
          <a:p>
            <a:pPr algn="ctr"/>
            <a:r>
              <a:rPr lang="ja-JP" altLang="en-US" sz="2400" dirty="0" smtClean="0">
                <a:latin typeface="+mn-ea"/>
              </a:rPr>
              <a:t>軽食許容される</a:t>
            </a:r>
            <a:endParaRPr kumimoji="1" lang="en-US" altLang="ja-JP" sz="2400" dirty="0" smtClean="0">
              <a:latin typeface="+mn-ea"/>
            </a:endParaRPr>
          </a:p>
        </p:txBody>
      </p:sp>
      <p:cxnSp>
        <p:nvCxnSpPr>
          <p:cNvPr id="11" name="直線矢印コネクタ 10"/>
          <p:cNvCxnSpPr/>
          <p:nvPr/>
        </p:nvCxnSpPr>
        <p:spPr>
          <a:xfrm flipH="1">
            <a:off x="2984181" y="2427062"/>
            <a:ext cx="1034190" cy="389683"/>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5525219" y="2439038"/>
            <a:ext cx="936541" cy="360764"/>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H="1">
            <a:off x="2378935" y="3342874"/>
            <a:ext cx="6222" cy="442325"/>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a:off x="7116397" y="3345663"/>
            <a:ext cx="6222" cy="442325"/>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H="1">
            <a:off x="2378935" y="3333689"/>
            <a:ext cx="6222" cy="442325"/>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2378935" y="4742268"/>
            <a:ext cx="1052242" cy="674463"/>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H="1">
            <a:off x="6064158" y="4798934"/>
            <a:ext cx="1149442" cy="617797"/>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006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1" y="365127"/>
            <a:ext cx="2231996" cy="683497"/>
          </a:xfrm>
        </p:spPr>
        <p:txBody>
          <a:bodyPr>
            <a:normAutofit/>
          </a:bodyPr>
          <a:lstStyle/>
          <a:p>
            <a:r>
              <a:rPr lang="ja-JP" altLang="en-US" sz="3600" dirty="0"/>
              <a:t>結論</a:t>
            </a:r>
            <a:endParaRPr kumimoji="1" lang="ja-JP" altLang="en-US" sz="3600" dirty="0"/>
          </a:p>
        </p:txBody>
      </p:sp>
      <p:sp>
        <p:nvSpPr>
          <p:cNvPr id="3" name="コンテンツ プレースホルダー 2"/>
          <p:cNvSpPr>
            <a:spLocks noGrp="1"/>
          </p:cNvSpPr>
          <p:nvPr>
            <p:ph idx="1"/>
          </p:nvPr>
        </p:nvSpPr>
        <p:spPr>
          <a:xfrm>
            <a:off x="628651" y="1733005"/>
            <a:ext cx="8322403" cy="4395819"/>
          </a:xfrm>
        </p:spPr>
        <p:txBody>
          <a:bodyPr>
            <a:normAutofit/>
          </a:bodyPr>
          <a:lstStyle/>
          <a:p>
            <a:r>
              <a:rPr lang="ja-JP" altLang="en-US" dirty="0" smtClean="0">
                <a:latin typeface="+mn-ea"/>
              </a:rPr>
              <a:t>軽食の胃内容排出は非妊婦、妊婦に比べ、硬膜外麻酔下の分娩で遅れ、硬膜外麻酔を行わない分娩ではさらに遅れた。</a:t>
            </a:r>
            <a:endParaRPr lang="en-US" altLang="ja-JP" dirty="0" smtClean="0">
              <a:latin typeface="+mn-ea"/>
            </a:endParaRPr>
          </a:p>
          <a:p>
            <a:endParaRPr lang="en-US" altLang="ja-JP" dirty="0">
              <a:latin typeface="+mn-ea"/>
            </a:endParaRPr>
          </a:p>
          <a:p>
            <a:r>
              <a:rPr lang="ja-JP" altLang="en-US" dirty="0" smtClean="0">
                <a:latin typeface="+mn-ea"/>
              </a:rPr>
              <a:t>硬膜外麻酔を行わない分娩中の軽食摂取を許可する際には注意が必要である。</a:t>
            </a:r>
            <a:endParaRPr lang="en-US" altLang="ja-JP" dirty="0">
              <a:latin typeface="+mn-ea"/>
            </a:endParaRPr>
          </a:p>
        </p:txBody>
      </p:sp>
    </p:spTree>
    <p:extLst>
      <p:ext uri="{BB962C8B-B14F-4D97-AF65-F5344CB8AC3E}">
        <p14:creationId xmlns:p14="http://schemas.microsoft.com/office/powerpoint/2010/main" val="1180877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971064" cy="425902"/>
          </a:xfrm>
        </p:spPr>
        <p:txBody>
          <a:bodyPr>
            <a:noAutofit/>
          </a:bodyPr>
          <a:lstStyle/>
          <a:p>
            <a:r>
              <a:rPr lang="ja-JP" altLang="en-US" sz="3600" dirty="0" smtClean="0"/>
              <a:t>背景①</a:t>
            </a:r>
            <a:endParaRPr kumimoji="1" lang="ja-JP" altLang="en-US" sz="3200" dirty="0"/>
          </a:p>
        </p:txBody>
      </p:sp>
      <p:sp>
        <p:nvSpPr>
          <p:cNvPr id="3" name="コンテンツ プレースホルダー 2"/>
          <p:cNvSpPr>
            <a:spLocks noGrp="1"/>
          </p:cNvSpPr>
          <p:nvPr>
            <p:ph idx="1"/>
          </p:nvPr>
        </p:nvSpPr>
        <p:spPr>
          <a:xfrm>
            <a:off x="628651" y="927249"/>
            <a:ext cx="7971063" cy="5800121"/>
          </a:xfrm>
        </p:spPr>
        <p:txBody>
          <a:bodyPr>
            <a:normAutofit/>
          </a:bodyPr>
          <a:lstStyle/>
          <a:p>
            <a:pPr marL="0" indent="0">
              <a:buNone/>
            </a:pPr>
            <a:r>
              <a:rPr lang="ja-JP" altLang="en-US" dirty="0" smtClean="0"/>
              <a:t>・誤嚥性肺炎を予防するために分娩中の絶食が提唱されていたが、近年、誤嚥に関連した分娩中の</a:t>
            </a:r>
            <a:r>
              <a:rPr lang="ja-JP" altLang="en-US" dirty="0"/>
              <a:t>合併症</a:t>
            </a:r>
            <a:r>
              <a:rPr lang="ja-JP" altLang="en-US" dirty="0" smtClean="0"/>
              <a:t>は極少数で推移し、一部の国では流動食が許容されている。</a:t>
            </a:r>
            <a:endParaRPr lang="en-US" altLang="ja-JP" dirty="0"/>
          </a:p>
          <a:p>
            <a:pPr marL="0" indent="0">
              <a:buNone/>
            </a:pPr>
            <a:endParaRPr lang="en-US" altLang="ja-JP" dirty="0" smtClean="0"/>
          </a:p>
          <a:p>
            <a:pPr marL="0" indent="0">
              <a:buNone/>
            </a:pPr>
            <a:r>
              <a:rPr lang="ja-JP" altLang="en-US" dirty="0" smtClean="0"/>
              <a:t>・現在、分娩中の飲食ガイドラインの内容は欧米で異なっている。</a:t>
            </a:r>
            <a:endParaRPr lang="en-US" altLang="ja-JP" dirty="0" smtClean="0"/>
          </a:p>
          <a:p>
            <a:pPr marL="0" indent="0">
              <a:buNone/>
            </a:pPr>
            <a:r>
              <a:rPr lang="ja-JP" altLang="en-US" dirty="0" smtClean="0"/>
              <a:t>欧州では低残渣食が許されている一方で、米国では清澄水のみが許されている。</a:t>
            </a:r>
            <a:endParaRPr lang="en-US" altLang="ja-JP" dirty="0" smtClean="0"/>
          </a:p>
          <a:p>
            <a:pPr marL="0" indent="0">
              <a:buNone/>
            </a:pPr>
            <a:endParaRPr lang="en-US" altLang="ja-JP" dirty="0" smtClean="0"/>
          </a:p>
          <a:p>
            <a:pPr marL="0" indent="0">
              <a:buNone/>
            </a:pPr>
            <a:r>
              <a:rPr lang="ja-JP" altLang="en-US" dirty="0" smtClean="0"/>
              <a:t>・日本の産婦人科診療ガイドラインには分娩中の飲食についての記述はない。</a:t>
            </a:r>
            <a:endParaRPr lang="en-US" altLang="ja-JP" dirty="0" smtClean="0"/>
          </a:p>
        </p:txBody>
      </p:sp>
    </p:spTree>
    <p:extLst>
      <p:ext uri="{BB962C8B-B14F-4D97-AF65-F5344CB8AC3E}">
        <p14:creationId xmlns:p14="http://schemas.microsoft.com/office/powerpoint/2010/main" val="2143835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7051" y="330926"/>
            <a:ext cx="8242663" cy="460103"/>
          </a:xfrm>
        </p:spPr>
        <p:txBody>
          <a:bodyPr>
            <a:noAutofit/>
          </a:bodyPr>
          <a:lstStyle/>
          <a:p>
            <a:r>
              <a:rPr lang="ja-JP" altLang="en-US" sz="3600" dirty="0" smtClean="0">
                <a:latin typeface="+mj-ea"/>
              </a:rPr>
              <a:t>背景②</a:t>
            </a:r>
            <a:endParaRPr kumimoji="1" lang="ja-JP" altLang="en-US" sz="3200" dirty="0">
              <a:latin typeface="+mj-ea"/>
            </a:endParaRPr>
          </a:p>
        </p:txBody>
      </p:sp>
      <p:sp>
        <p:nvSpPr>
          <p:cNvPr id="4" name="テキスト ボックス 3"/>
          <p:cNvSpPr txBox="1"/>
          <p:nvPr/>
        </p:nvSpPr>
        <p:spPr>
          <a:xfrm>
            <a:off x="394879" y="5613914"/>
            <a:ext cx="8438605" cy="1077218"/>
          </a:xfrm>
          <a:prstGeom prst="rect">
            <a:avLst/>
          </a:prstGeom>
          <a:noFill/>
        </p:spPr>
        <p:txBody>
          <a:bodyPr wrap="square" rtlCol="0">
            <a:spAutoFit/>
          </a:bodyPr>
          <a:lstStyle/>
          <a:p>
            <a:r>
              <a:rPr lang="it-IT" altLang="ja-JP" sz="1600" dirty="0"/>
              <a:t>1)M J Scrutton , G A Metcalfe, C Lowy et, al  </a:t>
            </a:r>
            <a:r>
              <a:rPr lang="en-US" altLang="ja-JP" sz="1600" dirty="0"/>
              <a:t>Eating in </a:t>
            </a:r>
            <a:r>
              <a:rPr lang="en-US" altLang="ja-JP" sz="1600" dirty="0" err="1"/>
              <a:t>labour</a:t>
            </a:r>
            <a:r>
              <a:rPr lang="en-US" altLang="ja-JP" sz="1600" dirty="0"/>
              <a:t>. A </a:t>
            </a:r>
            <a:r>
              <a:rPr lang="en-US" altLang="ja-JP" sz="1600" dirty="0" err="1"/>
              <a:t>randomised</a:t>
            </a:r>
            <a:r>
              <a:rPr lang="en-US" altLang="ja-JP" sz="1600" dirty="0"/>
              <a:t> controlled trial assessing the risks and benefits </a:t>
            </a:r>
            <a:r>
              <a:rPr lang="en-US" altLang="ja-JP" sz="1600" dirty="0" err="1"/>
              <a:t>Anaesthesia</a:t>
            </a:r>
            <a:r>
              <a:rPr lang="en-US" altLang="ja-JP" sz="1600" dirty="0"/>
              <a:t> 1999 Apr  </a:t>
            </a:r>
            <a:r>
              <a:rPr lang="it-IT" altLang="ja-JP" sz="1600" dirty="0"/>
              <a:t> </a:t>
            </a:r>
            <a:r>
              <a:rPr lang="it-IT" altLang="ja-JP" sz="1600" dirty="0" smtClean="0"/>
              <a:t>329-34</a:t>
            </a:r>
            <a:endParaRPr lang="en-US" altLang="ja-JP" sz="1600" dirty="0" smtClean="0"/>
          </a:p>
          <a:p>
            <a:r>
              <a:rPr lang="en-US" altLang="ja-JP" sz="1600" dirty="0" smtClean="0"/>
              <a:t>2)Geraldine O‘Sullivan , </a:t>
            </a:r>
            <a:r>
              <a:rPr lang="en-US" altLang="ja-JP" sz="1600" dirty="0"/>
              <a:t>Bing Liu, Darren </a:t>
            </a:r>
            <a:r>
              <a:rPr lang="en-US" altLang="ja-JP" sz="1600" dirty="0" smtClean="0"/>
              <a:t>Hart</a:t>
            </a:r>
            <a:r>
              <a:rPr lang="ja-JP" altLang="en-US" sz="1600" dirty="0"/>
              <a:t> </a:t>
            </a:r>
            <a:r>
              <a:rPr lang="en-US" altLang="ja-JP" sz="1600" dirty="0"/>
              <a:t>et,al   Effect of food intake during </a:t>
            </a:r>
            <a:r>
              <a:rPr lang="en-US" altLang="ja-JP" sz="1600" dirty="0" err="1"/>
              <a:t>labour</a:t>
            </a:r>
            <a:r>
              <a:rPr lang="en-US" altLang="ja-JP" sz="1600" dirty="0"/>
              <a:t> on obstetric outcome: </a:t>
            </a:r>
            <a:r>
              <a:rPr lang="en-US" altLang="ja-JP" sz="1600" dirty="0" err="1"/>
              <a:t>randomised</a:t>
            </a:r>
            <a:r>
              <a:rPr lang="en-US" altLang="ja-JP" sz="1600" dirty="0"/>
              <a:t> controlled trial  </a:t>
            </a:r>
            <a:r>
              <a:rPr lang="en-US" altLang="ja-JP" sz="1600" dirty="0" smtClean="0"/>
              <a:t>BMJ </a:t>
            </a:r>
            <a:r>
              <a:rPr lang="en-US" altLang="ja-JP" sz="1600" dirty="0"/>
              <a:t>2009 Mar 24;338</a:t>
            </a:r>
            <a:endParaRPr kumimoji="1" lang="ja-JP" altLang="en-US" sz="1600" dirty="0"/>
          </a:p>
        </p:txBody>
      </p:sp>
      <p:graphicFrame>
        <p:nvGraphicFramePr>
          <p:cNvPr id="5" name="表 4"/>
          <p:cNvGraphicFramePr>
            <a:graphicFrameLocks noGrp="1"/>
          </p:cNvGraphicFramePr>
          <p:nvPr>
            <p:extLst>
              <p:ext uri="{D42A27DB-BD31-4B8C-83A1-F6EECF244321}">
                <p14:modId xmlns:p14="http://schemas.microsoft.com/office/powerpoint/2010/main" val="2693370496"/>
              </p:ext>
            </p:extLst>
          </p:nvPr>
        </p:nvGraphicFramePr>
        <p:xfrm>
          <a:off x="1144904" y="1622944"/>
          <a:ext cx="6938556" cy="2468880"/>
        </p:xfrm>
        <a:graphic>
          <a:graphicData uri="http://schemas.openxmlformats.org/drawingml/2006/table">
            <a:tbl>
              <a:tblPr firstRow="1" bandRow="1">
                <a:tableStyleId>{5C22544A-7EE6-4342-B048-85BDC9FD1C3A}</a:tableStyleId>
              </a:tblPr>
              <a:tblGrid>
                <a:gridCol w="2312852"/>
                <a:gridCol w="2312852"/>
                <a:gridCol w="2312852"/>
              </a:tblGrid>
              <a:tr h="370840">
                <a:tc>
                  <a:txBody>
                    <a:bodyPr/>
                    <a:lstStyle/>
                    <a:p>
                      <a:pPr algn="ctr"/>
                      <a:r>
                        <a:rPr kumimoji="1" lang="ja-JP" altLang="en-US" sz="2400" dirty="0" smtClean="0">
                          <a:solidFill>
                            <a:schemeClr val="tx1"/>
                          </a:solidFill>
                          <a:latin typeface="+mn-ea"/>
                          <a:ea typeface="+mn-ea"/>
                        </a:rPr>
                        <a:t>絶食と比べ</a:t>
                      </a:r>
                      <a:r>
                        <a:rPr kumimoji="1" lang="en-US" altLang="ja-JP" sz="2400" dirty="0" smtClean="0">
                          <a:solidFill>
                            <a:schemeClr val="tx1"/>
                          </a:solidFill>
                          <a:latin typeface="+mn-ea"/>
                          <a:ea typeface="+mn-ea"/>
                        </a:rPr>
                        <a:t>…</a:t>
                      </a:r>
                      <a:endParaRPr kumimoji="1" lang="ja-JP" altLang="en-US" sz="2400" dirty="0">
                        <a:solidFill>
                          <a:schemeClr val="tx1"/>
                        </a:solidFill>
                        <a:latin typeface="+mn-ea"/>
                        <a:ea typeface="+mn-ea"/>
                      </a:endParaRPr>
                    </a:p>
                  </a:txBody>
                  <a:tcPr/>
                </a:tc>
                <a:tc>
                  <a:txBody>
                    <a:bodyPr/>
                    <a:lstStyle/>
                    <a:p>
                      <a:pPr algn="ctr"/>
                      <a:r>
                        <a:rPr kumimoji="1" lang="ja-JP" altLang="en-US" sz="2400" dirty="0" smtClean="0">
                          <a:latin typeface="+mn-ea"/>
                          <a:ea typeface="+mn-ea"/>
                        </a:rPr>
                        <a:t>分娩</a:t>
                      </a:r>
                      <a:endParaRPr kumimoji="1" lang="ja-JP" altLang="en-US" sz="2400" dirty="0">
                        <a:latin typeface="+mn-ea"/>
                        <a:ea typeface="+mn-ea"/>
                      </a:endParaRPr>
                    </a:p>
                  </a:txBody>
                  <a:tcPr/>
                </a:tc>
                <a:tc>
                  <a:txBody>
                    <a:bodyPr/>
                    <a:lstStyle/>
                    <a:p>
                      <a:pPr algn="ctr"/>
                      <a:r>
                        <a:rPr kumimoji="1" lang="ja-JP" altLang="en-US" sz="2400" dirty="0" smtClean="0">
                          <a:latin typeface="+mn-ea"/>
                          <a:ea typeface="+mn-ea"/>
                        </a:rPr>
                        <a:t>児の機転</a:t>
                      </a:r>
                      <a:endParaRPr kumimoji="1" lang="ja-JP" altLang="en-US" sz="2400" dirty="0">
                        <a:latin typeface="+mn-ea"/>
                        <a:ea typeface="+mn-ea"/>
                      </a:endParaRPr>
                    </a:p>
                  </a:txBody>
                  <a:tcPr/>
                </a:tc>
              </a:tr>
              <a:tr h="370840">
                <a:tc>
                  <a:txBody>
                    <a:bodyPr/>
                    <a:lstStyle/>
                    <a:p>
                      <a:pPr algn="ctr"/>
                      <a:r>
                        <a:rPr kumimoji="1" lang="ja-JP" altLang="en-US" sz="2400" dirty="0" smtClean="0">
                          <a:latin typeface="+mn-ea"/>
                          <a:ea typeface="+mn-ea"/>
                        </a:rPr>
                        <a:t>変化あり</a:t>
                      </a:r>
                      <a:endParaRPr kumimoji="1" lang="ja-JP" altLang="en-US" sz="2400" dirty="0">
                        <a:latin typeface="+mn-ea"/>
                        <a:ea typeface="+mn-ea"/>
                      </a:endParaRPr>
                    </a:p>
                  </a:txBody>
                  <a:tcPr/>
                </a:tc>
                <a:tc>
                  <a:txBody>
                    <a:bodyPr/>
                    <a:lstStyle/>
                    <a:p>
                      <a:pPr algn="ctr"/>
                      <a:r>
                        <a:rPr kumimoji="1" lang="ja-JP" altLang="en-US" sz="2400" dirty="0" smtClean="0">
                          <a:latin typeface="+mn-ea"/>
                          <a:ea typeface="+mn-ea"/>
                        </a:rPr>
                        <a:t>ケトーシス改善</a:t>
                      </a:r>
                      <a:endParaRPr kumimoji="1" lang="en-US" altLang="ja-JP" sz="2400" dirty="0" smtClean="0">
                        <a:latin typeface="+mn-ea"/>
                        <a:ea typeface="+mn-ea"/>
                      </a:endParaRPr>
                    </a:p>
                    <a:p>
                      <a:pPr algn="ctr"/>
                      <a:r>
                        <a:rPr kumimoji="1" lang="ja-JP" altLang="en-US" sz="2400" dirty="0" smtClean="0">
                          <a:latin typeface="+mn-ea"/>
                          <a:ea typeface="+mn-ea"/>
                        </a:rPr>
                        <a:t>嘔吐率上昇（</a:t>
                      </a:r>
                      <a:r>
                        <a:rPr kumimoji="1" lang="en-US" altLang="ja-JP" sz="2400" dirty="0" smtClean="0">
                          <a:latin typeface="+mn-ea"/>
                          <a:ea typeface="+mn-ea"/>
                        </a:rPr>
                        <a:t>?</a:t>
                      </a:r>
                      <a:r>
                        <a:rPr kumimoji="1" lang="ja-JP" altLang="en-US" sz="2400" dirty="0" smtClean="0">
                          <a:latin typeface="+mn-ea"/>
                          <a:ea typeface="+mn-ea"/>
                        </a:rPr>
                        <a:t>）</a:t>
                      </a:r>
                      <a:endParaRPr kumimoji="1" lang="ja-JP" altLang="en-US" sz="2400" dirty="0">
                        <a:latin typeface="+mn-ea"/>
                        <a:ea typeface="+mn-ea"/>
                      </a:endParaRPr>
                    </a:p>
                  </a:txBody>
                  <a:tcPr/>
                </a:tc>
                <a:tc>
                  <a:txBody>
                    <a:bodyPr/>
                    <a:lstStyle/>
                    <a:p>
                      <a:pPr algn="ctr"/>
                      <a:endParaRPr kumimoji="1" lang="ja-JP" altLang="en-US" sz="2400">
                        <a:latin typeface="+mn-ea"/>
                        <a:ea typeface="+mn-ea"/>
                      </a:endParaRPr>
                    </a:p>
                  </a:txBody>
                  <a:tcPr/>
                </a:tc>
              </a:tr>
              <a:tr h="370840">
                <a:tc>
                  <a:txBody>
                    <a:bodyPr/>
                    <a:lstStyle/>
                    <a:p>
                      <a:pPr algn="ctr"/>
                      <a:endParaRPr kumimoji="1" lang="en-US" altLang="ja-JP" sz="2400" dirty="0" smtClean="0">
                        <a:latin typeface="+mn-ea"/>
                        <a:ea typeface="+mn-ea"/>
                      </a:endParaRPr>
                    </a:p>
                    <a:p>
                      <a:pPr algn="ctr"/>
                      <a:r>
                        <a:rPr kumimoji="1" lang="ja-JP" altLang="en-US" sz="2400" dirty="0" smtClean="0">
                          <a:latin typeface="+mn-ea"/>
                          <a:ea typeface="+mn-ea"/>
                        </a:rPr>
                        <a:t>変化なし</a:t>
                      </a:r>
                      <a:endParaRPr kumimoji="1" lang="ja-JP" altLang="en-US" sz="2400" dirty="0">
                        <a:latin typeface="+mn-ea"/>
                        <a:ea typeface="+mn-ea"/>
                      </a:endParaRPr>
                    </a:p>
                  </a:txBody>
                  <a:tcPr/>
                </a:tc>
                <a:tc>
                  <a:txBody>
                    <a:bodyPr/>
                    <a:lstStyle/>
                    <a:p>
                      <a:pPr algn="ctr"/>
                      <a:r>
                        <a:rPr kumimoji="1" lang="ja-JP" altLang="en-US" sz="2400" dirty="0" smtClean="0">
                          <a:latin typeface="+mn-ea"/>
                          <a:ea typeface="+mn-ea"/>
                        </a:rPr>
                        <a:t>乳酸値</a:t>
                      </a:r>
                      <a:endParaRPr kumimoji="1" lang="en-US" altLang="ja-JP" sz="2400" dirty="0" smtClean="0">
                        <a:latin typeface="+mn-ea"/>
                        <a:ea typeface="+mn-ea"/>
                      </a:endParaRPr>
                    </a:p>
                    <a:p>
                      <a:pPr algn="ctr"/>
                      <a:r>
                        <a:rPr kumimoji="1" lang="ja-JP" altLang="en-US" sz="2400" dirty="0" smtClean="0">
                          <a:latin typeface="+mn-ea"/>
                          <a:ea typeface="+mn-ea"/>
                        </a:rPr>
                        <a:t>分娩時間</a:t>
                      </a:r>
                      <a:endParaRPr kumimoji="1" lang="en-US" altLang="ja-JP" sz="2400" dirty="0" smtClean="0">
                        <a:latin typeface="+mn-ea"/>
                        <a:ea typeface="+mn-ea"/>
                      </a:endParaRPr>
                    </a:p>
                    <a:p>
                      <a:pPr algn="ctr"/>
                      <a:r>
                        <a:rPr kumimoji="1" lang="ja-JP" altLang="en-US" sz="2400" dirty="0" smtClean="0">
                          <a:latin typeface="+mn-ea"/>
                          <a:ea typeface="+mn-ea"/>
                        </a:rPr>
                        <a:t>促進剤の使用</a:t>
                      </a:r>
                      <a:endParaRPr kumimoji="1" lang="ja-JP" altLang="en-US" sz="2400" dirty="0">
                        <a:latin typeface="+mn-ea"/>
                        <a:ea typeface="+mn-ea"/>
                      </a:endParaRPr>
                    </a:p>
                  </a:txBody>
                  <a:tcPr/>
                </a:tc>
                <a:tc>
                  <a:txBody>
                    <a:bodyPr/>
                    <a:lstStyle/>
                    <a:p>
                      <a:pPr algn="ctr"/>
                      <a:r>
                        <a:rPr kumimoji="1" lang="en-US" altLang="ja-JP" sz="2400" dirty="0" smtClean="0">
                          <a:latin typeface="+mn-ea"/>
                          <a:ea typeface="+mn-ea"/>
                        </a:rPr>
                        <a:t>Apgar</a:t>
                      </a:r>
                      <a:r>
                        <a:rPr kumimoji="1" lang="ja-JP" altLang="en-US" sz="2400" dirty="0" smtClean="0">
                          <a:latin typeface="+mn-ea"/>
                          <a:ea typeface="+mn-ea"/>
                        </a:rPr>
                        <a:t>スコア</a:t>
                      </a:r>
                      <a:endParaRPr kumimoji="1" lang="en-US" altLang="ja-JP" sz="2400" dirty="0" smtClean="0">
                        <a:latin typeface="+mn-ea"/>
                        <a:ea typeface="+mn-ea"/>
                      </a:endParaRPr>
                    </a:p>
                    <a:p>
                      <a:pPr algn="ctr"/>
                      <a:r>
                        <a:rPr kumimoji="1" lang="ja-JP" altLang="en-US" sz="2400" dirty="0" smtClean="0">
                          <a:latin typeface="+mn-ea"/>
                          <a:ea typeface="+mn-ea"/>
                        </a:rPr>
                        <a:t>臍帯血</a:t>
                      </a:r>
                      <a:r>
                        <a:rPr kumimoji="1" lang="en-US" altLang="ja-JP" sz="2400" dirty="0" smtClean="0">
                          <a:latin typeface="+mn-ea"/>
                          <a:ea typeface="+mn-ea"/>
                        </a:rPr>
                        <a:t>pH</a:t>
                      </a:r>
                      <a:endParaRPr kumimoji="1" lang="ja-JP" altLang="en-US" sz="2400" dirty="0">
                        <a:latin typeface="+mn-ea"/>
                        <a:ea typeface="+mn-ea"/>
                      </a:endParaRPr>
                    </a:p>
                  </a:txBody>
                  <a:tcPr/>
                </a:tc>
              </a:tr>
            </a:tbl>
          </a:graphicData>
        </a:graphic>
      </p:graphicFrame>
      <p:sp>
        <p:nvSpPr>
          <p:cNvPr id="6" name="テキスト ボックス 5"/>
          <p:cNvSpPr txBox="1"/>
          <p:nvPr/>
        </p:nvSpPr>
        <p:spPr>
          <a:xfrm>
            <a:off x="628651" y="1001486"/>
            <a:ext cx="7971063" cy="523220"/>
          </a:xfrm>
          <a:prstGeom prst="rect">
            <a:avLst/>
          </a:prstGeom>
          <a:noFill/>
        </p:spPr>
        <p:txBody>
          <a:bodyPr wrap="square" rtlCol="0">
            <a:spAutoFit/>
          </a:bodyPr>
          <a:lstStyle/>
          <a:p>
            <a:r>
              <a:rPr kumimoji="1" lang="ja-JP" altLang="en-US" sz="2800" dirty="0" smtClean="0"/>
              <a:t>分娩中の軽食摂取に</a:t>
            </a:r>
            <a:r>
              <a:rPr lang="ja-JP" altLang="en-US" sz="2800" dirty="0" smtClean="0"/>
              <a:t>よる分娩経過、児の機転</a:t>
            </a:r>
            <a:r>
              <a:rPr lang="en-US" altLang="ja-JP" sz="2800" baseline="30000" dirty="0" smtClean="0"/>
              <a:t>1)2)</a:t>
            </a:r>
            <a:endParaRPr kumimoji="1" lang="ja-JP" altLang="en-US" sz="2800" baseline="30000" dirty="0"/>
          </a:p>
        </p:txBody>
      </p:sp>
      <p:sp>
        <p:nvSpPr>
          <p:cNvPr id="7" name="テキスト ボックス 6"/>
          <p:cNvSpPr txBox="1"/>
          <p:nvPr/>
        </p:nvSpPr>
        <p:spPr>
          <a:xfrm>
            <a:off x="3878307" y="4190062"/>
            <a:ext cx="4955177" cy="338554"/>
          </a:xfrm>
          <a:prstGeom prst="rect">
            <a:avLst/>
          </a:prstGeom>
          <a:noFill/>
        </p:spPr>
        <p:txBody>
          <a:bodyPr wrap="square" rtlCol="0">
            <a:spAutoFit/>
          </a:bodyPr>
          <a:lstStyle/>
          <a:p>
            <a:r>
              <a:rPr kumimoji="1" lang="ja-JP" altLang="en-US" sz="1600" dirty="0" smtClean="0"/>
              <a:t>嘔吐率は研究により不変や上昇と結果が異なっている。</a:t>
            </a:r>
            <a:endParaRPr kumimoji="1" lang="ja-JP" altLang="en-US" sz="1600" dirty="0"/>
          </a:p>
        </p:txBody>
      </p:sp>
    </p:spTree>
    <p:extLst>
      <p:ext uri="{BB962C8B-B14F-4D97-AF65-F5344CB8AC3E}">
        <p14:creationId xmlns:p14="http://schemas.microsoft.com/office/powerpoint/2010/main" val="2384647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49" y="365127"/>
            <a:ext cx="7571921" cy="750610"/>
          </a:xfrm>
        </p:spPr>
        <p:txBody>
          <a:bodyPr>
            <a:normAutofit/>
          </a:bodyPr>
          <a:lstStyle/>
          <a:p>
            <a:r>
              <a:rPr lang="ja-JP" altLang="en-US" sz="3600" dirty="0" smtClean="0"/>
              <a:t>方法①</a:t>
            </a:r>
            <a:endParaRPr kumimoji="1" lang="ja-JP" altLang="en-US" sz="3600" dirty="0"/>
          </a:p>
        </p:txBody>
      </p:sp>
      <p:sp>
        <p:nvSpPr>
          <p:cNvPr id="3" name="コンテンツ プレースホルダー 2"/>
          <p:cNvSpPr>
            <a:spLocks noGrp="1"/>
          </p:cNvSpPr>
          <p:nvPr>
            <p:ph idx="1"/>
          </p:nvPr>
        </p:nvSpPr>
        <p:spPr>
          <a:xfrm>
            <a:off x="628650" y="1620007"/>
            <a:ext cx="7886700" cy="4211274"/>
          </a:xfrm>
        </p:spPr>
        <p:txBody>
          <a:bodyPr>
            <a:normAutofit/>
          </a:bodyPr>
          <a:lstStyle/>
          <a:p>
            <a:r>
              <a:rPr lang="ja-JP" altLang="en-US" dirty="0" smtClean="0">
                <a:latin typeface="+mn-ea"/>
              </a:rPr>
              <a:t>本研究では非妊娠女性、妊娠女性、</a:t>
            </a:r>
            <a:r>
              <a:rPr lang="ja-JP" altLang="en-US" dirty="0">
                <a:latin typeface="+mn-ea"/>
              </a:rPr>
              <a:t>分娩</a:t>
            </a:r>
            <a:r>
              <a:rPr lang="ja-JP" altLang="en-US" dirty="0" smtClean="0">
                <a:latin typeface="+mn-ea"/>
              </a:rPr>
              <a:t>女性、無痛分娩下の</a:t>
            </a:r>
            <a:r>
              <a:rPr lang="ja-JP" altLang="en-US" dirty="0">
                <a:latin typeface="+mn-ea"/>
              </a:rPr>
              <a:t>分娩</a:t>
            </a:r>
            <a:r>
              <a:rPr lang="ja-JP" altLang="en-US" dirty="0" smtClean="0">
                <a:latin typeface="+mn-ea"/>
              </a:rPr>
              <a:t>女性を対象として行われた。</a:t>
            </a:r>
            <a:endParaRPr lang="en-US" altLang="ja-JP" dirty="0" smtClean="0">
              <a:latin typeface="+mn-ea"/>
            </a:endParaRPr>
          </a:p>
          <a:p>
            <a:endParaRPr lang="en-US" altLang="ja-JP" dirty="0" smtClean="0">
              <a:latin typeface="+mn-ea"/>
            </a:endParaRPr>
          </a:p>
          <a:p>
            <a:r>
              <a:rPr lang="ja-JP" altLang="en-US" dirty="0" smtClean="0">
                <a:latin typeface="+mn-ea"/>
              </a:rPr>
              <a:t>空腹状態で</a:t>
            </a:r>
            <a:r>
              <a:rPr lang="en-US" altLang="ja-JP" dirty="0" smtClean="0">
                <a:latin typeface="+mn-ea"/>
              </a:rPr>
              <a:t>125g</a:t>
            </a:r>
            <a:r>
              <a:rPr lang="ja-JP" altLang="en-US" dirty="0" smtClean="0">
                <a:latin typeface="+mn-ea"/>
              </a:rPr>
              <a:t>のヨーグルトを摂取させ、幽門洞領域の超音波測定を</a:t>
            </a:r>
            <a:r>
              <a:rPr lang="en-US" altLang="ja-JP" dirty="0" smtClean="0">
                <a:latin typeface="+mn-ea"/>
              </a:rPr>
              <a:t>15</a:t>
            </a:r>
            <a:r>
              <a:rPr lang="ja-JP" altLang="en-US" dirty="0" smtClean="0">
                <a:latin typeface="+mn-ea"/>
              </a:rPr>
              <a:t>分、</a:t>
            </a:r>
            <a:r>
              <a:rPr lang="en-US" altLang="ja-JP" dirty="0" smtClean="0">
                <a:latin typeface="+mn-ea"/>
              </a:rPr>
              <a:t>60</a:t>
            </a:r>
            <a:r>
              <a:rPr lang="ja-JP" altLang="en-US" dirty="0" smtClean="0">
                <a:latin typeface="+mn-ea"/>
              </a:rPr>
              <a:t>分、</a:t>
            </a:r>
            <a:r>
              <a:rPr lang="en-US" altLang="ja-JP" dirty="0" smtClean="0">
                <a:latin typeface="+mn-ea"/>
              </a:rPr>
              <a:t>90</a:t>
            </a:r>
            <a:r>
              <a:rPr lang="ja-JP" altLang="en-US" dirty="0" smtClean="0">
                <a:latin typeface="+mn-ea"/>
              </a:rPr>
              <a:t>分、</a:t>
            </a:r>
            <a:r>
              <a:rPr lang="en-US" altLang="ja-JP" dirty="0" smtClean="0">
                <a:latin typeface="+mn-ea"/>
              </a:rPr>
              <a:t>120</a:t>
            </a:r>
            <a:r>
              <a:rPr lang="ja-JP" altLang="en-US" dirty="0" smtClean="0">
                <a:latin typeface="+mn-ea"/>
              </a:rPr>
              <a:t>分後におこない、胃内容を計測した。</a:t>
            </a:r>
            <a:endParaRPr lang="en-US" altLang="ja-JP" dirty="0" smtClean="0">
              <a:latin typeface="+mn-ea"/>
            </a:endParaRPr>
          </a:p>
          <a:p>
            <a:endParaRPr lang="en-US" altLang="ja-JP" dirty="0">
              <a:latin typeface="+mn-ea"/>
            </a:endParaRPr>
          </a:p>
          <a:p>
            <a:endParaRPr lang="en-US" altLang="ja-JP" dirty="0">
              <a:latin typeface="+mn-ea"/>
            </a:endParaRPr>
          </a:p>
          <a:p>
            <a:endParaRPr lang="en-US" altLang="ja-JP" dirty="0" smtClean="0"/>
          </a:p>
        </p:txBody>
      </p:sp>
    </p:spTree>
    <p:extLst>
      <p:ext uri="{BB962C8B-B14F-4D97-AF65-F5344CB8AC3E}">
        <p14:creationId xmlns:p14="http://schemas.microsoft.com/office/powerpoint/2010/main" val="2577294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3372899" cy="750610"/>
          </a:xfrm>
        </p:spPr>
        <p:txBody>
          <a:bodyPr>
            <a:normAutofit/>
          </a:bodyPr>
          <a:lstStyle/>
          <a:p>
            <a:r>
              <a:rPr lang="ja-JP" altLang="en-US" sz="3600" dirty="0" smtClean="0"/>
              <a:t>方法②</a:t>
            </a:r>
            <a:endParaRPr kumimoji="1" lang="ja-JP" altLang="en-US" sz="3600" dirty="0"/>
          </a:p>
        </p:txBody>
      </p:sp>
      <p:sp>
        <p:nvSpPr>
          <p:cNvPr id="8" name="テキスト ボックス 7"/>
          <p:cNvSpPr txBox="1"/>
          <p:nvPr/>
        </p:nvSpPr>
        <p:spPr>
          <a:xfrm>
            <a:off x="6505303" y="1328691"/>
            <a:ext cx="1837508" cy="365760"/>
          </a:xfrm>
          <a:prstGeom prst="rect">
            <a:avLst/>
          </a:prstGeom>
          <a:solidFill>
            <a:schemeClr val="bg1"/>
          </a:solidFill>
        </p:spPr>
        <p:txBody>
          <a:bodyPr wrap="square" rtlCol="0">
            <a:spAutoFit/>
          </a:bodyPr>
          <a:lstStyle/>
          <a:p>
            <a:r>
              <a:rPr kumimoji="1" lang="ja-JP" altLang="en-US" dirty="0" smtClean="0"/>
              <a:t>妊婦群</a:t>
            </a:r>
            <a:endParaRPr kumimoji="1" lang="ja-JP" altLang="en-US" dirty="0"/>
          </a:p>
        </p:txBody>
      </p:sp>
      <p:pic>
        <p:nvPicPr>
          <p:cNvPr id="5" name="コンテンツ プレースホルダー 4"/>
          <p:cNvPicPr>
            <a:picLocks noGrp="1" noChangeAspect="1"/>
          </p:cNvPicPr>
          <p:nvPr>
            <p:ph idx="1"/>
          </p:nvPr>
        </p:nvPicPr>
        <p:blipFill rotWithShape="1">
          <a:blip r:embed="rId2"/>
          <a:srcRect l="9097" t="25290" r="22232" b="11067"/>
          <a:stretch/>
        </p:blipFill>
        <p:spPr>
          <a:xfrm>
            <a:off x="539931" y="1115737"/>
            <a:ext cx="8088617" cy="4685210"/>
          </a:xfrm>
          <a:prstGeom prst="rect">
            <a:avLst/>
          </a:prstGeom>
        </p:spPr>
      </p:pic>
      <p:sp>
        <p:nvSpPr>
          <p:cNvPr id="10" name="テキスト ボックス 9"/>
          <p:cNvSpPr txBox="1"/>
          <p:nvPr/>
        </p:nvSpPr>
        <p:spPr>
          <a:xfrm>
            <a:off x="628650" y="5800947"/>
            <a:ext cx="7897041" cy="707886"/>
          </a:xfrm>
          <a:prstGeom prst="rect">
            <a:avLst/>
          </a:prstGeom>
          <a:noFill/>
        </p:spPr>
        <p:txBody>
          <a:bodyPr wrap="square" rtlCol="0">
            <a:spAutoFit/>
          </a:bodyPr>
          <a:lstStyle/>
          <a:p>
            <a:r>
              <a:rPr kumimoji="1" lang="ja-JP" altLang="en-US" sz="2000" dirty="0" smtClean="0">
                <a:latin typeface="+mn-ea"/>
              </a:rPr>
              <a:t>被験者は</a:t>
            </a:r>
            <a:r>
              <a:rPr kumimoji="1" lang="en-US" altLang="ja-JP" sz="2000" dirty="0" smtClean="0">
                <a:latin typeface="+mn-ea"/>
              </a:rPr>
              <a:t>ASA1</a:t>
            </a:r>
            <a:r>
              <a:rPr kumimoji="1" lang="ja-JP" altLang="en-US" sz="2000" dirty="0" smtClean="0">
                <a:latin typeface="+mn-ea"/>
              </a:rPr>
              <a:t>の</a:t>
            </a:r>
            <a:r>
              <a:rPr kumimoji="1" lang="en-US" altLang="ja-JP" sz="2000" dirty="0" smtClean="0">
                <a:latin typeface="+mn-ea"/>
              </a:rPr>
              <a:t>40</a:t>
            </a:r>
            <a:r>
              <a:rPr kumimoji="1" lang="ja-JP" altLang="en-US" sz="2000" dirty="0" smtClean="0">
                <a:latin typeface="+mn-ea"/>
              </a:rPr>
              <a:t>歳以下で、固形物は</a:t>
            </a:r>
            <a:r>
              <a:rPr kumimoji="1" lang="en-US" altLang="ja-JP" sz="2000" dirty="0" smtClean="0">
                <a:latin typeface="+mn-ea"/>
              </a:rPr>
              <a:t>6</a:t>
            </a:r>
            <a:r>
              <a:rPr kumimoji="1" lang="ja-JP" altLang="en-US" sz="2000" dirty="0" smtClean="0">
                <a:latin typeface="+mn-ea"/>
              </a:rPr>
              <a:t>時間、清澄水は</a:t>
            </a:r>
            <a:r>
              <a:rPr kumimoji="1" lang="en-US" altLang="ja-JP" sz="2000" dirty="0" smtClean="0">
                <a:latin typeface="+mn-ea"/>
              </a:rPr>
              <a:t>1</a:t>
            </a:r>
            <a:r>
              <a:rPr kumimoji="1" lang="ja-JP" altLang="en-US" sz="2000" dirty="0" smtClean="0">
                <a:latin typeface="+mn-ea"/>
              </a:rPr>
              <a:t>時間以上絶食し、試験開始前に胃内容が空なことを確認した。</a:t>
            </a:r>
            <a:endParaRPr kumimoji="1" lang="ja-JP" altLang="en-US" sz="2000" dirty="0">
              <a:latin typeface="+mn-ea"/>
            </a:endParaRPr>
          </a:p>
        </p:txBody>
      </p:sp>
    </p:spTree>
    <p:extLst>
      <p:ext uri="{BB962C8B-B14F-4D97-AF65-F5344CB8AC3E}">
        <p14:creationId xmlns:p14="http://schemas.microsoft.com/office/powerpoint/2010/main" val="1111069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3372899" cy="750610"/>
          </a:xfrm>
        </p:spPr>
        <p:txBody>
          <a:bodyPr>
            <a:normAutofit/>
          </a:bodyPr>
          <a:lstStyle/>
          <a:p>
            <a:r>
              <a:rPr lang="ja-JP" altLang="en-US" sz="3600" dirty="0" smtClean="0"/>
              <a:t>結果①</a:t>
            </a:r>
            <a:endParaRPr kumimoji="1" lang="ja-JP" altLang="en-US" sz="3600" dirty="0"/>
          </a:p>
        </p:txBody>
      </p:sp>
      <p:sp>
        <p:nvSpPr>
          <p:cNvPr id="3" name="コンテンツ プレースホルダー 2"/>
          <p:cNvSpPr>
            <a:spLocks noGrp="1"/>
          </p:cNvSpPr>
          <p:nvPr>
            <p:ph idx="1"/>
          </p:nvPr>
        </p:nvSpPr>
        <p:spPr>
          <a:xfrm>
            <a:off x="628650" y="1007019"/>
            <a:ext cx="7886700" cy="4351338"/>
          </a:xfrm>
        </p:spPr>
        <p:txBody>
          <a:bodyPr/>
          <a:lstStyle/>
          <a:p>
            <a:r>
              <a:rPr kumimoji="1" lang="ja-JP" altLang="en-US" dirty="0" smtClean="0"/>
              <a:t>非</a:t>
            </a:r>
            <a:r>
              <a:rPr kumimoji="1" lang="en-US" altLang="ja-JP" dirty="0" smtClean="0"/>
              <a:t>Epi</a:t>
            </a:r>
            <a:r>
              <a:rPr lang="ja-JP" altLang="en-US" dirty="0"/>
              <a:t>分娩</a:t>
            </a:r>
            <a:r>
              <a:rPr kumimoji="1" lang="ja-JP" altLang="en-US" dirty="0" smtClean="0"/>
              <a:t>群と</a:t>
            </a:r>
            <a:r>
              <a:rPr kumimoji="1" lang="en-US" altLang="ja-JP" dirty="0" smtClean="0"/>
              <a:t>Epi</a:t>
            </a:r>
            <a:r>
              <a:rPr lang="ja-JP" altLang="en-US" dirty="0"/>
              <a:t>分娩</a:t>
            </a:r>
            <a:r>
              <a:rPr kumimoji="1" lang="ja-JP" altLang="en-US" dirty="0" smtClean="0"/>
              <a:t>群では非</a:t>
            </a:r>
            <a:r>
              <a:rPr kumimoji="1" lang="en-US" altLang="ja-JP" dirty="0" smtClean="0"/>
              <a:t>Epi</a:t>
            </a:r>
            <a:r>
              <a:rPr lang="ja-JP" altLang="en-US" dirty="0"/>
              <a:t>分娩</a:t>
            </a:r>
            <a:r>
              <a:rPr kumimoji="1" lang="ja-JP" altLang="en-US" dirty="0" smtClean="0"/>
              <a:t>群で疼痛スコアが高かった。</a:t>
            </a:r>
            <a:endParaRPr kumimoji="1" lang="en-US" altLang="ja-JP" dirty="0" smtClean="0"/>
          </a:p>
          <a:p>
            <a:endParaRPr kumimoji="1" lang="ja-JP" altLang="en-US" dirty="0"/>
          </a:p>
        </p:txBody>
      </p:sp>
      <p:pic>
        <p:nvPicPr>
          <p:cNvPr id="4" name="図 3"/>
          <p:cNvPicPr>
            <a:picLocks noChangeAspect="1"/>
          </p:cNvPicPr>
          <p:nvPr/>
        </p:nvPicPr>
        <p:blipFill rotWithShape="1">
          <a:blip r:embed="rId2"/>
          <a:srcRect l="9047" t="18952" r="22476" b="11257"/>
          <a:stretch/>
        </p:blipFill>
        <p:spPr>
          <a:xfrm>
            <a:off x="550273" y="1757629"/>
            <a:ext cx="7327825" cy="4042280"/>
          </a:xfrm>
          <a:prstGeom prst="rect">
            <a:avLst/>
          </a:prstGeom>
        </p:spPr>
      </p:pic>
      <p:sp>
        <p:nvSpPr>
          <p:cNvPr id="7" name="テキスト ボックス 6"/>
          <p:cNvSpPr txBox="1"/>
          <p:nvPr/>
        </p:nvSpPr>
        <p:spPr>
          <a:xfrm>
            <a:off x="4864501" y="1852808"/>
            <a:ext cx="1837508" cy="338554"/>
          </a:xfrm>
          <a:prstGeom prst="rect">
            <a:avLst/>
          </a:prstGeom>
          <a:solidFill>
            <a:schemeClr val="bg1"/>
          </a:solidFill>
        </p:spPr>
        <p:txBody>
          <a:bodyPr wrap="square" rtlCol="0">
            <a:spAutoFit/>
          </a:bodyPr>
          <a:lstStyle/>
          <a:p>
            <a:r>
              <a:rPr kumimoji="1" lang="ja-JP" altLang="en-US" sz="1600" dirty="0" smtClean="0"/>
              <a:t>非</a:t>
            </a:r>
            <a:r>
              <a:rPr kumimoji="1" lang="en-US" altLang="ja-JP" sz="1600" dirty="0" smtClean="0"/>
              <a:t>Epi</a:t>
            </a:r>
            <a:r>
              <a:rPr kumimoji="1" lang="ja-JP" altLang="en-US" sz="1600" dirty="0" smtClean="0"/>
              <a:t>陣痛群</a:t>
            </a:r>
            <a:endParaRPr kumimoji="1" lang="ja-JP" altLang="en-US" sz="1600" dirty="0"/>
          </a:p>
        </p:txBody>
      </p:sp>
      <p:sp>
        <p:nvSpPr>
          <p:cNvPr id="8" name="テキスト ボックス 7"/>
          <p:cNvSpPr txBox="1"/>
          <p:nvPr/>
        </p:nvSpPr>
        <p:spPr>
          <a:xfrm>
            <a:off x="4864501" y="2191362"/>
            <a:ext cx="1837508" cy="338554"/>
          </a:xfrm>
          <a:prstGeom prst="rect">
            <a:avLst/>
          </a:prstGeom>
          <a:solidFill>
            <a:schemeClr val="bg1"/>
          </a:solidFill>
        </p:spPr>
        <p:txBody>
          <a:bodyPr wrap="square" rtlCol="0">
            <a:spAutoFit/>
          </a:bodyPr>
          <a:lstStyle/>
          <a:p>
            <a:r>
              <a:rPr kumimoji="1" lang="en-US" altLang="ja-JP" sz="1600" dirty="0" smtClean="0"/>
              <a:t>Epi</a:t>
            </a:r>
            <a:r>
              <a:rPr kumimoji="1" lang="ja-JP" altLang="en-US" sz="1600" dirty="0" smtClean="0"/>
              <a:t>陣痛群</a:t>
            </a:r>
            <a:endParaRPr kumimoji="1" lang="ja-JP" altLang="en-US" sz="1600" dirty="0"/>
          </a:p>
        </p:txBody>
      </p:sp>
      <p:sp>
        <p:nvSpPr>
          <p:cNvPr id="9" name="テキスト ボックス 8"/>
          <p:cNvSpPr txBox="1"/>
          <p:nvPr/>
        </p:nvSpPr>
        <p:spPr>
          <a:xfrm>
            <a:off x="470263" y="5991497"/>
            <a:ext cx="8334103" cy="646331"/>
          </a:xfrm>
          <a:prstGeom prst="rect">
            <a:avLst/>
          </a:prstGeom>
          <a:noFill/>
        </p:spPr>
        <p:txBody>
          <a:bodyPr wrap="square" rtlCol="0">
            <a:spAutoFit/>
          </a:bodyPr>
          <a:lstStyle/>
          <a:p>
            <a:r>
              <a:rPr kumimoji="1" lang="en-US" altLang="ja-JP" dirty="0" smtClean="0"/>
              <a:t>Epi</a:t>
            </a:r>
            <a:r>
              <a:rPr lang="ja-JP" altLang="en-US" dirty="0"/>
              <a:t>分娩</a:t>
            </a:r>
            <a:r>
              <a:rPr kumimoji="1" lang="ja-JP" altLang="en-US" dirty="0" smtClean="0"/>
              <a:t>群の累積薬剤投与量は試験開始時にポプスカイン</a:t>
            </a:r>
            <a:r>
              <a:rPr kumimoji="1" lang="en-US" altLang="ja-JP" dirty="0" smtClean="0"/>
              <a:t>16</a:t>
            </a:r>
            <a:r>
              <a:rPr kumimoji="1" lang="ja-JP" altLang="en-US" dirty="0" smtClean="0"/>
              <a:t>㎎＋スフェンタニル</a:t>
            </a:r>
            <a:r>
              <a:rPr kumimoji="1" lang="en-US" altLang="ja-JP" dirty="0" smtClean="0"/>
              <a:t>4µg</a:t>
            </a:r>
          </a:p>
          <a:p>
            <a:r>
              <a:rPr lang="ja-JP" altLang="en-US" dirty="0" smtClean="0"/>
              <a:t>試験終了</a:t>
            </a:r>
            <a:r>
              <a:rPr lang="ja-JP" altLang="en-US" dirty="0"/>
              <a:t>時</a:t>
            </a:r>
            <a:r>
              <a:rPr lang="ja-JP" altLang="en-US" dirty="0" smtClean="0"/>
              <a:t>にはポプスカイン</a:t>
            </a:r>
            <a:r>
              <a:rPr lang="en-US" altLang="ja-JP" dirty="0" smtClean="0"/>
              <a:t>39</a:t>
            </a:r>
            <a:r>
              <a:rPr lang="ja-JP" altLang="en-US" dirty="0" smtClean="0"/>
              <a:t>㎎</a:t>
            </a:r>
            <a:r>
              <a:rPr lang="ja-JP" altLang="en-US" dirty="0"/>
              <a:t>＋</a:t>
            </a:r>
            <a:r>
              <a:rPr lang="ja-JP" altLang="en-US" dirty="0" smtClean="0"/>
              <a:t>スフェンタニル</a:t>
            </a:r>
            <a:r>
              <a:rPr lang="en-US" altLang="ja-JP" dirty="0" smtClean="0"/>
              <a:t>10µg</a:t>
            </a:r>
            <a:r>
              <a:rPr lang="ja-JP" altLang="en-US" dirty="0" smtClean="0"/>
              <a:t>であった。</a:t>
            </a:r>
            <a:endParaRPr lang="en-US" altLang="ja-JP" dirty="0"/>
          </a:p>
        </p:txBody>
      </p:sp>
    </p:spTree>
    <p:extLst>
      <p:ext uri="{BB962C8B-B14F-4D97-AF65-F5344CB8AC3E}">
        <p14:creationId xmlns:p14="http://schemas.microsoft.com/office/powerpoint/2010/main" val="1203871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3372899" cy="750610"/>
          </a:xfrm>
        </p:spPr>
        <p:txBody>
          <a:bodyPr>
            <a:normAutofit/>
          </a:bodyPr>
          <a:lstStyle/>
          <a:p>
            <a:r>
              <a:rPr lang="ja-JP" altLang="en-US" sz="3600" dirty="0" smtClean="0"/>
              <a:t>結果②</a:t>
            </a:r>
            <a:endParaRPr kumimoji="1" lang="ja-JP" altLang="en-US" sz="3600" dirty="0"/>
          </a:p>
        </p:txBody>
      </p:sp>
      <p:sp>
        <p:nvSpPr>
          <p:cNvPr id="3" name="コンテンツ プレースホルダー 2"/>
          <p:cNvSpPr>
            <a:spLocks noGrp="1"/>
          </p:cNvSpPr>
          <p:nvPr>
            <p:ph idx="1"/>
          </p:nvPr>
        </p:nvSpPr>
        <p:spPr/>
        <p:txBody>
          <a:bodyPr/>
          <a:lstStyle/>
          <a:p>
            <a:r>
              <a:rPr kumimoji="1" lang="en-US" altLang="ja-JP" dirty="0" smtClean="0"/>
              <a:t>90</a:t>
            </a:r>
            <a:r>
              <a:rPr kumimoji="1" lang="ja-JP" altLang="en-US" dirty="0" smtClean="0"/>
              <a:t>分後の胃内容排出の中央値</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241217548"/>
              </p:ext>
            </p:extLst>
          </p:nvPr>
        </p:nvGraphicFramePr>
        <p:xfrm>
          <a:off x="108856" y="2327956"/>
          <a:ext cx="8969830" cy="792480"/>
        </p:xfrm>
        <a:graphic>
          <a:graphicData uri="http://schemas.openxmlformats.org/drawingml/2006/table">
            <a:tbl>
              <a:tblPr firstRow="1" bandRow="1">
                <a:tableStyleId>{5C22544A-7EE6-4342-B048-85BDC9FD1C3A}</a:tableStyleId>
              </a:tblPr>
              <a:tblGrid>
                <a:gridCol w="1793966"/>
                <a:gridCol w="1793966"/>
                <a:gridCol w="1793966"/>
                <a:gridCol w="1793966"/>
                <a:gridCol w="1793966"/>
              </a:tblGrid>
              <a:tr h="370840">
                <a:tc>
                  <a:txBody>
                    <a:bodyPr/>
                    <a:lstStyle/>
                    <a:p>
                      <a:pPr algn="ctr"/>
                      <a:endParaRPr kumimoji="1" lang="ja-JP" altLang="en-US" sz="2000" dirty="0"/>
                    </a:p>
                  </a:txBody>
                  <a:tcPr/>
                </a:tc>
                <a:tc>
                  <a:txBody>
                    <a:bodyPr/>
                    <a:lstStyle/>
                    <a:p>
                      <a:pPr algn="ctr"/>
                      <a:r>
                        <a:rPr kumimoji="1" lang="ja-JP" altLang="en-US" sz="2000" dirty="0" smtClean="0"/>
                        <a:t>非妊婦</a:t>
                      </a:r>
                      <a:endParaRPr kumimoji="1" lang="ja-JP" altLang="en-US" sz="2000" dirty="0"/>
                    </a:p>
                  </a:txBody>
                  <a:tcPr/>
                </a:tc>
                <a:tc>
                  <a:txBody>
                    <a:bodyPr/>
                    <a:lstStyle/>
                    <a:p>
                      <a:pPr algn="ctr"/>
                      <a:r>
                        <a:rPr kumimoji="1" lang="ja-JP" altLang="en-US" sz="2000" dirty="0" smtClean="0"/>
                        <a:t>妊婦</a:t>
                      </a:r>
                      <a:endParaRPr kumimoji="1" lang="ja-JP" altLang="en-US" sz="2000" dirty="0"/>
                    </a:p>
                  </a:txBody>
                  <a:tcPr/>
                </a:tc>
                <a:tc>
                  <a:txBody>
                    <a:bodyPr/>
                    <a:lstStyle/>
                    <a:p>
                      <a:pPr algn="ctr"/>
                      <a:r>
                        <a:rPr kumimoji="1" lang="en-US" altLang="ja-JP" sz="2000" dirty="0" smtClean="0"/>
                        <a:t>Epi</a:t>
                      </a:r>
                      <a:r>
                        <a:rPr kumimoji="1" lang="ja-JP" altLang="en-US" sz="2000" dirty="0" smtClean="0"/>
                        <a:t>あり分娩</a:t>
                      </a:r>
                      <a:endParaRPr kumimoji="1" lang="ja-JP" altLang="en-US" sz="2000" dirty="0"/>
                    </a:p>
                  </a:txBody>
                  <a:tcPr/>
                </a:tc>
                <a:tc>
                  <a:txBody>
                    <a:bodyPr/>
                    <a:lstStyle/>
                    <a:p>
                      <a:pPr algn="ctr"/>
                      <a:r>
                        <a:rPr kumimoji="1" lang="en-US" altLang="ja-JP" sz="2000" dirty="0" smtClean="0"/>
                        <a:t>Epi</a:t>
                      </a:r>
                      <a:r>
                        <a:rPr kumimoji="1" lang="ja-JP" altLang="en-US" sz="2000" dirty="0" smtClean="0"/>
                        <a:t>なし分娩</a:t>
                      </a:r>
                      <a:endParaRPr kumimoji="1" lang="ja-JP" altLang="en-US" sz="2000" dirty="0"/>
                    </a:p>
                  </a:txBody>
                  <a:tcPr/>
                </a:tc>
              </a:tr>
              <a:tr h="370840">
                <a:tc>
                  <a:txBody>
                    <a:bodyPr/>
                    <a:lstStyle/>
                    <a:p>
                      <a:pPr algn="ctr"/>
                      <a:r>
                        <a:rPr kumimoji="1" lang="ja-JP" altLang="en-US" sz="2000" dirty="0" smtClean="0"/>
                        <a:t>胃内容排出率</a:t>
                      </a:r>
                      <a:endParaRPr kumimoji="1" lang="ja-JP" altLang="en-US" sz="2000" dirty="0"/>
                    </a:p>
                  </a:txBody>
                  <a:tcPr/>
                </a:tc>
                <a:tc>
                  <a:txBody>
                    <a:bodyPr/>
                    <a:lstStyle/>
                    <a:p>
                      <a:pPr algn="ctr"/>
                      <a:r>
                        <a:rPr kumimoji="1" lang="en-US" altLang="ja-JP" sz="2000" dirty="0" smtClean="0"/>
                        <a:t>52%</a:t>
                      </a:r>
                      <a:endParaRPr kumimoji="1" lang="ja-JP" altLang="en-US" sz="2000" dirty="0"/>
                    </a:p>
                  </a:txBody>
                  <a:tcPr/>
                </a:tc>
                <a:tc>
                  <a:txBody>
                    <a:bodyPr/>
                    <a:lstStyle/>
                    <a:p>
                      <a:pPr algn="ctr"/>
                      <a:r>
                        <a:rPr kumimoji="1" lang="en-US" altLang="ja-JP" sz="2000" dirty="0" smtClean="0"/>
                        <a:t>45%</a:t>
                      </a:r>
                      <a:endParaRPr kumimoji="1" lang="ja-JP" altLang="en-US" sz="2000" dirty="0"/>
                    </a:p>
                  </a:txBody>
                  <a:tcPr/>
                </a:tc>
                <a:tc>
                  <a:txBody>
                    <a:bodyPr/>
                    <a:lstStyle/>
                    <a:p>
                      <a:pPr algn="ctr"/>
                      <a:r>
                        <a:rPr kumimoji="1" lang="en-US" altLang="ja-JP" sz="2000" dirty="0" smtClean="0"/>
                        <a:t>31%</a:t>
                      </a:r>
                      <a:endParaRPr kumimoji="1" lang="ja-JP" altLang="en-US" sz="2000" dirty="0"/>
                    </a:p>
                  </a:txBody>
                  <a:tcPr/>
                </a:tc>
                <a:tc>
                  <a:txBody>
                    <a:bodyPr/>
                    <a:lstStyle/>
                    <a:p>
                      <a:pPr algn="ctr"/>
                      <a:r>
                        <a:rPr kumimoji="1" lang="en-US" altLang="ja-JP" sz="2000" dirty="0" smtClean="0"/>
                        <a:t>7%</a:t>
                      </a:r>
                      <a:endParaRPr kumimoji="1" lang="ja-JP" altLang="en-US" sz="2000" dirty="0"/>
                    </a:p>
                  </a:txBody>
                  <a:tcPr/>
                </a:tc>
              </a:tr>
            </a:tbl>
          </a:graphicData>
        </a:graphic>
      </p:graphicFrame>
      <p:sp>
        <p:nvSpPr>
          <p:cNvPr id="6" name="テキスト ボックス 5"/>
          <p:cNvSpPr txBox="1"/>
          <p:nvPr/>
        </p:nvSpPr>
        <p:spPr>
          <a:xfrm>
            <a:off x="862149" y="3622766"/>
            <a:ext cx="7463244" cy="1938992"/>
          </a:xfrm>
          <a:prstGeom prst="rect">
            <a:avLst/>
          </a:prstGeom>
          <a:noFill/>
        </p:spPr>
        <p:txBody>
          <a:bodyPr wrap="square" rtlCol="0">
            <a:spAutoFit/>
          </a:bodyPr>
          <a:lstStyle/>
          <a:p>
            <a:r>
              <a:rPr kumimoji="1" lang="ja-JP" altLang="en-US" sz="2400" dirty="0" smtClean="0">
                <a:latin typeface="+mn-ea"/>
              </a:rPr>
              <a:t>非妊婦、妊婦群と比べ、</a:t>
            </a:r>
            <a:r>
              <a:rPr lang="ja-JP" altLang="en-US" sz="2400" dirty="0">
                <a:latin typeface="+mn-ea"/>
              </a:rPr>
              <a:t>分娩</a:t>
            </a:r>
            <a:r>
              <a:rPr kumimoji="1" lang="ja-JP" altLang="en-US" sz="2400" dirty="0" smtClean="0">
                <a:latin typeface="+mn-ea"/>
              </a:rPr>
              <a:t>中の妊婦では胃内容排出が低下した。</a:t>
            </a:r>
            <a:endParaRPr kumimoji="1" lang="en-US" altLang="ja-JP" sz="2400" dirty="0" smtClean="0">
              <a:latin typeface="+mn-ea"/>
            </a:endParaRPr>
          </a:p>
          <a:p>
            <a:endParaRPr kumimoji="1" lang="en-US" altLang="ja-JP" sz="2400" dirty="0" smtClean="0">
              <a:latin typeface="+mn-ea"/>
            </a:endParaRPr>
          </a:p>
          <a:p>
            <a:r>
              <a:rPr lang="ja-JP" altLang="en-US" sz="2400" dirty="0" smtClean="0">
                <a:latin typeface="+mn-ea"/>
              </a:rPr>
              <a:t>さらに非</a:t>
            </a:r>
            <a:r>
              <a:rPr lang="en-US" altLang="ja-JP" sz="2400" dirty="0" smtClean="0">
                <a:latin typeface="+mn-ea"/>
              </a:rPr>
              <a:t>Epi</a:t>
            </a:r>
            <a:r>
              <a:rPr lang="ja-JP" altLang="en-US" sz="2400" dirty="0" smtClean="0">
                <a:latin typeface="+mn-ea"/>
              </a:rPr>
              <a:t>分娩</a:t>
            </a:r>
            <a:r>
              <a:rPr lang="ja-JP" altLang="en-US" sz="2400" dirty="0">
                <a:latin typeface="+mn-ea"/>
              </a:rPr>
              <a:t>群</a:t>
            </a:r>
            <a:r>
              <a:rPr lang="ja-JP" altLang="en-US" sz="2400" dirty="0" smtClean="0">
                <a:latin typeface="+mn-ea"/>
              </a:rPr>
              <a:t>では</a:t>
            </a:r>
            <a:r>
              <a:rPr lang="en-US" altLang="ja-JP" sz="2400" dirty="0" smtClean="0">
                <a:latin typeface="+mn-ea"/>
              </a:rPr>
              <a:t>Ep</a:t>
            </a:r>
            <a:r>
              <a:rPr lang="en-US" altLang="ja-JP" sz="2400" dirty="0">
                <a:latin typeface="+mn-ea"/>
              </a:rPr>
              <a:t>i</a:t>
            </a:r>
            <a:r>
              <a:rPr lang="ja-JP" altLang="en-US" sz="2400" dirty="0" smtClean="0">
                <a:latin typeface="+mn-ea"/>
              </a:rPr>
              <a:t>分娩群と比べ</a:t>
            </a:r>
            <a:r>
              <a:rPr lang="ja-JP" altLang="en-US" sz="2400" dirty="0">
                <a:latin typeface="+mn-ea"/>
              </a:rPr>
              <a:t>、</a:t>
            </a:r>
            <a:r>
              <a:rPr lang="ja-JP" altLang="en-US" sz="2400" dirty="0" smtClean="0">
                <a:latin typeface="+mn-ea"/>
              </a:rPr>
              <a:t>胃内容排出が低下した。</a:t>
            </a:r>
            <a:endParaRPr lang="en-US" altLang="ja-JP" sz="2400" dirty="0" smtClean="0">
              <a:latin typeface="+mn-ea"/>
            </a:endParaRPr>
          </a:p>
        </p:txBody>
      </p:sp>
      <p:sp>
        <p:nvSpPr>
          <p:cNvPr id="7" name="下矢印 6"/>
          <p:cNvSpPr/>
          <p:nvPr/>
        </p:nvSpPr>
        <p:spPr>
          <a:xfrm>
            <a:off x="6696891" y="2805425"/>
            <a:ext cx="174172" cy="25749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a:off x="6871063" y="2805425"/>
            <a:ext cx="174172" cy="25749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下矢印 8"/>
          <p:cNvSpPr/>
          <p:nvPr/>
        </p:nvSpPr>
        <p:spPr>
          <a:xfrm>
            <a:off x="8515350" y="2807609"/>
            <a:ext cx="174172" cy="25749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2429691" y="2747905"/>
            <a:ext cx="2786743" cy="3150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6080761" y="2747905"/>
            <a:ext cx="1060268" cy="3227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7857307" y="2747905"/>
            <a:ext cx="920933" cy="3227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566955" y="2747905"/>
            <a:ext cx="426720" cy="369332"/>
          </a:xfrm>
          <a:prstGeom prst="rect">
            <a:avLst/>
          </a:prstGeom>
          <a:solidFill>
            <a:schemeClr val="accent1">
              <a:lumMod val="40000"/>
              <a:lumOff val="60000"/>
            </a:schemeClr>
          </a:solidFill>
        </p:spPr>
        <p:txBody>
          <a:bodyPr wrap="square" rtlCol="0">
            <a:spAutoFit/>
          </a:bodyPr>
          <a:lstStyle/>
          <a:p>
            <a:r>
              <a:rPr kumimoji="1" lang="en-US" altLang="ja-JP" dirty="0" smtClean="0"/>
              <a:t>VS</a:t>
            </a:r>
            <a:endParaRPr kumimoji="1" lang="ja-JP" altLang="en-US" dirty="0"/>
          </a:p>
        </p:txBody>
      </p:sp>
      <p:sp>
        <p:nvSpPr>
          <p:cNvPr id="13" name="テキスト ボックス 12"/>
          <p:cNvSpPr txBox="1"/>
          <p:nvPr/>
        </p:nvSpPr>
        <p:spPr>
          <a:xfrm>
            <a:off x="7373981" y="2750364"/>
            <a:ext cx="426720" cy="369332"/>
          </a:xfrm>
          <a:prstGeom prst="rect">
            <a:avLst/>
          </a:prstGeom>
          <a:solidFill>
            <a:schemeClr val="accent1">
              <a:lumMod val="40000"/>
              <a:lumOff val="60000"/>
            </a:schemeClr>
          </a:solidFill>
        </p:spPr>
        <p:txBody>
          <a:bodyPr wrap="square" rtlCol="0">
            <a:spAutoFit/>
          </a:bodyPr>
          <a:lstStyle/>
          <a:p>
            <a:r>
              <a:rPr kumimoji="1" lang="en-US" altLang="ja-JP" dirty="0" smtClean="0"/>
              <a:t>VS</a:t>
            </a:r>
            <a:endParaRPr kumimoji="1" lang="ja-JP" altLang="en-US" dirty="0"/>
          </a:p>
        </p:txBody>
      </p:sp>
    </p:spTree>
    <p:extLst>
      <p:ext uri="{BB962C8B-B14F-4D97-AF65-F5344CB8AC3E}">
        <p14:creationId xmlns:p14="http://schemas.microsoft.com/office/powerpoint/2010/main" val="3690320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3372899" cy="750610"/>
          </a:xfrm>
        </p:spPr>
        <p:txBody>
          <a:bodyPr>
            <a:normAutofit/>
          </a:bodyPr>
          <a:lstStyle/>
          <a:p>
            <a:r>
              <a:rPr lang="ja-JP" altLang="en-US" sz="3600" dirty="0" smtClean="0"/>
              <a:t>結果③</a:t>
            </a:r>
            <a:endParaRPr kumimoji="1" lang="ja-JP" altLang="en-US" sz="3600" dirty="0"/>
          </a:p>
        </p:txBody>
      </p:sp>
      <p:sp>
        <p:nvSpPr>
          <p:cNvPr id="3" name="コンテンツ プレースホルダー 2"/>
          <p:cNvSpPr>
            <a:spLocks noGrp="1"/>
          </p:cNvSpPr>
          <p:nvPr>
            <p:ph idx="1"/>
          </p:nvPr>
        </p:nvSpPr>
        <p:spPr>
          <a:xfrm>
            <a:off x="496388" y="1115737"/>
            <a:ext cx="7886700" cy="4351338"/>
          </a:xfrm>
        </p:spPr>
        <p:txBody>
          <a:bodyPr/>
          <a:lstStyle/>
          <a:p>
            <a:r>
              <a:rPr lang="ja-JP" altLang="en-US" dirty="0" smtClean="0"/>
              <a:t>時間ごとの胃内容排出率と胃内容半減時間</a:t>
            </a:r>
            <a:endParaRPr kumimoji="1" lang="ja-JP" altLang="en-US" dirty="0"/>
          </a:p>
        </p:txBody>
      </p:sp>
      <p:pic>
        <p:nvPicPr>
          <p:cNvPr id="4" name="図 3"/>
          <p:cNvPicPr>
            <a:picLocks noChangeAspect="1"/>
          </p:cNvPicPr>
          <p:nvPr/>
        </p:nvPicPr>
        <p:blipFill rotWithShape="1">
          <a:blip r:embed="rId2"/>
          <a:srcRect l="9046" t="38610" r="22001" b="29238"/>
          <a:stretch/>
        </p:blipFill>
        <p:spPr>
          <a:xfrm>
            <a:off x="1" y="1617838"/>
            <a:ext cx="9144000" cy="2664896"/>
          </a:xfrm>
          <a:prstGeom prst="rect">
            <a:avLst/>
          </a:prstGeom>
        </p:spPr>
      </p:pic>
      <p:sp>
        <p:nvSpPr>
          <p:cNvPr id="10" name="テキスト ボックス 9"/>
          <p:cNvSpPr txBox="1"/>
          <p:nvPr/>
        </p:nvSpPr>
        <p:spPr>
          <a:xfrm>
            <a:off x="130627" y="2616561"/>
            <a:ext cx="2455817" cy="307777"/>
          </a:xfrm>
          <a:prstGeom prst="rect">
            <a:avLst/>
          </a:prstGeom>
          <a:solidFill>
            <a:schemeClr val="bg1"/>
          </a:solidFill>
        </p:spPr>
        <p:txBody>
          <a:bodyPr wrap="square" rtlCol="0">
            <a:spAutoFit/>
          </a:bodyPr>
          <a:lstStyle/>
          <a:p>
            <a:r>
              <a:rPr kumimoji="1" lang="en-US" altLang="ja-JP" sz="1400" dirty="0" smtClean="0"/>
              <a:t>90</a:t>
            </a:r>
            <a:r>
              <a:rPr kumimoji="1" lang="ja-JP" altLang="en-US" sz="1400" dirty="0" smtClean="0"/>
              <a:t>分での胃内容排出率</a:t>
            </a:r>
            <a:endParaRPr kumimoji="1" lang="ja-JP" altLang="en-US" sz="1400" dirty="0"/>
          </a:p>
        </p:txBody>
      </p:sp>
      <p:sp>
        <p:nvSpPr>
          <p:cNvPr id="12" name="テキスト ボックス 11"/>
          <p:cNvSpPr txBox="1"/>
          <p:nvPr/>
        </p:nvSpPr>
        <p:spPr>
          <a:xfrm>
            <a:off x="129246" y="2852223"/>
            <a:ext cx="2455817" cy="307777"/>
          </a:xfrm>
          <a:prstGeom prst="rect">
            <a:avLst/>
          </a:prstGeom>
          <a:solidFill>
            <a:schemeClr val="bg1"/>
          </a:solidFill>
        </p:spPr>
        <p:txBody>
          <a:bodyPr wrap="square" rtlCol="0">
            <a:spAutoFit/>
          </a:bodyPr>
          <a:lstStyle/>
          <a:p>
            <a:r>
              <a:rPr lang="en-US" altLang="ja-JP" sz="1400" dirty="0" smtClean="0"/>
              <a:t>60</a:t>
            </a:r>
            <a:r>
              <a:rPr kumimoji="1" lang="ja-JP" altLang="en-US" sz="1400" dirty="0" smtClean="0"/>
              <a:t>分での胃内容排出率</a:t>
            </a:r>
            <a:endParaRPr kumimoji="1" lang="ja-JP" altLang="en-US" sz="1400" dirty="0"/>
          </a:p>
        </p:txBody>
      </p:sp>
      <p:sp>
        <p:nvSpPr>
          <p:cNvPr id="13" name="テキスト ボックス 12"/>
          <p:cNvSpPr txBox="1"/>
          <p:nvPr/>
        </p:nvSpPr>
        <p:spPr>
          <a:xfrm>
            <a:off x="127865" y="3078742"/>
            <a:ext cx="2455817" cy="307777"/>
          </a:xfrm>
          <a:prstGeom prst="rect">
            <a:avLst/>
          </a:prstGeom>
          <a:solidFill>
            <a:schemeClr val="bg1"/>
          </a:solidFill>
        </p:spPr>
        <p:txBody>
          <a:bodyPr wrap="square" rtlCol="0">
            <a:spAutoFit/>
          </a:bodyPr>
          <a:lstStyle/>
          <a:p>
            <a:r>
              <a:rPr lang="ja-JP" altLang="en-US" sz="1400" dirty="0" smtClean="0"/>
              <a:t>胃内容半減時間</a:t>
            </a:r>
            <a:endParaRPr kumimoji="1" lang="ja-JP" altLang="en-US" sz="1400" dirty="0"/>
          </a:p>
        </p:txBody>
      </p:sp>
      <p:sp>
        <p:nvSpPr>
          <p:cNvPr id="15" name="下矢印 14"/>
          <p:cNvSpPr/>
          <p:nvPr/>
        </p:nvSpPr>
        <p:spPr>
          <a:xfrm>
            <a:off x="6348549" y="2924338"/>
            <a:ext cx="121920" cy="18589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下矢印 15"/>
          <p:cNvSpPr/>
          <p:nvPr/>
        </p:nvSpPr>
        <p:spPr>
          <a:xfrm>
            <a:off x="7850778" y="2924337"/>
            <a:ext cx="121920" cy="18589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下矢印 16"/>
          <p:cNvSpPr/>
          <p:nvPr/>
        </p:nvSpPr>
        <p:spPr>
          <a:xfrm flipV="1">
            <a:off x="6344739" y="3114844"/>
            <a:ext cx="125730" cy="15440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05098" y="4509253"/>
            <a:ext cx="8133805" cy="1938992"/>
          </a:xfrm>
          <a:prstGeom prst="rect">
            <a:avLst/>
          </a:prstGeom>
          <a:noFill/>
        </p:spPr>
        <p:txBody>
          <a:bodyPr wrap="square" rtlCol="0">
            <a:spAutoFit/>
          </a:bodyPr>
          <a:lstStyle/>
          <a:p>
            <a:r>
              <a:rPr kumimoji="1" lang="ja-JP" altLang="en-US" sz="2400" dirty="0" smtClean="0">
                <a:latin typeface="+mn-ea"/>
              </a:rPr>
              <a:t>・</a:t>
            </a:r>
            <a:r>
              <a:rPr kumimoji="1" lang="en-US" altLang="ja-JP" sz="2400" dirty="0" smtClean="0">
                <a:latin typeface="+mn-ea"/>
              </a:rPr>
              <a:t>60</a:t>
            </a:r>
            <a:r>
              <a:rPr kumimoji="1" lang="ja-JP" altLang="en-US" sz="2400" dirty="0" smtClean="0">
                <a:latin typeface="+mn-ea"/>
              </a:rPr>
              <a:t>分後では非妊娠群、妊娠群と比べ分娩群では胃内容排出が低下した。</a:t>
            </a:r>
            <a:endParaRPr lang="en-US" altLang="ja-JP" sz="2400" dirty="0" smtClean="0">
              <a:latin typeface="+mn-ea"/>
            </a:endParaRPr>
          </a:p>
          <a:p>
            <a:endParaRPr lang="en-US" altLang="ja-JP" sz="2400" dirty="0">
              <a:latin typeface="+mn-ea"/>
            </a:endParaRPr>
          </a:p>
          <a:p>
            <a:r>
              <a:rPr lang="ja-JP" altLang="en-US" sz="2400" dirty="0" smtClean="0">
                <a:latin typeface="+mn-ea"/>
              </a:rPr>
              <a:t>・非妊娠群、妊娠群に比べ分娩群では胃内容半減時間は延長した。</a:t>
            </a:r>
            <a:r>
              <a:rPr lang="en-US" altLang="ja-JP" sz="2000" baseline="30000" dirty="0" smtClean="0">
                <a:latin typeface="+mn-ea"/>
              </a:rPr>
              <a:t>※1</a:t>
            </a:r>
            <a:endParaRPr kumimoji="1" lang="ja-JP" altLang="en-US" sz="1400" baseline="30000" dirty="0">
              <a:latin typeface="+mn-ea"/>
            </a:endParaRPr>
          </a:p>
        </p:txBody>
      </p:sp>
      <p:sp>
        <p:nvSpPr>
          <p:cNvPr id="5" name="テキスト ボックス 4"/>
          <p:cNvSpPr txBox="1"/>
          <p:nvPr/>
        </p:nvSpPr>
        <p:spPr>
          <a:xfrm>
            <a:off x="2656114" y="6305432"/>
            <a:ext cx="6235339" cy="369332"/>
          </a:xfrm>
          <a:prstGeom prst="rect">
            <a:avLst/>
          </a:prstGeom>
          <a:noFill/>
        </p:spPr>
        <p:txBody>
          <a:bodyPr wrap="square" rtlCol="0">
            <a:spAutoFit/>
          </a:bodyPr>
          <a:lstStyle/>
          <a:p>
            <a:r>
              <a:rPr lang="ja-JP" altLang="en-US" dirty="0" smtClean="0">
                <a:latin typeface="+mn-ea"/>
              </a:rPr>
              <a:t>（</a:t>
            </a:r>
            <a:r>
              <a:rPr lang="en-US" altLang="ja-JP" dirty="0" smtClean="0">
                <a:latin typeface="+mn-ea"/>
              </a:rPr>
              <a:t>※1:</a:t>
            </a:r>
            <a:r>
              <a:rPr lang="ja-JP" altLang="en-US" dirty="0" smtClean="0">
                <a:latin typeface="+mn-ea"/>
              </a:rPr>
              <a:t>非</a:t>
            </a:r>
            <a:r>
              <a:rPr lang="en-US" altLang="ja-JP" dirty="0" smtClean="0">
                <a:latin typeface="+mn-ea"/>
              </a:rPr>
              <a:t>Epi</a:t>
            </a:r>
            <a:r>
              <a:rPr lang="ja-JP" altLang="en-US" dirty="0">
                <a:latin typeface="+mn-ea"/>
              </a:rPr>
              <a:t>群は胃内容半減時間が長かったため、除外</a:t>
            </a:r>
            <a:r>
              <a:rPr lang="ja-JP" altLang="en-US" dirty="0" smtClean="0">
                <a:latin typeface="+mn-ea"/>
              </a:rPr>
              <a:t>された）</a:t>
            </a:r>
            <a:endParaRPr kumimoji="1" lang="ja-JP" altLang="en-US" dirty="0"/>
          </a:p>
        </p:txBody>
      </p:sp>
    </p:spTree>
    <p:extLst>
      <p:ext uri="{BB962C8B-B14F-4D97-AF65-F5344CB8AC3E}">
        <p14:creationId xmlns:p14="http://schemas.microsoft.com/office/powerpoint/2010/main" val="4032988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2"/>
          <a:srcRect l="9807" t="9527" r="23168" b="5140"/>
          <a:stretch/>
        </p:blipFill>
        <p:spPr>
          <a:xfrm>
            <a:off x="158386" y="60960"/>
            <a:ext cx="7562093" cy="5120640"/>
          </a:xfrm>
          <a:prstGeom prst="rect">
            <a:avLst/>
          </a:prstGeom>
        </p:spPr>
      </p:pic>
      <p:sp>
        <p:nvSpPr>
          <p:cNvPr id="2" name="タイトル 1"/>
          <p:cNvSpPr>
            <a:spLocks noGrp="1"/>
          </p:cNvSpPr>
          <p:nvPr>
            <p:ph type="title"/>
          </p:nvPr>
        </p:nvSpPr>
        <p:spPr>
          <a:xfrm>
            <a:off x="796310" y="119171"/>
            <a:ext cx="3372899" cy="750610"/>
          </a:xfrm>
        </p:spPr>
        <p:txBody>
          <a:bodyPr>
            <a:normAutofit/>
          </a:bodyPr>
          <a:lstStyle/>
          <a:p>
            <a:r>
              <a:rPr lang="ja-JP" altLang="en-US" sz="3600" dirty="0" smtClean="0"/>
              <a:t>結果④</a:t>
            </a:r>
            <a:endParaRPr kumimoji="1" lang="ja-JP" altLang="en-US" sz="3600" dirty="0"/>
          </a:p>
        </p:txBody>
      </p:sp>
      <p:sp>
        <p:nvSpPr>
          <p:cNvPr id="6" name="テキスト ボックス 5"/>
          <p:cNvSpPr txBox="1"/>
          <p:nvPr/>
        </p:nvSpPr>
        <p:spPr>
          <a:xfrm>
            <a:off x="6008914" y="0"/>
            <a:ext cx="1837508" cy="365760"/>
          </a:xfrm>
          <a:prstGeom prst="rect">
            <a:avLst/>
          </a:prstGeom>
          <a:solidFill>
            <a:schemeClr val="bg1"/>
          </a:solidFill>
        </p:spPr>
        <p:txBody>
          <a:bodyPr wrap="square" rtlCol="0">
            <a:spAutoFit/>
          </a:bodyPr>
          <a:lstStyle/>
          <a:p>
            <a:r>
              <a:rPr kumimoji="1" lang="ja-JP" altLang="en-US" dirty="0" smtClean="0"/>
              <a:t>非</a:t>
            </a:r>
            <a:r>
              <a:rPr kumimoji="1" lang="en-US" altLang="ja-JP" dirty="0" smtClean="0"/>
              <a:t>Epi</a:t>
            </a:r>
            <a:r>
              <a:rPr lang="ja-JP" altLang="en-US" dirty="0"/>
              <a:t>分娩</a:t>
            </a:r>
            <a:r>
              <a:rPr kumimoji="1" lang="ja-JP" altLang="en-US" dirty="0" smtClean="0"/>
              <a:t>群</a:t>
            </a:r>
            <a:endParaRPr kumimoji="1" lang="ja-JP" altLang="en-US" dirty="0"/>
          </a:p>
        </p:txBody>
      </p:sp>
      <p:sp>
        <p:nvSpPr>
          <p:cNvPr id="7" name="テキスト ボックス 6"/>
          <p:cNvSpPr txBox="1"/>
          <p:nvPr/>
        </p:nvSpPr>
        <p:spPr>
          <a:xfrm>
            <a:off x="6008914" y="344356"/>
            <a:ext cx="1837508" cy="365760"/>
          </a:xfrm>
          <a:prstGeom prst="rect">
            <a:avLst/>
          </a:prstGeom>
          <a:solidFill>
            <a:schemeClr val="bg1"/>
          </a:solidFill>
        </p:spPr>
        <p:txBody>
          <a:bodyPr wrap="square" rtlCol="0">
            <a:spAutoFit/>
          </a:bodyPr>
          <a:lstStyle/>
          <a:p>
            <a:r>
              <a:rPr kumimoji="1" lang="en-US" altLang="ja-JP" dirty="0" smtClean="0"/>
              <a:t>Epi</a:t>
            </a:r>
            <a:r>
              <a:rPr lang="ja-JP" altLang="en-US" dirty="0"/>
              <a:t>分娩</a:t>
            </a:r>
            <a:r>
              <a:rPr kumimoji="1" lang="ja-JP" altLang="en-US" dirty="0" smtClean="0"/>
              <a:t>群</a:t>
            </a:r>
            <a:endParaRPr kumimoji="1" lang="ja-JP" altLang="en-US" dirty="0"/>
          </a:p>
        </p:txBody>
      </p:sp>
      <p:sp>
        <p:nvSpPr>
          <p:cNvPr id="8" name="テキスト ボックス 7"/>
          <p:cNvSpPr txBox="1"/>
          <p:nvPr/>
        </p:nvSpPr>
        <p:spPr>
          <a:xfrm>
            <a:off x="6008914" y="688712"/>
            <a:ext cx="1837508" cy="365760"/>
          </a:xfrm>
          <a:prstGeom prst="rect">
            <a:avLst/>
          </a:prstGeom>
          <a:solidFill>
            <a:schemeClr val="bg1"/>
          </a:solidFill>
        </p:spPr>
        <p:txBody>
          <a:bodyPr wrap="square" rtlCol="0">
            <a:spAutoFit/>
          </a:bodyPr>
          <a:lstStyle/>
          <a:p>
            <a:r>
              <a:rPr kumimoji="1" lang="ja-JP" altLang="en-US" dirty="0" smtClean="0"/>
              <a:t>妊婦群</a:t>
            </a:r>
            <a:endParaRPr kumimoji="1" lang="ja-JP" altLang="en-US" dirty="0"/>
          </a:p>
        </p:txBody>
      </p:sp>
      <p:sp>
        <p:nvSpPr>
          <p:cNvPr id="9" name="テキスト ボックス 8"/>
          <p:cNvSpPr txBox="1"/>
          <p:nvPr/>
        </p:nvSpPr>
        <p:spPr>
          <a:xfrm>
            <a:off x="6008914" y="1054472"/>
            <a:ext cx="1837508" cy="365760"/>
          </a:xfrm>
          <a:prstGeom prst="rect">
            <a:avLst/>
          </a:prstGeom>
          <a:solidFill>
            <a:schemeClr val="bg1"/>
          </a:solidFill>
        </p:spPr>
        <p:txBody>
          <a:bodyPr wrap="square" rtlCol="0">
            <a:spAutoFit/>
          </a:bodyPr>
          <a:lstStyle/>
          <a:p>
            <a:r>
              <a:rPr lang="ja-JP" altLang="en-US" dirty="0" smtClean="0"/>
              <a:t>非妊婦群</a:t>
            </a:r>
            <a:endParaRPr kumimoji="1" lang="ja-JP" altLang="en-US" dirty="0"/>
          </a:p>
        </p:txBody>
      </p:sp>
      <p:sp>
        <p:nvSpPr>
          <p:cNvPr id="3" name="正方形/長方形 2"/>
          <p:cNvSpPr/>
          <p:nvPr/>
        </p:nvSpPr>
        <p:spPr>
          <a:xfrm>
            <a:off x="5408023" y="710116"/>
            <a:ext cx="2046514" cy="7101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p:nvPr/>
        </p:nvCxnSpPr>
        <p:spPr>
          <a:xfrm flipV="1">
            <a:off x="2420983" y="3612448"/>
            <a:ext cx="409303" cy="5334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2420983" y="3685693"/>
            <a:ext cx="783771" cy="4819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5408023" y="365127"/>
            <a:ext cx="2046514" cy="323585"/>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5408023" y="10386"/>
            <a:ext cx="2046514" cy="32358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p:cNvCxnSpPr/>
          <p:nvPr/>
        </p:nvCxnSpPr>
        <p:spPr>
          <a:xfrm flipV="1">
            <a:off x="2420983" y="3126377"/>
            <a:ext cx="383177" cy="559316"/>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V="1">
            <a:off x="2420983" y="2659476"/>
            <a:ext cx="365594" cy="56605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V="1">
            <a:off x="2420983" y="3134192"/>
            <a:ext cx="705394" cy="551501"/>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V="1">
            <a:off x="2420983" y="2652215"/>
            <a:ext cx="705394" cy="55150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V="1">
            <a:off x="2420983" y="3210977"/>
            <a:ext cx="1518449" cy="477024"/>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V="1">
            <a:off x="2420982" y="2727479"/>
            <a:ext cx="1518449" cy="47702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V="1">
            <a:off x="2420982" y="2429211"/>
            <a:ext cx="3936275" cy="79519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713008" y="5181600"/>
            <a:ext cx="8125097" cy="1015663"/>
          </a:xfrm>
          <a:prstGeom prst="rect">
            <a:avLst/>
          </a:prstGeom>
          <a:noFill/>
        </p:spPr>
        <p:txBody>
          <a:bodyPr wrap="square" rtlCol="0">
            <a:spAutoFit/>
          </a:bodyPr>
          <a:lstStyle/>
          <a:p>
            <a:r>
              <a:rPr lang="ja-JP" altLang="en-US" sz="2000" dirty="0"/>
              <a:t>非</a:t>
            </a:r>
            <a:r>
              <a:rPr lang="en-US" altLang="ja-JP" sz="2000" dirty="0"/>
              <a:t>Epi</a:t>
            </a:r>
            <a:r>
              <a:rPr lang="ja-JP" altLang="en-US" sz="2000" dirty="0"/>
              <a:t>群では</a:t>
            </a:r>
            <a:r>
              <a:rPr lang="en-US" altLang="ja-JP" sz="2000" dirty="0"/>
              <a:t>15</a:t>
            </a:r>
            <a:r>
              <a:rPr lang="ja-JP" altLang="en-US" sz="2000" dirty="0"/>
              <a:t>分後、</a:t>
            </a:r>
            <a:r>
              <a:rPr lang="en-US" altLang="ja-JP" sz="2000" dirty="0"/>
              <a:t>60</a:t>
            </a:r>
            <a:r>
              <a:rPr lang="ja-JP" altLang="en-US" sz="2000" dirty="0"/>
              <a:t>分後、</a:t>
            </a:r>
            <a:r>
              <a:rPr lang="en-US" altLang="ja-JP" sz="2000" dirty="0"/>
              <a:t>90</a:t>
            </a:r>
            <a:r>
              <a:rPr lang="ja-JP" altLang="en-US" sz="2000" dirty="0"/>
              <a:t>分後、</a:t>
            </a:r>
            <a:r>
              <a:rPr lang="en-US" altLang="ja-JP" sz="2000" dirty="0"/>
              <a:t>120</a:t>
            </a:r>
            <a:r>
              <a:rPr lang="ja-JP" altLang="en-US" sz="2000" dirty="0"/>
              <a:t>分後まで胃の拡張を認めた。</a:t>
            </a:r>
            <a:endParaRPr lang="en-US" altLang="ja-JP" sz="2000" dirty="0"/>
          </a:p>
          <a:p>
            <a:r>
              <a:rPr lang="en-US" altLang="ja-JP" sz="2000" dirty="0"/>
              <a:t>Epi</a:t>
            </a:r>
            <a:r>
              <a:rPr lang="ja-JP" altLang="en-US" sz="2000" dirty="0"/>
              <a:t>群では</a:t>
            </a:r>
            <a:r>
              <a:rPr lang="en-US" altLang="ja-JP" sz="2000" dirty="0"/>
              <a:t>15</a:t>
            </a:r>
            <a:r>
              <a:rPr lang="ja-JP" altLang="en-US" sz="2000" dirty="0"/>
              <a:t>分、</a:t>
            </a:r>
            <a:r>
              <a:rPr lang="en-US" altLang="ja-JP" sz="2000" dirty="0"/>
              <a:t>60</a:t>
            </a:r>
            <a:r>
              <a:rPr lang="ja-JP" altLang="en-US" sz="2000" dirty="0"/>
              <a:t>分、</a:t>
            </a:r>
            <a:r>
              <a:rPr lang="en-US" altLang="ja-JP" sz="2000" dirty="0"/>
              <a:t>90</a:t>
            </a:r>
            <a:r>
              <a:rPr lang="ja-JP" altLang="en-US" sz="2000" dirty="0"/>
              <a:t>分後まで胃の拡張を認めた</a:t>
            </a:r>
            <a:r>
              <a:rPr lang="ja-JP" altLang="en-US" sz="2000" dirty="0" smtClean="0"/>
              <a:t>。</a:t>
            </a:r>
            <a:endParaRPr kumimoji="1" lang="en-US" altLang="ja-JP" sz="2000" dirty="0" smtClean="0"/>
          </a:p>
          <a:p>
            <a:r>
              <a:rPr kumimoji="1" lang="ja-JP" altLang="en-US" sz="2000" dirty="0" smtClean="0"/>
              <a:t>非妊婦群、妊婦群では</a:t>
            </a:r>
            <a:r>
              <a:rPr lang="en-US" altLang="ja-JP" sz="2000" dirty="0"/>
              <a:t>15</a:t>
            </a:r>
            <a:r>
              <a:rPr lang="ja-JP" altLang="en-US" sz="2000" dirty="0" smtClean="0"/>
              <a:t>分、</a:t>
            </a:r>
            <a:r>
              <a:rPr lang="en-US" altLang="ja-JP" sz="2000" dirty="0" smtClean="0"/>
              <a:t>60</a:t>
            </a:r>
            <a:r>
              <a:rPr lang="ja-JP" altLang="en-US" sz="2000" dirty="0" smtClean="0"/>
              <a:t>分後まで胃の拡張を認めた。</a:t>
            </a:r>
            <a:endParaRPr lang="en-US" altLang="ja-JP" sz="2000" dirty="0" smtClean="0"/>
          </a:p>
        </p:txBody>
      </p:sp>
      <p:sp>
        <p:nvSpPr>
          <p:cNvPr id="37" name="フローチャート: 結合子 36"/>
          <p:cNvSpPr/>
          <p:nvPr/>
        </p:nvSpPr>
        <p:spPr>
          <a:xfrm>
            <a:off x="531892" y="5890869"/>
            <a:ext cx="169818" cy="170335"/>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ローチャート: 結合子 37"/>
          <p:cNvSpPr/>
          <p:nvPr/>
        </p:nvSpPr>
        <p:spPr>
          <a:xfrm>
            <a:off x="543190" y="5584475"/>
            <a:ext cx="169818" cy="170335"/>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ローチャート: 結合子 38"/>
          <p:cNvSpPr/>
          <p:nvPr/>
        </p:nvSpPr>
        <p:spPr>
          <a:xfrm>
            <a:off x="543190" y="5281148"/>
            <a:ext cx="169818" cy="170335"/>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36283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1848</TotalTime>
  <Words>1034</Words>
  <Application>Microsoft Office PowerPoint</Application>
  <PresentationFormat>画面に合わせる (4:3)</PresentationFormat>
  <Paragraphs>131</Paragraphs>
  <Slides>14</Slides>
  <Notes>1</Notes>
  <HiddenSlides>0</HiddenSlides>
  <MMClips>0</MMClips>
  <ScaleCrop>false</ScaleCrop>
  <HeadingPairs>
    <vt:vector size="4" baseType="variant">
      <vt:variant>
        <vt:lpstr>テーマ</vt:lpstr>
      </vt:variant>
      <vt:variant>
        <vt:i4>1</vt:i4>
      </vt:variant>
      <vt:variant>
        <vt:lpstr>スライド タイトル</vt:lpstr>
      </vt:variant>
      <vt:variant>
        <vt:i4>14</vt:i4>
      </vt:variant>
    </vt:vector>
  </HeadingPairs>
  <TitlesOfParts>
    <vt:vector size="15" baseType="lpstr">
      <vt:lpstr>Office テーマ</vt:lpstr>
      <vt:lpstr>PowerPoint プレゼンテーション</vt:lpstr>
      <vt:lpstr>背景①</vt:lpstr>
      <vt:lpstr>背景②</vt:lpstr>
      <vt:lpstr>方法①</vt:lpstr>
      <vt:lpstr>方法②</vt:lpstr>
      <vt:lpstr>結果①</vt:lpstr>
      <vt:lpstr>結果②</vt:lpstr>
      <vt:lpstr>結果③</vt:lpstr>
      <vt:lpstr>結果④</vt:lpstr>
      <vt:lpstr>結果⑤</vt:lpstr>
      <vt:lpstr>討論①（硬膜外鎮痛が胃内容排出に及ぼす影響）</vt:lpstr>
      <vt:lpstr>討論②（飲食物の形態）</vt:lpstr>
      <vt:lpstr>討論③（陣痛中の摂食）</vt:lpstr>
      <vt:lpstr>結論</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蔵持智也</dc:creator>
  <cp:lastModifiedBy>takahiro</cp:lastModifiedBy>
  <cp:revision>130</cp:revision>
  <dcterms:created xsi:type="dcterms:W3CDTF">2021-07-11T06:13:56Z</dcterms:created>
  <dcterms:modified xsi:type="dcterms:W3CDTF">2022-04-15T02:34:53Z</dcterms:modified>
</cp:coreProperties>
</file>