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58" r:id="rId6"/>
    <p:sldId id="262" r:id="rId7"/>
    <p:sldId id="263" r:id="rId8"/>
    <p:sldId id="264" r:id="rId9"/>
    <p:sldId id="265" r:id="rId10"/>
    <p:sldId id="266"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autoAdjust="0"/>
  </p:normalViewPr>
  <p:slideViewPr>
    <p:cSldViewPr snapToGrid="0" showGuides="1">
      <p:cViewPr varScale="1">
        <p:scale>
          <a:sx n="109" d="100"/>
          <a:sy n="109" d="100"/>
        </p:scale>
        <p:origin x="-6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12018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410203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278718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436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72323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9059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14382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123165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375632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390219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172456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65030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13795" y="2912232"/>
            <a:ext cx="5107208"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912232"/>
            <a:ext cx="5095357"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46526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209602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81783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391619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CD0287-C5F5-46F0-A48B-6E8CD7739B10}" type="datetimeFigureOut">
              <a:rPr kumimoji="1" lang="ja-JP" altLang="en-US" smtClean="0"/>
              <a:t>2022/4/20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24964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8CD0287-C5F5-46F0-A48B-6E8CD7739B10}" type="datetimeFigureOut">
              <a:rPr kumimoji="1" lang="ja-JP" altLang="en-US" smtClean="0"/>
              <a:t>2022/4/20</a:t>
            </a:fld>
            <a:endParaRPr kumimoji="1" lang="ja-JP"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A5E622E-D718-4802-981F-384BD1EF8C68}" type="slidenum">
              <a:rPr kumimoji="1" lang="ja-JP" altLang="en-US" smtClean="0"/>
              <a:t>‹#›</a:t>
            </a:fld>
            <a:endParaRPr kumimoji="1" lang="ja-JP" altLang="en-US"/>
          </a:p>
        </p:txBody>
      </p:sp>
    </p:spTree>
    <p:extLst>
      <p:ext uri="{BB962C8B-B14F-4D97-AF65-F5344CB8AC3E}">
        <p14:creationId xmlns:p14="http://schemas.microsoft.com/office/powerpoint/2010/main" val="24464233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kumimoji="1"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73535C-343B-4751-8065-63B680B6A251}"/>
              </a:ext>
            </a:extLst>
          </p:cNvPr>
          <p:cNvSpPr>
            <a:spLocks noGrp="1"/>
          </p:cNvSpPr>
          <p:nvPr>
            <p:ph type="ctrTitle"/>
          </p:nvPr>
        </p:nvSpPr>
        <p:spPr/>
        <p:txBody>
          <a:bodyPr>
            <a:normAutofit fontScale="90000"/>
          </a:bodyPr>
          <a:lstStyle/>
          <a:p>
            <a:r>
              <a:rPr kumimoji="1" lang="en-US" altLang="ja-JP" sz="4800" b="1" dirty="0"/>
              <a:t>Azo-Propofols</a:t>
            </a:r>
            <a:br>
              <a:rPr kumimoji="1" lang="en-US" altLang="ja-JP" sz="4800" b="1" dirty="0"/>
            </a:br>
            <a:r>
              <a:rPr kumimoji="1" lang="en-US" altLang="ja-JP" sz="4800" b="1" dirty="0"/>
              <a:t>Photochromic Potentiators of GABA</a:t>
            </a:r>
            <a:r>
              <a:rPr kumimoji="1" lang="en-US" altLang="ja-JP" sz="2800" b="1" dirty="0"/>
              <a:t>A</a:t>
            </a:r>
            <a:r>
              <a:rPr kumimoji="1" lang="en-US" altLang="ja-JP" sz="4800" b="1" dirty="0"/>
              <a:t> Receptors</a:t>
            </a:r>
            <a:endParaRPr kumimoji="1" lang="ja-JP" altLang="en-US" sz="4800" b="1" dirty="0"/>
          </a:p>
        </p:txBody>
      </p:sp>
      <p:sp>
        <p:nvSpPr>
          <p:cNvPr id="3" name="字幕 2">
            <a:extLst>
              <a:ext uri="{FF2B5EF4-FFF2-40B4-BE49-F238E27FC236}">
                <a16:creationId xmlns:a16="http://schemas.microsoft.com/office/drawing/2014/main" xmlns="" id="{8B1A0278-2150-48AF-8D1E-588CD5150B2C}"/>
              </a:ext>
            </a:extLst>
          </p:cNvPr>
          <p:cNvSpPr>
            <a:spLocks noGrp="1"/>
          </p:cNvSpPr>
          <p:nvPr>
            <p:ph type="subTitle" idx="1"/>
          </p:nvPr>
        </p:nvSpPr>
        <p:spPr>
          <a:xfrm>
            <a:off x="9300840" y="5333846"/>
            <a:ext cx="1867270" cy="401791"/>
          </a:xfrm>
        </p:spPr>
        <p:txBody>
          <a:bodyPr>
            <a:normAutofit fontScale="85000" lnSpcReduction="10000"/>
          </a:bodyPr>
          <a:lstStyle/>
          <a:p>
            <a:r>
              <a:rPr lang="ja-JP" altLang="en-US" dirty="0"/>
              <a:t>榎本　孝也</a:t>
            </a:r>
            <a:endParaRPr kumimoji="1" lang="ja-JP" altLang="en-US" dirty="0"/>
          </a:p>
        </p:txBody>
      </p:sp>
    </p:spTree>
    <p:extLst>
      <p:ext uri="{BB962C8B-B14F-4D97-AF65-F5344CB8AC3E}">
        <p14:creationId xmlns:p14="http://schemas.microsoft.com/office/powerpoint/2010/main" val="187670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1525769" cy="523220"/>
          </a:xfrm>
          <a:prstGeom prst="rect">
            <a:avLst/>
          </a:prstGeom>
          <a:noFill/>
        </p:spPr>
        <p:txBody>
          <a:bodyPr wrap="square" rtlCol="0">
            <a:spAutoFit/>
          </a:bodyPr>
          <a:lstStyle/>
          <a:p>
            <a:r>
              <a:rPr kumimoji="1" lang="ja-JP" altLang="en-US" sz="2800" b="1" dirty="0"/>
              <a:t>結果</a:t>
            </a:r>
          </a:p>
        </p:txBody>
      </p:sp>
      <p:sp>
        <p:nvSpPr>
          <p:cNvPr id="3" name="テキスト ボックス 2">
            <a:extLst>
              <a:ext uri="{FF2B5EF4-FFF2-40B4-BE49-F238E27FC236}">
                <a16:creationId xmlns:a16="http://schemas.microsoft.com/office/drawing/2014/main" xmlns="" id="{9CE1A5EA-A131-4928-AA51-BBDB07660E71}"/>
              </a:ext>
            </a:extLst>
          </p:cNvPr>
          <p:cNvSpPr txBox="1"/>
          <p:nvPr/>
        </p:nvSpPr>
        <p:spPr>
          <a:xfrm>
            <a:off x="435006" y="1300991"/>
            <a:ext cx="3335716" cy="400110"/>
          </a:xfrm>
          <a:prstGeom prst="rect">
            <a:avLst/>
          </a:prstGeom>
          <a:noFill/>
        </p:spPr>
        <p:txBody>
          <a:bodyPr wrap="square" rtlCol="0">
            <a:spAutoFit/>
          </a:bodyPr>
          <a:lstStyle/>
          <a:p>
            <a:r>
              <a:rPr kumimoji="1" lang="en-US" altLang="ja-JP" sz="2000" dirty="0"/>
              <a:t>a</a:t>
            </a:r>
            <a:r>
              <a:rPr kumimoji="1" lang="ja-JP" altLang="en-US" dirty="0"/>
              <a:t>プロポフォール</a:t>
            </a:r>
          </a:p>
        </p:txBody>
      </p:sp>
      <p:sp>
        <p:nvSpPr>
          <p:cNvPr id="8" name="テキスト ボックス 7">
            <a:extLst>
              <a:ext uri="{FF2B5EF4-FFF2-40B4-BE49-F238E27FC236}">
                <a16:creationId xmlns:a16="http://schemas.microsoft.com/office/drawing/2014/main" xmlns="" id="{4DEE0F52-6C47-4E9E-83DF-C2939E9D300F}"/>
              </a:ext>
            </a:extLst>
          </p:cNvPr>
          <p:cNvSpPr txBox="1"/>
          <p:nvPr/>
        </p:nvSpPr>
        <p:spPr>
          <a:xfrm>
            <a:off x="435006" y="1664937"/>
            <a:ext cx="5155089" cy="646331"/>
          </a:xfrm>
          <a:prstGeom prst="rect">
            <a:avLst/>
          </a:prstGeom>
          <a:noFill/>
        </p:spPr>
        <p:txBody>
          <a:bodyPr wrap="square" rtlCol="0">
            <a:spAutoFit/>
          </a:bodyPr>
          <a:lstStyle/>
          <a:p>
            <a:r>
              <a:rPr kumimoji="1" lang="ja-JP" altLang="en-US" dirty="0"/>
              <a:t>光刺激により、曲線をわずかに右へシフトさせた</a:t>
            </a:r>
            <a:endParaRPr kumimoji="1" lang="en-US" altLang="ja-JP" dirty="0"/>
          </a:p>
          <a:p>
            <a:endParaRPr kumimoji="1" lang="ja-JP" altLang="en-US" dirty="0"/>
          </a:p>
        </p:txBody>
      </p:sp>
      <p:sp>
        <p:nvSpPr>
          <p:cNvPr id="9" name="テキスト ボックス 8">
            <a:extLst>
              <a:ext uri="{FF2B5EF4-FFF2-40B4-BE49-F238E27FC236}">
                <a16:creationId xmlns:a16="http://schemas.microsoft.com/office/drawing/2014/main" xmlns="" id="{50709F97-0632-4C43-9C54-C31EA7FE46F3}"/>
              </a:ext>
            </a:extLst>
          </p:cNvPr>
          <p:cNvSpPr txBox="1"/>
          <p:nvPr/>
        </p:nvSpPr>
        <p:spPr>
          <a:xfrm>
            <a:off x="358218" y="3233459"/>
            <a:ext cx="4864231" cy="369332"/>
          </a:xfrm>
          <a:prstGeom prst="rect">
            <a:avLst/>
          </a:prstGeom>
          <a:noFill/>
        </p:spPr>
        <p:txBody>
          <a:bodyPr wrap="square" rtlCol="0">
            <a:spAutoFit/>
          </a:bodyPr>
          <a:lstStyle/>
          <a:p>
            <a:r>
              <a:rPr kumimoji="1" lang="ja-JP" altLang="en-US" dirty="0"/>
              <a:t>光刺激により、明らかに曲線を右にシフトさせた。</a:t>
            </a:r>
            <a:endParaRPr kumimoji="1" lang="en-US" altLang="ja-JP" dirty="0"/>
          </a:p>
        </p:txBody>
      </p:sp>
      <p:pic>
        <p:nvPicPr>
          <p:cNvPr id="7" name="図 6">
            <a:extLst>
              <a:ext uri="{FF2B5EF4-FFF2-40B4-BE49-F238E27FC236}">
                <a16:creationId xmlns:a16="http://schemas.microsoft.com/office/drawing/2014/main" xmlns="" id="{5A617219-7F59-420B-A8BC-3F298CF2072D}"/>
              </a:ext>
            </a:extLst>
          </p:cNvPr>
          <p:cNvPicPr>
            <a:picLocks noChangeAspect="1"/>
          </p:cNvPicPr>
          <p:nvPr/>
        </p:nvPicPr>
        <p:blipFill>
          <a:blip r:embed="rId2"/>
          <a:stretch>
            <a:fillRect/>
          </a:stretch>
        </p:blipFill>
        <p:spPr>
          <a:xfrm>
            <a:off x="7398094" y="313890"/>
            <a:ext cx="3982006" cy="6230219"/>
          </a:xfrm>
          <a:prstGeom prst="rect">
            <a:avLst/>
          </a:prstGeom>
        </p:spPr>
      </p:pic>
      <p:sp>
        <p:nvSpPr>
          <p:cNvPr id="5" name="テキスト ボックス 4">
            <a:extLst>
              <a:ext uri="{FF2B5EF4-FFF2-40B4-BE49-F238E27FC236}">
                <a16:creationId xmlns:a16="http://schemas.microsoft.com/office/drawing/2014/main" xmlns="" id="{5FB8A9B4-628A-469B-A6A9-C1FD98B6CB3F}"/>
              </a:ext>
            </a:extLst>
          </p:cNvPr>
          <p:cNvSpPr txBox="1"/>
          <p:nvPr/>
        </p:nvSpPr>
        <p:spPr>
          <a:xfrm>
            <a:off x="435006" y="2137375"/>
            <a:ext cx="6166901" cy="369332"/>
          </a:xfrm>
          <a:prstGeom prst="rect">
            <a:avLst/>
          </a:prstGeom>
          <a:noFill/>
        </p:spPr>
        <p:txBody>
          <a:bodyPr wrap="square" rtlCol="0">
            <a:spAutoFit/>
          </a:bodyPr>
          <a:lstStyle/>
          <a:p>
            <a:r>
              <a:rPr kumimoji="1" lang="ja-JP" altLang="en-US" dirty="0"/>
              <a:t>→光がオタマジャクシにとって有害であることがわかる</a:t>
            </a:r>
          </a:p>
        </p:txBody>
      </p:sp>
      <p:sp>
        <p:nvSpPr>
          <p:cNvPr id="10" name="テキスト ボックス 9">
            <a:extLst>
              <a:ext uri="{FF2B5EF4-FFF2-40B4-BE49-F238E27FC236}">
                <a16:creationId xmlns:a16="http://schemas.microsoft.com/office/drawing/2014/main" xmlns="" id="{3CFF7EFA-D814-4B1F-98E1-A0226ACC37B6}"/>
              </a:ext>
            </a:extLst>
          </p:cNvPr>
          <p:cNvSpPr txBox="1"/>
          <p:nvPr/>
        </p:nvSpPr>
        <p:spPr>
          <a:xfrm>
            <a:off x="435006" y="2670028"/>
            <a:ext cx="3335716" cy="400110"/>
          </a:xfrm>
          <a:prstGeom prst="rect">
            <a:avLst/>
          </a:prstGeom>
          <a:noFill/>
        </p:spPr>
        <p:txBody>
          <a:bodyPr wrap="square" rtlCol="0">
            <a:spAutoFit/>
          </a:bodyPr>
          <a:lstStyle/>
          <a:p>
            <a:r>
              <a:rPr kumimoji="1" lang="ja-JP" altLang="en-US" sz="2000" dirty="0"/>
              <a:t>ｂ</a:t>
            </a:r>
            <a:r>
              <a:rPr kumimoji="1" lang="en-US" altLang="ja-JP" dirty="0"/>
              <a:t>AP2</a:t>
            </a:r>
            <a:endParaRPr kumimoji="1" lang="ja-JP" altLang="en-US" dirty="0"/>
          </a:p>
        </p:txBody>
      </p:sp>
      <p:sp>
        <p:nvSpPr>
          <p:cNvPr id="11" name="テキスト ボックス 10">
            <a:extLst>
              <a:ext uri="{FF2B5EF4-FFF2-40B4-BE49-F238E27FC236}">
                <a16:creationId xmlns:a16="http://schemas.microsoft.com/office/drawing/2014/main" xmlns="" id="{13CA3D96-131C-47A6-99FF-FA04B28C995D}"/>
              </a:ext>
            </a:extLst>
          </p:cNvPr>
          <p:cNvSpPr txBox="1"/>
          <p:nvPr/>
        </p:nvSpPr>
        <p:spPr>
          <a:xfrm>
            <a:off x="435006" y="3766112"/>
            <a:ext cx="6166901" cy="369332"/>
          </a:xfrm>
          <a:prstGeom prst="rect">
            <a:avLst/>
          </a:prstGeom>
          <a:noFill/>
        </p:spPr>
        <p:txBody>
          <a:bodyPr wrap="square" rtlCol="0">
            <a:spAutoFit/>
          </a:bodyPr>
          <a:lstStyle/>
          <a:p>
            <a:r>
              <a:rPr kumimoji="1" lang="ja-JP" altLang="en-US" dirty="0"/>
              <a:t>→光によって</a:t>
            </a:r>
            <a:r>
              <a:rPr kumimoji="1" lang="en-US" altLang="ja-JP" dirty="0"/>
              <a:t>AP2</a:t>
            </a:r>
            <a:r>
              <a:rPr kumimoji="1" lang="ja-JP" altLang="en-US" dirty="0"/>
              <a:t>の構造が</a:t>
            </a:r>
            <a:r>
              <a:rPr kumimoji="1" lang="en-US" altLang="ja-JP" dirty="0"/>
              <a:t>trans</a:t>
            </a:r>
            <a:r>
              <a:rPr kumimoji="1" lang="ja-JP" altLang="en-US" dirty="0"/>
              <a:t>→</a:t>
            </a:r>
            <a:r>
              <a:rPr kumimoji="1" lang="en-US" altLang="ja-JP" dirty="0"/>
              <a:t>cis</a:t>
            </a:r>
            <a:r>
              <a:rPr kumimoji="1" lang="ja-JP" altLang="en-US" dirty="0"/>
              <a:t>となったことに起因する</a:t>
            </a:r>
          </a:p>
        </p:txBody>
      </p:sp>
      <p:sp>
        <p:nvSpPr>
          <p:cNvPr id="6" name="テキスト ボックス 5">
            <a:extLst>
              <a:ext uri="{FF2B5EF4-FFF2-40B4-BE49-F238E27FC236}">
                <a16:creationId xmlns:a16="http://schemas.microsoft.com/office/drawing/2014/main" xmlns="" id="{D7D765BD-F765-4C1C-A7FC-F012AA720D40}"/>
              </a:ext>
            </a:extLst>
          </p:cNvPr>
          <p:cNvSpPr txBox="1"/>
          <p:nvPr/>
        </p:nvSpPr>
        <p:spPr>
          <a:xfrm>
            <a:off x="811900" y="4997236"/>
            <a:ext cx="4270343" cy="461665"/>
          </a:xfrm>
          <a:prstGeom prst="rect">
            <a:avLst/>
          </a:prstGeom>
          <a:noFill/>
        </p:spPr>
        <p:txBody>
          <a:bodyPr wrap="square" rtlCol="0">
            <a:spAutoFit/>
          </a:bodyPr>
          <a:lstStyle/>
          <a:p>
            <a:r>
              <a:rPr kumimoji="1" lang="ja-JP" altLang="en-US" sz="2400" dirty="0"/>
              <a:t>光によって麻酔効果が薄まった</a:t>
            </a:r>
          </a:p>
        </p:txBody>
      </p:sp>
    </p:spTree>
    <p:extLst>
      <p:ext uri="{BB962C8B-B14F-4D97-AF65-F5344CB8AC3E}">
        <p14:creationId xmlns:p14="http://schemas.microsoft.com/office/powerpoint/2010/main" val="227004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98AF302-13CE-4193-A0CD-1A68A5FB6469}"/>
              </a:ext>
            </a:extLst>
          </p:cNvPr>
          <p:cNvSpPr txBox="1"/>
          <p:nvPr/>
        </p:nvSpPr>
        <p:spPr>
          <a:xfrm>
            <a:off x="1245909" y="2305615"/>
            <a:ext cx="9700182" cy="2246769"/>
          </a:xfrm>
          <a:prstGeom prst="rect">
            <a:avLst/>
          </a:prstGeom>
          <a:noFill/>
        </p:spPr>
        <p:txBody>
          <a:bodyPr wrap="square" rtlCol="0">
            <a:spAutoFit/>
          </a:bodyPr>
          <a:lstStyle/>
          <a:p>
            <a:r>
              <a:rPr kumimoji="1" lang="ja-JP" altLang="en-US" sz="2800" dirty="0"/>
              <a:t>まだまだ実験段階の薬物ではあるが、この論文が提出されたのは</a:t>
            </a:r>
            <a:r>
              <a:rPr kumimoji="1" lang="en-US" altLang="ja-JP" sz="2800" dirty="0"/>
              <a:t>2012</a:t>
            </a:r>
            <a:r>
              <a:rPr kumimoji="1" lang="ja-JP" altLang="en-US" sz="2800" dirty="0"/>
              <a:t>年であり、現在はもっと試験が進んでいると考えられる。</a:t>
            </a:r>
            <a:endParaRPr kumimoji="1" lang="en-US" altLang="ja-JP" sz="2800" dirty="0"/>
          </a:p>
          <a:p>
            <a:endParaRPr kumimoji="1" lang="en-US" altLang="ja-JP" sz="2800" dirty="0"/>
          </a:p>
          <a:p>
            <a:r>
              <a:rPr kumimoji="1" lang="ja-JP" altLang="en-US" sz="2800" dirty="0"/>
              <a:t>もしかしたら近い未来に、手術室で</a:t>
            </a:r>
            <a:r>
              <a:rPr kumimoji="1" lang="en-US" altLang="ja-JP" sz="2800" dirty="0" err="1"/>
              <a:t>azopropofol</a:t>
            </a:r>
            <a:r>
              <a:rPr kumimoji="1" lang="ja-JP" altLang="en-US" sz="2800" dirty="0"/>
              <a:t>のような</a:t>
            </a:r>
            <a:endParaRPr kumimoji="1" lang="en-US" altLang="ja-JP" sz="2800" dirty="0"/>
          </a:p>
          <a:p>
            <a:r>
              <a:rPr kumimoji="1" lang="ja-JP" altLang="en-US" sz="2800" dirty="0"/>
              <a:t>光による調節可能な麻酔薬が登場するかもしれない。</a:t>
            </a:r>
          </a:p>
        </p:txBody>
      </p:sp>
    </p:spTree>
    <p:extLst>
      <p:ext uri="{BB962C8B-B14F-4D97-AF65-F5344CB8AC3E}">
        <p14:creationId xmlns:p14="http://schemas.microsoft.com/office/powerpoint/2010/main" val="331470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3435658" cy="523220"/>
          </a:xfrm>
          <a:prstGeom prst="rect">
            <a:avLst/>
          </a:prstGeom>
          <a:noFill/>
        </p:spPr>
        <p:txBody>
          <a:bodyPr wrap="square" rtlCol="0">
            <a:spAutoFit/>
          </a:bodyPr>
          <a:lstStyle/>
          <a:p>
            <a:r>
              <a:rPr kumimoji="1" lang="en-US" altLang="ja-JP" sz="2800" b="1" dirty="0"/>
              <a:t>Azo-Propofols</a:t>
            </a:r>
            <a:r>
              <a:rPr kumimoji="1" lang="ja-JP" altLang="en-US" sz="2800" b="1" dirty="0"/>
              <a:t>とは</a:t>
            </a:r>
          </a:p>
        </p:txBody>
      </p:sp>
      <p:sp>
        <p:nvSpPr>
          <p:cNvPr id="6" name="テキスト ボックス 5">
            <a:extLst>
              <a:ext uri="{FF2B5EF4-FFF2-40B4-BE49-F238E27FC236}">
                <a16:creationId xmlns:a16="http://schemas.microsoft.com/office/drawing/2014/main" xmlns="" id="{6DB9BC53-123F-4CC0-B968-839D12117A9C}"/>
              </a:ext>
            </a:extLst>
          </p:cNvPr>
          <p:cNvSpPr txBox="1"/>
          <p:nvPr/>
        </p:nvSpPr>
        <p:spPr>
          <a:xfrm>
            <a:off x="435006" y="1428397"/>
            <a:ext cx="7386221" cy="369332"/>
          </a:xfrm>
          <a:prstGeom prst="rect">
            <a:avLst/>
          </a:prstGeom>
          <a:noFill/>
        </p:spPr>
        <p:txBody>
          <a:bodyPr wrap="square" rtlCol="0">
            <a:spAutoFit/>
          </a:bodyPr>
          <a:lstStyle/>
          <a:p>
            <a:r>
              <a:rPr kumimoji="1" lang="ja-JP" altLang="en-US" dirty="0"/>
              <a:t>プロポフォールのアゾベンゼン誘導体であり、</a:t>
            </a:r>
            <a:r>
              <a:rPr kumimoji="1" lang="en-US" altLang="ja-JP" dirty="0"/>
              <a:t>AP1</a:t>
            </a:r>
            <a:r>
              <a:rPr kumimoji="1" lang="ja-JP" altLang="en-US" dirty="0"/>
              <a:t>～</a:t>
            </a:r>
            <a:r>
              <a:rPr kumimoji="1" lang="en-US" altLang="ja-JP" dirty="0"/>
              <a:t>AP16</a:t>
            </a:r>
            <a:r>
              <a:rPr kumimoji="1" lang="ja-JP" altLang="en-US" dirty="0"/>
              <a:t>まで存在する。</a:t>
            </a:r>
          </a:p>
        </p:txBody>
      </p:sp>
      <p:sp>
        <p:nvSpPr>
          <p:cNvPr id="11" name="テキスト ボックス 10">
            <a:extLst>
              <a:ext uri="{FF2B5EF4-FFF2-40B4-BE49-F238E27FC236}">
                <a16:creationId xmlns:a16="http://schemas.microsoft.com/office/drawing/2014/main" xmlns="" id="{F9A883F7-C07F-411F-A57B-C02C03A40841}"/>
              </a:ext>
            </a:extLst>
          </p:cNvPr>
          <p:cNvSpPr txBox="1"/>
          <p:nvPr/>
        </p:nvSpPr>
        <p:spPr>
          <a:xfrm>
            <a:off x="435006" y="2116980"/>
            <a:ext cx="8566951" cy="369332"/>
          </a:xfrm>
          <a:prstGeom prst="rect">
            <a:avLst/>
          </a:prstGeom>
          <a:noFill/>
        </p:spPr>
        <p:txBody>
          <a:bodyPr wrap="square" rtlCol="0">
            <a:spAutoFit/>
          </a:bodyPr>
          <a:lstStyle/>
          <a:p>
            <a:r>
              <a:rPr kumimoji="1" lang="ja-JP" altLang="en-US" dirty="0"/>
              <a:t>そのうち</a:t>
            </a:r>
            <a:r>
              <a:rPr kumimoji="1" lang="en-US" altLang="ja-JP" b="1" dirty="0"/>
              <a:t>AP2</a:t>
            </a:r>
            <a:r>
              <a:rPr kumimoji="1" lang="ja-JP" altLang="en-US" dirty="0"/>
              <a:t>は光刺激により、その構造が変化し効果が増減する性質を持つ。</a:t>
            </a:r>
          </a:p>
        </p:txBody>
      </p:sp>
      <p:sp>
        <p:nvSpPr>
          <p:cNvPr id="12" name="テキスト ボックス 11">
            <a:extLst>
              <a:ext uri="{FF2B5EF4-FFF2-40B4-BE49-F238E27FC236}">
                <a16:creationId xmlns:a16="http://schemas.microsoft.com/office/drawing/2014/main" xmlns="" id="{98EBB42A-B13F-4F43-9C7E-05B7374A051B}"/>
              </a:ext>
            </a:extLst>
          </p:cNvPr>
          <p:cNvSpPr txBox="1"/>
          <p:nvPr/>
        </p:nvSpPr>
        <p:spPr>
          <a:xfrm>
            <a:off x="435006" y="2778930"/>
            <a:ext cx="7998780" cy="369332"/>
          </a:xfrm>
          <a:prstGeom prst="rect">
            <a:avLst/>
          </a:prstGeom>
          <a:noFill/>
        </p:spPr>
        <p:txBody>
          <a:bodyPr wrap="square" rtlCol="0">
            <a:spAutoFit/>
          </a:bodyPr>
          <a:lstStyle/>
          <a:p>
            <a:r>
              <a:rPr kumimoji="1" lang="ja-JP" altLang="en-US" dirty="0"/>
              <a:t>結果として、光による麻酔のコントロールができるようになったことを報告する。</a:t>
            </a:r>
          </a:p>
        </p:txBody>
      </p:sp>
    </p:spTree>
    <p:extLst>
      <p:ext uri="{BB962C8B-B14F-4D97-AF65-F5344CB8AC3E}">
        <p14:creationId xmlns:p14="http://schemas.microsoft.com/office/powerpoint/2010/main" val="257860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2015231" cy="523220"/>
          </a:xfrm>
          <a:prstGeom prst="rect">
            <a:avLst/>
          </a:prstGeom>
          <a:noFill/>
        </p:spPr>
        <p:txBody>
          <a:bodyPr wrap="square" rtlCol="0">
            <a:spAutoFit/>
          </a:bodyPr>
          <a:lstStyle/>
          <a:p>
            <a:r>
              <a:rPr kumimoji="1" lang="en-US" altLang="ja-JP" sz="2800" b="1" dirty="0"/>
              <a:t>Propofols</a:t>
            </a:r>
            <a:endParaRPr kumimoji="1" lang="ja-JP" altLang="en-US" sz="2800" b="1" dirty="0"/>
          </a:p>
        </p:txBody>
      </p:sp>
      <p:pic>
        <p:nvPicPr>
          <p:cNvPr id="2" name="図 1">
            <a:extLst>
              <a:ext uri="{FF2B5EF4-FFF2-40B4-BE49-F238E27FC236}">
                <a16:creationId xmlns:a16="http://schemas.microsoft.com/office/drawing/2014/main" xmlns="" id="{0B10F727-F5A0-42D3-9163-56653EDBB145}"/>
              </a:ext>
            </a:extLst>
          </p:cNvPr>
          <p:cNvPicPr>
            <a:picLocks noChangeAspect="1"/>
          </p:cNvPicPr>
          <p:nvPr/>
        </p:nvPicPr>
        <p:blipFill>
          <a:blip r:embed="rId2"/>
          <a:stretch>
            <a:fillRect/>
          </a:stretch>
        </p:blipFill>
        <p:spPr>
          <a:xfrm>
            <a:off x="435006" y="1381007"/>
            <a:ext cx="4109060" cy="2334970"/>
          </a:xfrm>
          <a:prstGeom prst="rect">
            <a:avLst/>
          </a:prstGeom>
        </p:spPr>
      </p:pic>
      <p:sp>
        <p:nvSpPr>
          <p:cNvPr id="3" name="テキスト ボックス 2">
            <a:extLst>
              <a:ext uri="{FF2B5EF4-FFF2-40B4-BE49-F238E27FC236}">
                <a16:creationId xmlns:a16="http://schemas.microsoft.com/office/drawing/2014/main" xmlns="" id="{E1040A60-B9FD-4AF9-BFFA-56666C34F421}"/>
              </a:ext>
            </a:extLst>
          </p:cNvPr>
          <p:cNvSpPr txBox="1"/>
          <p:nvPr/>
        </p:nvSpPr>
        <p:spPr>
          <a:xfrm>
            <a:off x="435006" y="3987839"/>
            <a:ext cx="9197266" cy="369332"/>
          </a:xfrm>
          <a:prstGeom prst="rect">
            <a:avLst/>
          </a:prstGeom>
          <a:noFill/>
        </p:spPr>
        <p:txBody>
          <a:bodyPr wrap="square" rtlCol="0">
            <a:spAutoFit/>
          </a:bodyPr>
          <a:lstStyle/>
          <a:p>
            <a:r>
              <a:rPr kumimoji="1" lang="en-US" altLang="ja-JP" dirty="0"/>
              <a:t>1980</a:t>
            </a:r>
            <a:r>
              <a:rPr kumimoji="1" lang="ja-JP" altLang="en-US" dirty="0"/>
              <a:t>年に発見され、最も広く使用されている静脈内全身麻酔薬</a:t>
            </a:r>
          </a:p>
        </p:txBody>
      </p:sp>
      <p:sp>
        <p:nvSpPr>
          <p:cNvPr id="5" name="テキスト ボックス 4">
            <a:extLst>
              <a:ext uri="{FF2B5EF4-FFF2-40B4-BE49-F238E27FC236}">
                <a16:creationId xmlns:a16="http://schemas.microsoft.com/office/drawing/2014/main" xmlns="" id="{67BA814A-8CCC-4892-9462-0D4536634FC1}"/>
              </a:ext>
            </a:extLst>
          </p:cNvPr>
          <p:cNvSpPr txBox="1"/>
          <p:nvPr/>
        </p:nvSpPr>
        <p:spPr>
          <a:xfrm>
            <a:off x="435005" y="4629033"/>
            <a:ext cx="10555549" cy="646331"/>
          </a:xfrm>
          <a:prstGeom prst="rect">
            <a:avLst/>
          </a:prstGeom>
          <a:noFill/>
        </p:spPr>
        <p:txBody>
          <a:bodyPr wrap="square" rtlCol="0">
            <a:spAutoFit/>
          </a:bodyPr>
          <a:lstStyle/>
          <a:p>
            <a:r>
              <a:rPr kumimoji="1" lang="ja-JP" altLang="en-US" dirty="0"/>
              <a:t>作用機序は完全には解明されていないが、主に</a:t>
            </a:r>
            <a:r>
              <a:rPr kumimoji="1" lang="en-US" altLang="ja-JP" dirty="0"/>
              <a:t>GABA</a:t>
            </a:r>
            <a:r>
              <a:rPr kumimoji="1" lang="ja-JP" altLang="en-US" dirty="0"/>
              <a:t>誘導電流の増強、及び低濃度での塩化物チャネルの直接活性化に起因することが一般に受け入れられている。</a:t>
            </a:r>
          </a:p>
        </p:txBody>
      </p:sp>
    </p:spTree>
    <p:extLst>
      <p:ext uri="{BB962C8B-B14F-4D97-AF65-F5344CB8AC3E}">
        <p14:creationId xmlns:p14="http://schemas.microsoft.com/office/powerpoint/2010/main" val="233897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4989250" cy="523220"/>
          </a:xfrm>
          <a:prstGeom prst="rect">
            <a:avLst/>
          </a:prstGeom>
          <a:noFill/>
        </p:spPr>
        <p:txBody>
          <a:bodyPr wrap="square" rtlCol="0">
            <a:spAutoFit/>
          </a:bodyPr>
          <a:lstStyle/>
          <a:p>
            <a:r>
              <a:rPr kumimoji="1" lang="en-US" altLang="ja-JP" sz="2800" b="1" i="1" dirty="0"/>
              <a:t>p</a:t>
            </a:r>
            <a:r>
              <a:rPr kumimoji="1" lang="en-US" altLang="ja-JP" sz="2800" b="1" dirty="0"/>
              <a:t>-4-AziC5-Propofol</a:t>
            </a:r>
            <a:r>
              <a:rPr kumimoji="1" lang="ja-JP" altLang="en-US" sz="2800" b="1" dirty="0"/>
              <a:t>の発見</a:t>
            </a:r>
          </a:p>
        </p:txBody>
      </p:sp>
      <p:sp>
        <p:nvSpPr>
          <p:cNvPr id="3" name="テキスト ボックス 2">
            <a:extLst>
              <a:ext uri="{FF2B5EF4-FFF2-40B4-BE49-F238E27FC236}">
                <a16:creationId xmlns:a16="http://schemas.microsoft.com/office/drawing/2014/main" xmlns="" id="{E1040A60-B9FD-4AF9-BFFA-56666C34F421}"/>
              </a:ext>
            </a:extLst>
          </p:cNvPr>
          <p:cNvSpPr txBox="1"/>
          <p:nvPr/>
        </p:nvSpPr>
        <p:spPr>
          <a:xfrm>
            <a:off x="435006" y="3987839"/>
            <a:ext cx="2396971" cy="369332"/>
          </a:xfrm>
          <a:prstGeom prst="rect">
            <a:avLst/>
          </a:prstGeom>
          <a:noFill/>
        </p:spPr>
        <p:txBody>
          <a:bodyPr wrap="square" rtlCol="0">
            <a:spAutoFit/>
          </a:bodyPr>
          <a:lstStyle/>
          <a:p>
            <a:r>
              <a:rPr kumimoji="1" lang="en-US" altLang="ja-JP" dirty="0"/>
              <a:t>2011</a:t>
            </a:r>
            <a:r>
              <a:rPr kumimoji="1" lang="ja-JP" altLang="en-US" dirty="0"/>
              <a:t>年に報告された。</a:t>
            </a:r>
          </a:p>
        </p:txBody>
      </p:sp>
      <p:pic>
        <p:nvPicPr>
          <p:cNvPr id="9" name="図 8">
            <a:extLst>
              <a:ext uri="{FF2B5EF4-FFF2-40B4-BE49-F238E27FC236}">
                <a16:creationId xmlns:a16="http://schemas.microsoft.com/office/drawing/2014/main" xmlns="" id="{EDC19C07-8504-4412-BA20-23B68E8DD0FE}"/>
              </a:ext>
            </a:extLst>
          </p:cNvPr>
          <p:cNvPicPr>
            <a:picLocks noChangeAspect="1"/>
          </p:cNvPicPr>
          <p:nvPr/>
        </p:nvPicPr>
        <p:blipFill rotWithShape="1">
          <a:blip r:embed="rId2">
            <a:extLst>
              <a:ext uri="{28A0092B-C50C-407E-A947-70E740481C1C}">
                <a14:useLocalDpi xmlns:a14="http://schemas.microsoft.com/office/drawing/2010/main" val="0"/>
              </a:ext>
            </a:extLst>
          </a:blip>
          <a:srcRect b="11876"/>
          <a:stretch/>
        </p:blipFill>
        <p:spPr>
          <a:xfrm>
            <a:off x="435005" y="1381008"/>
            <a:ext cx="2974020" cy="2372294"/>
          </a:xfrm>
          <a:prstGeom prst="rect">
            <a:avLst/>
          </a:prstGeom>
        </p:spPr>
      </p:pic>
      <p:sp>
        <p:nvSpPr>
          <p:cNvPr id="10" name="テキスト ボックス 9">
            <a:extLst>
              <a:ext uri="{FF2B5EF4-FFF2-40B4-BE49-F238E27FC236}">
                <a16:creationId xmlns:a16="http://schemas.microsoft.com/office/drawing/2014/main" xmlns="" id="{E6692094-171A-4288-9D71-DA3572059E2E}"/>
              </a:ext>
            </a:extLst>
          </p:cNvPr>
          <p:cNvSpPr txBox="1"/>
          <p:nvPr/>
        </p:nvSpPr>
        <p:spPr>
          <a:xfrm>
            <a:off x="435005" y="4591708"/>
            <a:ext cx="5518951" cy="369332"/>
          </a:xfrm>
          <a:prstGeom prst="rect">
            <a:avLst/>
          </a:prstGeom>
          <a:noFill/>
        </p:spPr>
        <p:txBody>
          <a:bodyPr wrap="square" rtlCol="0">
            <a:spAutoFit/>
          </a:bodyPr>
          <a:lstStyle/>
          <a:p>
            <a:r>
              <a:rPr kumimoji="1" lang="ja-JP" altLang="en-US" dirty="0"/>
              <a:t>光親和性があり、</a:t>
            </a:r>
            <a:r>
              <a:rPr kumimoji="1" lang="en-US" altLang="ja-JP" dirty="0"/>
              <a:t>Propofol</a:t>
            </a:r>
            <a:r>
              <a:rPr kumimoji="1" lang="ja-JP" altLang="en-US" dirty="0"/>
              <a:t>と同程度の麻酔作用を持つ。</a:t>
            </a:r>
          </a:p>
        </p:txBody>
      </p:sp>
      <p:sp>
        <p:nvSpPr>
          <p:cNvPr id="11" name="テキスト ボックス 10">
            <a:extLst>
              <a:ext uri="{FF2B5EF4-FFF2-40B4-BE49-F238E27FC236}">
                <a16:creationId xmlns:a16="http://schemas.microsoft.com/office/drawing/2014/main" xmlns="" id="{D6108A4C-E187-4B76-87E2-1DE54A78DD3A}"/>
              </a:ext>
            </a:extLst>
          </p:cNvPr>
          <p:cNvSpPr txBox="1"/>
          <p:nvPr/>
        </p:nvSpPr>
        <p:spPr>
          <a:xfrm>
            <a:off x="435005" y="5195577"/>
            <a:ext cx="9277166" cy="369332"/>
          </a:xfrm>
          <a:prstGeom prst="rect">
            <a:avLst/>
          </a:prstGeom>
          <a:noFill/>
        </p:spPr>
        <p:txBody>
          <a:bodyPr wrap="square" rtlCol="0">
            <a:spAutoFit/>
          </a:bodyPr>
          <a:lstStyle/>
          <a:p>
            <a:r>
              <a:rPr kumimoji="1" lang="ja-JP" altLang="en-US" dirty="0"/>
              <a:t>この発見により、フェノールの</a:t>
            </a:r>
            <a:r>
              <a:rPr kumimoji="1" lang="ja-JP" altLang="en-US" i="1" dirty="0"/>
              <a:t>パラ</a:t>
            </a:r>
            <a:r>
              <a:rPr kumimoji="1" lang="ja-JP" altLang="en-US" dirty="0"/>
              <a:t>位における比較的大きな置換基が許容されるようになった。</a:t>
            </a:r>
          </a:p>
        </p:txBody>
      </p:sp>
    </p:spTree>
    <p:extLst>
      <p:ext uri="{BB962C8B-B14F-4D97-AF65-F5344CB8AC3E}">
        <p14:creationId xmlns:p14="http://schemas.microsoft.com/office/powerpoint/2010/main" val="175835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AB3B68F2-AB27-4448-BF4F-2C3198BFEB64}"/>
              </a:ext>
            </a:extLst>
          </p:cNvPr>
          <p:cNvPicPr>
            <a:picLocks noChangeAspect="1"/>
          </p:cNvPicPr>
          <p:nvPr/>
        </p:nvPicPr>
        <p:blipFill>
          <a:blip r:embed="rId2"/>
          <a:stretch>
            <a:fillRect/>
          </a:stretch>
        </p:blipFill>
        <p:spPr>
          <a:xfrm>
            <a:off x="345385" y="503808"/>
            <a:ext cx="9193036" cy="4483223"/>
          </a:xfrm>
          <a:prstGeom prst="rect">
            <a:avLst/>
          </a:prstGeom>
        </p:spPr>
      </p:pic>
      <p:sp>
        <p:nvSpPr>
          <p:cNvPr id="7" name="テキスト ボックス 6">
            <a:extLst>
              <a:ext uri="{FF2B5EF4-FFF2-40B4-BE49-F238E27FC236}">
                <a16:creationId xmlns:a16="http://schemas.microsoft.com/office/drawing/2014/main" xmlns="" id="{E0AB5C89-48F8-4341-BF1E-029157B886FD}"/>
              </a:ext>
            </a:extLst>
          </p:cNvPr>
          <p:cNvSpPr txBox="1"/>
          <p:nvPr/>
        </p:nvSpPr>
        <p:spPr>
          <a:xfrm>
            <a:off x="345385" y="5220071"/>
            <a:ext cx="10316698" cy="830997"/>
          </a:xfrm>
          <a:prstGeom prst="rect">
            <a:avLst/>
          </a:prstGeom>
          <a:noFill/>
        </p:spPr>
        <p:txBody>
          <a:bodyPr wrap="square" rtlCol="0">
            <a:spAutoFit/>
          </a:bodyPr>
          <a:lstStyle/>
          <a:p>
            <a:r>
              <a:rPr kumimoji="1" lang="en-US" altLang="ja-JP" sz="2400" dirty="0"/>
              <a:t>AP1</a:t>
            </a:r>
            <a:r>
              <a:rPr kumimoji="1" lang="ja-JP" altLang="en-US" sz="2400" dirty="0"/>
              <a:t>、</a:t>
            </a:r>
            <a:r>
              <a:rPr kumimoji="1" lang="en-US" altLang="ja-JP" sz="2400" dirty="0"/>
              <a:t>AP3</a:t>
            </a:r>
            <a:r>
              <a:rPr kumimoji="1" lang="ja-JP" altLang="en-US" sz="2400" dirty="0"/>
              <a:t>～</a:t>
            </a:r>
            <a:r>
              <a:rPr kumimoji="1" lang="en-US" altLang="ja-JP" sz="2400" dirty="0"/>
              <a:t>AP16</a:t>
            </a:r>
            <a:r>
              <a:rPr kumimoji="1" lang="ja-JP" altLang="en-US" sz="2400" dirty="0"/>
              <a:t>は効力が減少したり、全く活性を有さなかったり、好ましくない溶解度及び分布であった</a:t>
            </a:r>
          </a:p>
        </p:txBody>
      </p:sp>
    </p:spTree>
    <p:extLst>
      <p:ext uri="{BB962C8B-B14F-4D97-AF65-F5344CB8AC3E}">
        <p14:creationId xmlns:p14="http://schemas.microsoft.com/office/powerpoint/2010/main" val="334364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4989250" cy="523220"/>
          </a:xfrm>
          <a:prstGeom prst="rect">
            <a:avLst/>
          </a:prstGeom>
          <a:noFill/>
        </p:spPr>
        <p:txBody>
          <a:bodyPr wrap="square" rtlCol="0">
            <a:spAutoFit/>
          </a:bodyPr>
          <a:lstStyle/>
          <a:p>
            <a:r>
              <a:rPr kumimoji="1" lang="en-US" altLang="ja-JP" sz="2800" b="1" dirty="0"/>
              <a:t>AP2</a:t>
            </a:r>
            <a:endParaRPr kumimoji="1" lang="ja-JP" altLang="en-US" sz="2800" b="1" dirty="0"/>
          </a:p>
        </p:txBody>
      </p:sp>
      <p:pic>
        <p:nvPicPr>
          <p:cNvPr id="5" name="図 4">
            <a:extLst>
              <a:ext uri="{FF2B5EF4-FFF2-40B4-BE49-F238E27FC236}">
                <a16:creationId xmlns:a16="http://schemas.microsoft.com/office/drawing/2014/main" xmlns="" id="{8C05AC82-7A6D-4740-BCBD-A48990752D62}"/>
              </a:ext>
            </a:extLst>
          </p:cNvPr>
          <p:cNvPicPr>
            <a:picLocks noChangeAspect="1"/>
          </p:cNvPicPr>
          <p:nvPr/>
        </p:nvPicPr>
        <p:blipFill>
          <a:blip r:embed="rId2"/>
          <a:stretch>
            <a:fillRect/>
          </a:stretch>
        </p:blipFill>
        <p:spPr>
          <a:xfrm>
            <a:off x="435005" y="1343683"/>
            <a:ext cx="7944224" cy="2965098"/>
          </a:xfrm>
          <a:prstGeom prst="rect">
            <a:avLst/>
          </a:prstGeom>
        </p:spPr>
      </p:pic>
      <p:sp>
        <p:nvSpPr>
          <p:cNvPr id="6" name="テキスト ボックス 5">
            <a:extLst>
              <a:ext uri="{FF2B5EF4-FFF2-40B4-BE49-F238E27FC236}">
                <a16:creationId xmlns:a16="http://schemas.microsoft.com/office/drawing/2014/main" xmlns="" id="{B01B7481-9548-4538-A504-4976C8BC8A6F}"/>
              </a:ext>
            </a:extLst>
          </p:cNvPr>
          <p:cNvSpPr txBox="1"/>
          <p:nvPr/>
        </p:nvSpPr>
        <p:spPr>
          <a:xfrm>
            <a:off x="497150" y="4740676"/>
            <a:ext cx="5598850" cy="369332"/>
          </a:xfrm>
          <a:prstGeom prst="rect">
            <a:avLst/>
          </a:prstGeom>
          <a:noFill/>
        </p:spPr>
        <p:txBody>
          <a:bodyPr wrap="square" rtlCol="0">
            <a:spAutoFit/>
          </a:bodyPr>
          <a:lstStyle/>
          <a:p>
            <a:r>
              <a:rPr kumimoji="1" lang="en-US" altLang="ja-JP" dirty="0"/>
              <a:t>trans-AP2</a:t>
            </a:r>
            <a:r>
              <a:rPr kumimoji="1" lang="ja-JP" altLang="en-US" dirty="0"/>
              <a:t>は安定しており、光を当てると</a:t>
            </a:r>
            <a:r>
              <a:rPr kumimoji="1" lang="en-US" altLang="ja-JP" dirty="0"/>
              <a:t>cis-AP2</a:t>
            </a:r>
            <a:r>
              <a:rPr kumimoji="1" lang="ja-JP" altLang="en-US" dirty="0"/>
              <a:t>となる</a:t>
            </a:r>
          </a:p>
        </p:txBody>
      </p:sp>
      <p:sp>
        <p:nvSpPr>
          <p:cNvPr id="7" name="テキスト ボックス 6">
            <a:extLst>
              <a:ext uri="{FF2B5EF4-FFF2-40B4-BE49-F238E27FC236}">
                <a16:creationId xmlns:a16="http://schemas.microsoft.com/office/drawing/2014/main" xmlns="" id="{E1C2A885-2C37-4656-9A9C-1F373EBC0F01}"/>
              </a:ext>
            </a:extLst>
          </p:cNvPr>
          <p:cNvSpPr txBox="1"/>
          <p:nvPr/>
        </p:nvSpPr>
        <p:spPr>
          <a:xfrm>
            <a:off x="497150" y="5199204"/>
            <a:ext cx="6667131" cy="369332"/>
          </a:xfrm>
          <a:prstGeom prst="rect">
            <a:avLst/>
          </a:prstGeom>
          <a:noFill/>
        </p:spPr>
        <p:txBody>
          <a:bodyPr wrap="square" rtlCol="0">
            <a:spAutoFit/>
          </a:bodyPr>
          <a:lstStyle/>
          <a:p>
            <a:r>
              <a:rPr kumimoji="1" lang="en-US" altLang="ja-JP" dirty="0"/>
              <a:t>cis-AP2</a:t>
            </a:r>
            <a:r>
              <a:rPr kumimoji="1" lang="ja-JP" altLang="en-US" dirty="0"/>
              <a:t>は不安定であり、光が</a:t>
            </a:r>
            <a:r>
              <a:rPr kumimoji="1" lang="en-US" altLang="ja-JP" dirty="0"/>
              <a:t>off</a:t>
            </a:r>
            <a:r>
              <a:rPr kumimoji="1" lang="ja-JP" altLang="en-US" dirty="0"/>
              <a:t>になると</a:t>
            </a:r>
            <a:r>
              <a:rPr kumimoji="1" lang="en-US" altLang="ja-JP" dirty="0"/>
              <a:t>trans-AP2</a:t>
            </a:r>
            <a:r>
              <a:rPr kumimoji="1" lang="ja-JP" altLang="en-US" dirty="0"/>
              <a:t>へと戻る</a:t>
            </a:r>
          </a:p>
        </p:txBody>
      </p:sp>
    </p:spTree>
    <p:extLst>
      <p:ext uri="{BB962C8B-B14F-4D97-AF65-F5344CB8AC3E}">
        <p14:creationId xmlns:p14="http://schemas.microsoft.com/office/powerpoint/2010/main" val="205751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4989250" cy="523220"/>
          </a:xfrm>
          <a:prstGeom prst="rect">
            <a:avLst/>
          </a:prstGeom>
          <a:noFill/>
        </p:spPr>
        <p:txBody>
          <a:bodyPr wrap="square" rtlCol="0">
            <a:spAutoFit/>
          </a:bodyPr>
          <a:lstStyle/>
          <a:p>
            <a:r>
              <a:rPr kumimoji="1" lang="ja-JP" altLang="en-US" sz="2800" b="1" dirty="0"/>
              <a:t>実験①</a:t>
            </a:r>
          </a:p>
        </p:txBody>
      </p:sp>
      <p:sp>
        <p:nvSpPr>
          <p:cNvPr id="2" name="テキスト ボックス 1">
            <a:extLst>
              <a:ext uri="{FF2B5EF4-FFF2-40B4-BE49-F238E27FC236}">
                <a16:creationId xmlns:a16="http://schemas.microsoft.com/office/drawing/2014/main" xmlns="" id="{A29E9C70-343D-42F0-82A4-CFDD46399760}"/>
              </a:ext>
            </a:extLst>
          </p:cNvPr>
          <p:cNvSpPr txBox="1"/>
          <p:nvPr/>
        </p:nvSpPr>
        <p:spPr>
          <a:xfrm>
            <a:off x="435006" y="1109146"/>
            <a:ext cx="4731797" cy="523220"/>
          </a:xfrm>
          <a:prstGeom prst="rect">
            <a:avLst/>
          </a:prstGeom>
          <a:noFill/>
        </p:spPr>
        <p:txBody>
          <a:bodyPr wrap="square" rtlCol="0">
            <a:spAutoFit/>
          </a:bodyPr>
          <a:lstStyle/>
          <a:p>
            <a:r>
              <a:rPr kumimoji="1" lang="en-US" altLang="ja-JP" sz="2800" dirty="0"/>
              <a:t>α¹β²γ²GABA</a:t>
            </a:r>
            <a:r>
              <a:rPr kumimoji="1" lang="en-US" altLang="ja-JP" dirty="0"/>
              <a:t>A</a:t>
            </a:r>
            <a:r>
              <a:rPr kumimoji="1" lang="ja-JP" altLang="en-US" sz="2800" dirty="0"/>
              <a:t>受容体を使用</a:t>
            </a:r>
          </a:p>
        </p:txBody>
      </p:sp>
      <p:sp>
        <p:nvSpPr>
          <p:cNvPr id="3" name="テキスト ボックス 2">
            <a:extLst>
              <a:ext uri="{FF2B5EF4-FFF2-40B4-BE49-F238E27FC236}">
                <a16:creationId xmlns:a16="http://schemas.microsoft.com/office/drawing/2014/main" xmlns="" id="{9CE1A5EA-A131-4928-AA51-BBDB07660E71}"/>
              </a:ext>
            </a:extLst>
          </p:cNvPr>
          <p:cNvSpPr txBox="1"/>
          <p:nvPr/>
        </p:nvSpPr>
        <p:spPr>
          <a:xfrm>
            <a:off x="435006" y="1632366"/>
            <a:ext cx="9632272" cy="646331"/>
          </a:xfrm>
          <a:prstGeom prst="rect">
            <a:avLst/>
          </a:prstGeom>
          <a:noFill/>
        </p:spPr>
        <p:txBody>
          <a:bodyPr wrap="square" rtlCol="0">
            <a:spAutoFit/>
          </a:bodyPr>
          <a:lstStyle/>
          <a:p>
            <a:r>
              <a:rPr kumimoji="1" lang="ja-JP" altLang="en-US" dirty="0"/>
              <a:t>この受容体はアフリカツメガエル卵母細胞で発現したもので、この受容体サブタイプはヒトの脳内で最も一般的な形態を表す。</a:t>
            </a:r>
          </a:p>
        </p:txBody>
      </p:sp>
      <p:sp>
        <p:nvSpPr>
          <p:cNvPr id="8" name="テキスト ボックス 7">
            <a:extLst>
              <a:ext uri="{FF2B5EF4-FFF2-40B4-BE49-F238E27FC236}">
                <a16:creationId xmlns:a16="http://schemas.microsoft.com/office/drawing/2014/main" xmlns="" id="{4DEE0F52-6C47-4E9E-83DF-C2939E9D300F}"/>
              </a:ext>
            </a:extLst>
          </p:cNvPr>
          <p:cNvSpPr txBox="1"/>
          <p:nvPr/>
        </p:nvSpPr>
        <p:spPr>
          <a:xfrm>
            <a:off x="435006" y="2478752"/>
            <a:ext cx="878889" cy="646331"/>
          </a:xfrm>
          <a:prstGeom prst="rect">
            <a:avLst/>
          </a:prstGeom>
          <a:noFill/>
        </p:spPr>
        <p:txBody>
          <a:bodyPr wrap="square" rtlCol="0">
            <a:spAutoFit/>
          </a:bodyPr>
          <a:lstStyle/>
          <a:p>
            <a:r>
              <a:rPr kumimoji="1" lang="ja-JP" altLang="en-US" dirty="0"/>
              <a:t>①ー１</a:t>
            </a:r>
            <a:endParaRPr kumimoji="1" lang="en-US" altLang="ja-JP" dirty="0"/>
          </a:p>
          <a:p>
            <a:endParaRPr kumimoji="1" lang="ja-JP" altLang="en-US" dirty="0"/>
          </a:p>
        </p:txBody>
      </p:sp>
      <p:sp>
        <p:nvSpPr>
          <p:cNvPr id="9" name="テキスト ボックス 8">
            <a:extLst>
              <a:ext uri="{FF2B5EF4-FFF2-40B4-BE49-F238E27FC236}">
                <a16:creationId xmlns:a16="http://schemas.microsoft.com/office/drawing/2014/main" xmlns="" id="{50709F97-0632-4C43-9C54-C31EA7FE46F3}"/>
              </a:ext>
            </a:extLst>
          </p:cNvPr>
          <p:cNvSpPr txBox="1"/>
          <p:nvPr/>
        </p:nvSpPr>
        <p:spPr>
          <a:xfrm>
            <a:off x="435006" y="2801917"/>
            <a:ext cx="8026744" cy="369332"/>
          </a:xfrm>
          <a:prstGeom prst="rect">
            <a:avLst/>
          </a:prstGeom>
          <a:noFill/>
        </p:spPr>
        <p:txBody>
          <a:bodyPr wrap="square" rtlCol="0">
            <a:spAutoFit/>
          </a:bodyPr>
          <a:lstStyle/>
          <a:p>
            <a:r>
              <a:rPr kumimoji="1" lang="ja-JP" altLang="en-US" dirty="0"/>
              <a:t>暗闇中で、</a:t>
            </a:r>
            <a:r>
              <a:rPr kumimoji="1" lang="en-US" altLang="ja-JP" dirty="0"/>
              <a:t>propofol</a:t>
            </a:r>
            <a:r>
              <a:rPr kumimoji="1" lang="ja-JP" altLang="en-US" dirty="0"/>
              <a:t>と</a:t>
            </a:r>
            <a:r>
              <a:rPr kumimoji="1" lang="en-US" altLang="ja-JP" dirty="0"/>
              <a:t>AP2</a:t>
            </a:r>
            <a:r>
              <a:rPr kumimoji="1" lang="ja-JP" altLang="en-US" dirty="0"/>
              <a:t>それぞれの濃度を変化させ、</a:t>
            </a:r>
            <a:r>
              <a:rPr kumimoji="1" lang="en-US" altLang="ja-JP" dirty="0"/>
              <a:t>GABA</a:t>
            </a:r>
            <a:r>
              <a:rPr kumimoji="1" lang="ja-JP" altLang="en-US" dirty="0"/>
              <a:t>に暴露する。</a:t>
            </a:r>
          </a:p>
        </p:txBody>
      </p:sp>
      <p:sp>
        <p:nvSpPr>
          <p:cNvPr id="10" name="テキスト ボックス 9">
            <a:extLst>
              <a:ext uri="{FF2B5EF4-FFF2-40B4-BE49-F238E27FC236}">
                <a16:creationId xmlns:a16="http://schemas.microsoft.com/office/drawing/2014/main" xmlns="" id="{2DD54CC2-9859-4AAE-AEB7-80FF68507690}"/>
              </a:ext>
            </a:extLst>
          </p:cNvPr>
          <p:cNvSpPr txBox="1"/>
          <p:nvPr/>
        </p:nvSpPr>
        <p:spPr>
          <a:xfrm>
            <a:off x="435006" y="3189809"/>
            <a:ext cx="4705165" cy="369332"/>
          </a:xfrm>
          <a:prstGeom prst="rect">
            <a:avLst/>
          </a:prstGeom>
          <a:noFill/>
        </p:spPr>
        <p:txBody>
          <a:bodyPr wrap="square" rtlCol="0">
            <a:spAutoFit/>
          </a:bodyPr>
          <a:lstStyle/>
          <a:p>
            <a:r>
              <a:rPr kumimoji="1" lang="en-US" altLang="ja-JP" dirty="0"/>
              <a:t>Propofol</a:t>
            </a:r>
            <a:r>
              <a:rPr kumimoji="1" lang="ja-JP" altLang="en-US" dirty="0"/>
              <a:t>と</a:t>
            </a:r>
            <a:r>
              <a:rPr kumimoji="1" lang="en-US" altLang="ja-JP" dirty="0"/>
              <a:t>AP2</a:t>
            </a:r>
            <a:r>
              <a:rPr kumimoji="1" lang="ja-JP" altLang="en-US" dirty="0"/>
              <a:t>の相対的な効果を比較する。</a:t>
            </a:r>
          </a:p>
        </p:txBody>
      </p:sp>
      <p:pic>
        <p:nvPicPr>
          <p:cNvPr id="12" name="図 11">
            <a:extLst>
              <a:ext uri="{FF2B5EF4-FFF2-40B4-BE49-F238E27FC236}">
                <a16:creationId xmlns:a16="http://schemas.microsoft.com/office/drawing/2014/main" xmlns="" id="{1F99AD6B-B548-474A-9B2D-9326FD548226}"/>
              </a:ext>
            </a:extLst>
          </p:cNvPr>
          <p:cNvPicPr>
            <a:picLocks noChangeAspect="1"/>
          </p:cNvPicPr>
          <p:nvPr/>
        </p:nvPicPr>
        <p:blipFill>
          <a:blip r:embed="rId2"/>
          <a:stretch>
            <a:fillRect/>
          </a:stretch>
        </p:blipFill>
        <p:spPr>
          <a:xfrm>
            <a:off x="435006" y="3694469"/>
            <a:ext cx="3890074" cy="2991377"/>
          </a:xfrm>
          <a:prstGeom prst="rect">
            <a:avLst/>
          </a:prstGeom>
        </p:spPr>
      </p:pic>
      <p:sp>
        <p:nvSpPr>
          <p:cNvPr id="13" name="テキスト ボックス 12">
            <a:extLst>
              <a:ext uri="{FF2B5EF4-FFF2-40B4-BE49-F238E27FC236}">
                <a16:creationId xmlns:a16="http://schemas.microsoft.com/office/drawing/2014/main" xmlns="" id="{3C15BF4A-40D1-46FB-B3D8-97EFF177A98E}"/>
              </a:ext>
            </a:extLst>
          </p:cNvPr>
          <p:cNvSpPr txBox="1"/>
          <p:nvPr/>
        </p:nvSpPr>
        <p:spPr>
          <a:xfrm>
            <a:off x="4927106" y="4446355"/>
            <a:ext cx="6098960" cy="1077218"/>
          </a:xfrm>
          <a:prstGeom prst="rect">
            <a:avLst/>
          </a:prstGeom>
          <a:noFill/>
        </p:spPr>
        <p:txBody>
          <a:bodyPr wrap="square" rtlCol="0">
            <a:spAutoFit/>
          </a:bodyPr>
          <a:lstStyle/>
          <a:p>
            <a:r>
              <a:rPr kumimoji="1" lang="ja-JP" altLang="en-US" sz="3200" dirty="0"/>
              <a:t>暗闇中において</a:t>
            </a:r>
            <a:r>
              <a:rPr kumimoji="1" lang="en-US" altLang="ja-JP" sz="3200" dirty="0"/>
              <a:t>AP2</a:t>
            </a:r>
            <a:r>
              <a:rPr kumimoji="1" lang="ja-JP" altLang="en-US" sz="3200" dirty="0"/>
              <a:t>は</a:t>
            </a:r>
            <a:r>
              <a:rPr kumimoji="1" lang="en-US" altLang="ja-JP" sz="3200" dirty="0"/>
              <a:t>Propofol</a:t>
            </a:r>
            <a:r>
              <a:rPr kumimoji="1" lang="ja-JP" altLang="en-US" sz="3200" dirty="0"/>
              <a:t>の約半分の効果がある。</a:t>
            </a:r>
          </a:p>
        </p:txBody>
      </p:sp>
    </p:spTree>
    <p:extLst>
      <p:ext uri="{BB962C8B-B14F-4D97-AF65-F5344CB8AC3E}">
        <p14:creationId xmlns:p14="http://schemas.microsoft.com/office/powerpoint/2010/main" val="140347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4989250" cy="523220"/>
          </a:xfrm>
          <a:prstGeom prst="rect">
            <a:avLst/>
          </a:prstGeom>
          <a:noFill/>
        </p:spPr>
        <p:txBody>
          <a:bodyPr wrap="square" rtlCol="0">
            <a:spAutoFit/>
          </a:bodyPr>
          <a:lstStyle/>
          <a:p>
            <a:r>
              <a:rPr kumimoji="1" lang="ja-JP" altLang="en-US" sz="2800" b="1" dirty="0"/>
              <a:t>実験①</a:t>
            </a:r>
          </a:p>
        </p:txBody>
      </p:sp>
      <p:sp>
        <p:nvSpPr>
          <p:cNvPr id="2" name="テキスト ボックス 1">
            <a:extLst>
              <a:ext uri="{FF2B5EF4-FFF2-40B4-BE49-F238E27FC236}">
                <a16:creationId xmlns:a16="http://schemas.microsoft.com/office/drawing/2014/main" xmlns="" id="{A29E9C70-343D-42F0-82A4-CFDD46399760}"/>
              </a:ext>
            </a:extLst>
          </p:cNvPr>
          <p:cNvSpPr txBox="1"/>
          <p:nvPr/>
        </p:nvSpPr>
        <p:spPr>
          <a:xfrm>
            <a:off x="435006" y="1109146"/>
            <a:ext cx="4731797" cy="523220"/>
          </a:xfrm>
          <a:prstGeom prst="rect">
            <a:avLst/>
          </a:prstGeom>
          <a:noFill/>
        </p:spPr>
        <p:txBody>
          <a:bodyPr wrap="square" rtlCol="0">
            <a:spAutoFit/>
          </a:bodyPr>
          <a:lstStyle/>
          <a:p>
            <a:r>
              <a:rPr kumimoji="1" lang="en-US" altLang="ja-JP" sz="2800" dirty="0"/>
              <a:t>α¹β²γ²GABA</a:t>
            </a:r>
            <a:r>
              <a:rPr kumimoji="1" lang="en-US" altLang="ja-JP" dirty="0"/>
              <a:t>A</a:t>
            </a:r>
            <a:r>
              <a:rPr kumimoji="1" lang="ja-JP" altLang="en-US" sz="2800" dirty="0"/>
              <a:t>受容体を使用</a:t>
            </a:r>
          </a:p>
        </p:txBody>
      </p:sp>
      <p:sp>
        <p:nvSpPr>
          <p:cNvPr id="3" name="テキスト ボックス 2">
            <a:extLst>
              <a:ext uri="{FF2B5EF4-FFF2-40B4-BE49-F238E27FC236}">
                <a16:creationId xmlns:a16="http://schemas.microsoft.com/office/drawing/2014/main" xmlns="" id="{9CE1A5EA-A131-4928-AA51-BBDB07660E71}"/>
              </a:ext>
            </a:extLst>
          </p:cNvPr>
          <p:cNvSpPr txBox="1"/>
          <p:nvPr/>
        </p:nvSpPr>
        <p:spPr>
          <a:xfrm>
            <a:off x="435006" y="1632366"/>
            <a:ext cx="9632272" cy="646331"/>
          </a:xfrm>
          <a:prstGeom prst="rect">
            <a:avLst/>
          </a:prstGeom>
          <a:noFill/>
        </p:spPr>
        <p:txBody>
          <a:bodyPr wrap="square" rtlCol="0">
            <a:spAutoFit/>
          </a:bodyPr>
          <a:lstStyle/>
          <a:p>
            <a:r>
              <a:rPr kumimoji="1" lang="ja-JP" altLang="en-US" dirty="0"/>
              <a:t>この受容体はアフリカツメガエル卵母細胞で発現したもので、この受容体サブタイプはヒトの脳内で最も一般的な形態を表す。</a:t>
            </a:r>
          </a:p>
        </p:txBody>
      </p:sp>
      <p:sp>
        <p:nvSpPr>
          <p:cNvPr id="8" name="テキスト ボックス 7">
            <a:extLst>
              <a:ext uri="{FF2B5EF4-FFF2-40B4-BE49-F238E27FC236}">
                <a16:creationId xmlns:a16="http://schemas.microsoft.com/office/drawing/2014/main" xmlns="" id="{4DEE0F52-6C47-4E9E-83DF-C2939E9D300F}"/>
              </a:ext>
            </a:extLst>
          </p:cNvPr>
          <p:cNvSpPr txBox="1"/>
          <p:nvPr/>
        </p:nvSpPr>
        <p:spPr>
          <a:xfrm>
            <a:off x="435006" y="2478752"/>
            <a:ext cx="878889" cy="646331"/>
          </a:xfrm>
          <a:prstGeom prst="rect">
            <a:avLst/>
          </a:prstGeom>
          <a:noFill/>
        </p:spPr>
        <p:txBody>
          <a:bodyPr wrap="square" rtlCol="0">
            <a:spAutoFit/>
          </a:bodyPr>
          <a:lstStyle/>
          <a:p>
            <a:r>
              <a:rPr kumimoji="1" lang="ja-JP" altLang="en-US" dirty="0"/>
              <a:t>①ー</a:t>
            </a:r>
            <a:r>
              <a:rPr kumimoji="1" lang="en-US" altLang="ja-JP" dirty="0"/>
              <a:t>2</a:t>
            </a:r>
          </a:p>
          <a:p>
            <a:endParaRPr kumimoji="1" lang="ja-JP" altLang="en-US" dirty="0"/>
          </a:p>
        </p:txBody>
      </p:sp>
      <p:sp>
        <p:nvSpPr>
          <p:cNvPr id="9" name="テキスト ボックス 8">
            <a:extLst>
              <a:ext uri="{FF2B5EF4-FFF2-40B4-BE49-F238E27FC236}">
                <a16:creationId xmlns:a16="http://schemas.microsoft.com/office/drawing/2014/main" xmlns="" id="{50709F97-0632-4C43-9C54-C31EA7FE46F3}"/>
              </a:ext>
            </a:extLst>
          </p:cNvPr>
          <p:cNvSpPr txBox="1"/>
          <p:nvPr/>
        </p:nvSpPr>
        <p:spPr>
          <a:xfrm>
            <a:off x="435006" y="2801917"/>
            <a:ext cx="8026744" cy="369332"/>
          </a:xfrm>
          <a:prstGeom prst="rect">
            <a:avLst/>
          </a:prstGeom>
          <a:noFill/>
        </p:spPr>
        <p:txBody>
          <a:bodyPr wrap="square" rtlCol="0">
            <a:spAutoFit/>
          </a:bodyPr>
          <a:lstStyle/>
          <a:p>
            <a:r>
              <a:rPr kumimoji="1" lang="en-US" altLang="ja-JP" dirty="0"/>
              <a:t>GABA</a:t>
            </a:r>
            <a:r>
              <a:rPr kumimoji="1" lang="ja-JP" altLang="en-US" dirty="0"/>
              <a:t>受容体の刺激を一定になるよう濃度を調節し、そこに光刺激を与える。</a:t>
            </a:r>
          </a:p>
        </p:txBody>
      </p:sp>
      <p:sp>
        <p:nvSpPr>
          <p:cNvPr id="10" name="テキスト ボックス 9">
            <a:extLst>
              <a:ext uri="{FF2B5EF4-FFF2-40B4-BE49-F238E27FC236}">
                <a16:creationId xmlns:a16="http://schemas.microsoft.com/office/drawing/2014/main" xmlns="" id="{2DD54CC2-9859-4AAE-AEB7-80FF68507690}"/>
              </a:ext>
            </a:extLst>
          </p:cNvPr>
          <p:cNvSpPr txBox="1"/>
          <p:nvPr/>
        </p:nvSpPr>
        <p:spPr>
          <a:xfrm>
            <a:off x="435006" y="3189809"/>
            <a:ext cx="4705165" cy="369332"/>
          </a:xfrm>
          <a:prstGeom prst="rect">
            <a:avLst/>
          </a:prstGeom>
          <a:noFill/>
        </p:spPr>
        <p:txBody>
          <a:bodyPr wrap="square" rtlCol="0">
            <a:spAutoFit/>
          </a:bodyPr>
          <a:lstStyle/>
          <a:p>
            <a:r>
              <a:rPr kumimoji="1" lang="ja-JP" altLang="en-US" dirty="0"/>
              <a:t>光刺激による電流の変化を観察する。</a:t>
            </a:r>
          </a:p>
        </p:txBody>
      </p:sp>
      <p:sp>
        <p:nvSpPr>
          <p:cNvPr id="13" name="テキスト ボックス 12">
            <a:extLst>
              <a:ext uri="{FF2B5EF4-FFF2-40B4-BE49-F238E27FC236}">
                <a16:creationId xmlns:a16="http://schemas.microsoft.com/office/drawing/2014/main" xmlns="" id="{3C15BF4A-40D1-46FB-B3D8-97EFF177A98E}"/>
              </a:ext>
            </a:extLst>
          </p:cNvPr>
          <p:cNvSpPr txBox="1"/>
          <p:nvPr/>
        </p:nvSpPr>
        <p:spPr>
          <a:xfrm>
            <a:off x="4927106" y="4446355"/>
            <a:ext cx="5300976" cy="584775"/>
          </a:xfrm>
          <a:prstGeom prst="rect">
            <a:avLst/>
          </a:prstGeom>
          <a:noFill/>
        </p:spPr>
        <p:txBody>
          <a:bodyPr wrap="square" rtlCol="0">
            <a:spAutoFit/>
          </a:bodyPr>
          <a:lstStyle/>
          <a:p>
            <a:r>
              <a:rPr kumimoji="1" lang="en-US" altLang="ja-JP" sz="3200" dirty="0"/>
              <a:t>159±25%</a:t>
            </a:r>
            <a:r>
              <a:rPr kumimoji="1" lang="ja-JP" altLang="en-US" sz="3200" dirty="0"/>
              <a:t>→</a:t>
            </a:r>
            <a:r>
              <a:rPr kumimoji="1" lang="en-US" altLang="ja-JP" sz="3200" dirty="0"/>
              <a:t>18±3%</a:t>
            </a:r>
            <a:r>
              <a:rPr kumimoji="1" lang="ja-JP" altLang="en-US" sz="3200" dirty="0"/>
              <a:t>に減少</a:t>
            </a:r>
          </a:p>
        </p:txBody>
      </p:sp>
      <p:pic>
        <p:nvPicPr>
          <p:cNvPr id="6" name="図 5">
            <a:extLst>
              <a:ext uri="{FF2B5EF4-FFF2-40B4-BE49-F238E27FC236}">
                <a16:creationId xmlns:a16="http://schemas.microsoft.com/office/drawing/2014/main" xmlns="" id="{4727334B-CA15-4814-80D1-9EC4E8AA9735}"/>
              </a:ext>
            </a:extLst>
          </p:cNvPr>
          <p:cNvPicPr>
            <a:picLocks noChangeAspect="1"/>
          </p:cNvPicPr>
          <p:nvPr/>
        </p:nvPicPr>
        <p:blipFill>
          <a:blip r:embed="rId2"/>
          <a:stretch>
            <a:fillRect/>
          </a:stretch>
        </p:blipFill>
        <p:spPr>
          <a:xfrm>
            <a:off x="435006" y="3854304"/>
            <a:ext cx="4227090" cy="2742660"/>
          </a:xfrm>
          <a:prstGeom prst="rect">
            <a:avLst/>
          </a:prstGeom>
        </p:spPr>
      </p:pic>
    </p:spTree>
    <p:extLst>
      <p:ext uri="{BB962C8B-B14F-4D97-AF65-F5344CB8AC3E}">
        <p14:creationId xmlns:p14="http://schemas.microsoft.com/office/powerpoint/2010/main" val="61445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7F8D1D5-AAAA-4D93-BAB7-802CDB8E53E2}"/>
              </a:ext>
            </a:extLst>
          </p:cNvPr>
          <p:cNvSpPr txBox="1"/>
          <p:nvPr/>
        </p:nvSpPr>
        <p:spPr>
          <a:xfrm>
            <a:off x="435006" y="585926"/>
            <a:ext cx="1525769" cy="523220"/>
          </a:xfrm>
          <a:prstGeom prst="rect">
            <a:avLst/>
          </a:prstGeom>
          <a:noFill/>
        </p:spPr>
        <p:txBody>
          <a:bodyPr wrap="square" rtlCol="0">
            <a:spAutoFit/>
          </a:bodyPr>
          <a:lstStyle/>
          <a:p>
            <a:r>
              <a:rPr kumimoji="1" lang="ja-JP" altLang="en-US" sz="2800" b="1" dirty="0"/>
              <a:t>実験②</a:t>
            </a:r>
          </a:p>
        </p:txBody>
      </p:sp>
      <p:sp>
        <p:nvSpPr>
          <p:cNvPr id="2" name="テキスト ボックス 1">
            <a:extLst>
              <a:ext uri="{FF2B5EF4-FFF2-40B4-BE49-F238E27FC236}">
                <a16:creationId xmlns:a16="http://schemas.microsoft.com/office/drawing/2014/main" xmlns="" id="{A29E9C70-343D-42F0-82A4-CFDD46399760}"/>
              </a:ext>
            </a:extLst>
          </p:cNvPr>
          <p:cNvSpPr txBox="1"/>
          <p:nvPr/>
        </p:nvSpPr>
        <p:spPr>
          <a:xfrm>
            <a:off x="435006" y="1109146"/>
            <a:ext cx="8954091" cy="523220"/>
          </a:xfrm>
          <a:prstGeom prst="rect">
            <a:avLst/>
          </a:prstGeom>
          <a:noFill/>
        </p:spPr>
        <p:txBody>
          <a:bodyPr wrap="square" rtlCol="0">
            <a:spAutoFit/>
          </a:bodyPr>
          <a:lstStyle/>
          <a:p>
            <a:r>
              <a:rPr kumimoji="1" lang="ja-JP" altLang="en-US" sz="2800" dirty="0"/>
              <a:t>アルビノアフリカツメガエル・ラエビス・オタマジャクシを対象</a:t>
            </a:r>
          </a:p>
        </p:txBody>
      </p:sp>
      <p:sp>
        <p:nvSpPr>
          <p:cNvPr id="3" name="テキスト ボックス 2">
            <a:extLst>
              <a:ext uri="{FF2B5EF4-FFF2-40B4-BE49-F238E27FC236}">
                <a16:creationId xmlns:a16="http://schemas.microsoft.com/office/drawing/2014/main" xmlns="" id="{9CE1A5EA-A131-4928-AA51-BBDB07660E71}"/>
              </a:ext>
            </a:extLst>
          </p:cNvPr>
          <p:cNvSpPr txBox="1"/>
          <p:nvPr/>
        </p:nvSpPr>
        <p:spPr>
          <a:xfrm>
            <a:off x="435006" y="1632366"/>
            <a:ext cx="9632272" cy="369332"/>
          </a:xfrm>
          <a:prstGeom prst="rect">
            <a:avLst/>
          </a:prstGeom>
          <a:noFill/>
        </p:spPr>
        <p:txBody>
          <a:bodyPr wrap="square" rtlCol="0">
            <a:spAutoFit/>
          </a:bodyPr>
          <a:lstStyle/>
          <a:p>
            <a:r>
              <a:rPr kumimoji="1" lang="ja-JP" altLang="en-US" dirty="0"/>
              <a:t>プロポフォールと</a:t>
            </a:r>
            <a:r>
              <a:rPr kumimoji="1" lang="en-US" altLang="ja-JP" dirty="0"/>
              <a:t>AP2</a:t>
            </a:r>
            <a:r>
              <a:rPr kumimoji="1" lang="ja-JP" altLang="en-US" dirty="0"/>
              <a:t>両方の麻酔活性と光可逆性を調べる。</a:t>
            </a:r>
          </a:p>
        </p:txBody>
      </p:sp>
      <p:sp>
        <p:nvSpPr>
          <p:cNvPr id="8" name="テキスト ボックス 7">
            <a:extLst>
              <a:ext uri="{FF2B5EF4-FFF2-40B4-BE49-F238E27FC236}">
                <a16:creationId xmlns:a16="http://schemas.microsoft.com/office/drawing/2014/main" xmlns="" id="{4DEE0F52-6C47-4E9E-83DF-C2939E9D300F}"/>
              </a:ext>
            </a:extLst>
          </p:cNvPr>
          <p:cNvSpPr txBox="1"/>
          <p:nvPr/>
        </p:nvSpPr>
        <p:spPr>
          <a:xfrm>
            <a:off x="435006" y="2020258"/>
            <a:ext cx="878889" cy="646331"/>
          </a:xfrm>
          <a:prstGeom prst="rect">
            <a:avLst/>
          </a:prstGeom>
          <a:noFill/>
        </p:spPr>
        <p:txBody>
          <a:bodyPr wrap="square" rtlCol="0">
            <a:spAutoFit/>
          </a:bodyPr>
          <a:lstStyle/>
          <a:p>
            <a:endParaRPr kumimoji="1" lang="en-US" altLang="ja-JP" dirty="0"/>
          </a:p>
          <a:p>
            <a:endParaRPr kumimoji="1" lang="ja-JP" altLang="en-US" dirty="0"/>
          </a:p>
        </p:txBody>
      </p:sp>
      <p:sp>
        <p:nvSpPr>
          <p:cNvPr id="9" name="テキスト ボックス 8">
            <a:extLst>
              <a:ext uri="{FF2B5EF4-FFF2-40B4-BE49-F238E27FC236}">
                <a16:creationId xmlns:a16="http://schemas.microsoft.com/office/drawing/2014/main" xmlns="" id="{50709F97-0632-4C43-9C54-C31EA7FE46F3}"/>
              </a:ext>
            </a:extLst>
          </p:cNvPr>
          <p:cNvSpPr txBox="1"/>
          <p:nvPr/>
        </p:nvSpPr>
        <p:spPr>
          <a:xfrm>
            <a:off x="435006" y="3060635"/>
            <a:ext cx="11423914" cy="830997"/>
          </a:xfrm>
          <a:prstGeom prst="rect">
            <a:avLst/>
          </a:prstGeom>
          <a:noFill/>
        </p:spPr>
        <p:txBody>
          <a:bodyPr wrap="square" rtlCol="0">
            <a:spAutoFit/>
          </a:bodyPr>
          <a:lstStyle/>
          <a:p>
            <a:r>
              <a:rPr kumimoji="1" lang="ja-JP" altLang="en-US" sz="2400" dirty="0"/>
              <a:t>オタマジャクシをプロポフォール</a:t>
            </a:r>
            <a:r>
              <a:rPr kumimoji="1" lang="en-US" altLang="ja-JP" sz="2400" dirty="0"/>
              <a:t>orAP2</a:t>
            </a:r>
            <a:r>
              <a:rPr kumimoji="1" lang="ja-JP" altLang="en-US" sz="2400" dirty="0"/>
              <a:t>のいずれかを含む水溶液に入れ、</a:t>
            </a:r>
            <a:endParaRPr kumimoji="1" lang="en-US" altLang="ja-JP" sz="2400" dirty="0"/>
          </a:p>
          <a:p>
            <a:r>
              <a:rPr kumimoji="1" lang="ja-JP" altLang="en-US" sz="2400" dirty="0"/>
              <a:t>麻酔の標準的な指標である、“右反射の消失（</a:t>
            </a:r>
            <a:r>
              <a:rPr kumimoji="1" lang="en-US" altLang="ja-JP" sz="2400" dirty="0"/>
              <a:t>LORR</a:t>
            </a:r>
            <a:r>
              <a:rPr kumimoji="1" lang="ja-JP" altLang="en-US" sz="2400" dirty="0"/>
              <a:t>）”について試験を行った。</a:t>
            </a:r>
            <a:endParaRPr kumimoji="1" lang="en-US" altLang="ja-JP" sz="2400" dirty="0"/>
          </a:p>
        </p:txBody>
      </p:sp>
    </p:spTree>
    <p:extLst>
      <p:ext uri="{BB962C8B-B14F-4D97-AF65-F5344CB8AC3E}">
        <p14:creationId xmlns:p14="http://schemas.microsoft.com/office/powerpoint/2010/main" val="513132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TM04033921[[fn=ダマスク]]</Template>
  <TotalTime>13254</TotalTime>
  <Words>545</Words>
  <Application>Microsoft Office PowerPoint</Application>
  <PresentationFormat>ユーザー設定</PresentationFormat>
  <Paragraphs>48</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Damask</vt:lpstr>
      <vt:lpstr>Azo-Propofols Photochromic Potentiators of GABAA Receptors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Azo-Propofols Photochromic Potentiators of GABAA Receptors</dc:title>
  <dc:creator>榎本 孝也</dc:creator>
  <cp:lastModifiedBy>takahiro</cp:lastModifiedBy>
  <cp:revision>4</cp:revision>
  <dcterms:created xsi:type="dcterms:W3CDTF">2022-04-10T08:06:48Z</dcterms:created>
  <dcterms:modified xsi:type="dcterms:W3CDTF">2022-04-20T01:46:18Z</dcterms:modified>
</cp:coreProperties>
</file>