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93" r:id="rId4"/>
    <p:sldId id="296" r:id="rId5"/>
    <p:sldId id="297" r:id="rId6"/>
    <p:sldId id="299" r:id="rId7"/>
    <p:sldId id="300" r:id="rId8"/>
    <p:sldId id="301" r:id="rId9"/>
    <p:sldId id="302" r:id="rId10"/>
    <p:sldId id="303" r:id="rId11"/>
    <p:sldId id="304" r:id="rId1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4" d="100"/>
          <a:sy n="114" d="100"/>
        </p:scale>
        <p:origin x="13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4BE3C5-8CBF-41FB-9967-5FC397CD6104}" type="datetimeFigureOut">
              <a:rPr kumimoji="1" lang="ja-JP" altLang="en-US" smtClean="0"/>
              <a:t>2022/7/15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613549-DFC5-4970-89E2-8997896FD8CE}" type="slidenum">
              <a:rPr kumimoji="1" lang="ja-JP" altLang="en-US" smtClean="0"/>
              <a:t>‹#›</a:t>
            </a:fld>
            <a:endParaRPr kumimoji="1" lang="ja-JP" altLang="en-US"/>
          </a:p>
        </p:txBody>
      </p:sp>
    </p:spTree>
    <p:extLst>
      <p:ext uri="{BB962C8B-B14F-4D97-AF65-F5344CB8AC3E}">
        <p14:creationId xmlns:p14="http://schemas.microsoft.com/office/powerpoint/2010/main" val="24199430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C822118-00D7-49DF-9A22-CE9AE63BF5FC}" type="datetimeFigureOut">
              <a:rPr kumimoji="1" lang="ja-JP" altLang="en-US" smtClean="0"/>
              <a:t>2022/7/15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994106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C822118-00D7-49DF-9A22-CE9AE63BF5FC}" type="datetimeFigureOut">
              <a:rPr kumimoji="1" lang="ja-JP" altLang="en-US" smtClean="0"/>
              <a:t>2022/7/15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2176503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C822118-00D7-49DF-9A22-CE9AE63BF5FC}" type="datetimeFigureOut">
              <a:rPr kumimoji="1" lang="ja-JP" altLang="en-US" smtClean="0"/>
              <a:t>2022/7/15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943294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C822118-00D7-49DF-9A22-CE9AE63BF5FC}" type="datetimeFigureOut">
              <a:rPr kumimoji="1" lang="ja-JP" altLang="en-US" smtClean="0"/>
              <a:t>2022/7/15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3186652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C822118-00D7-49DF-9A22-CE9AE63BF5FC}" type="datetimeFigureOut">
              <a:rPr kumimoji="1" lang="ja-JP" altLang="en-US" smtClean="0"/>
              <a:t>2022/7/15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2122137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C822118-00D7-49DF-9A22-CE9AE63BF5FC}" type="datetimeFigureOut">
              <a:rPr kumimoji="1" lang="ja-JP" altLang="en-US" smtClean="0"/>
              <a:t>2022/7/15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664573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C822118-00D7-49DF-9A22-CE9AE63BF5FC}" type="datetimeFigureOut">
              <a:rPr kumimoji="1" lang="ja-JP" altLang="en-US" smtClean="0"/>
              <a:t>2022/7/15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314431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C822118-00D7-49DF-9A22-CE9AE63BF5FC}" type="datetimeFigureOut">
              <a:rPr kumimoji="1" lang="ja-JP" altLang="en-US" smtClean="0"/>
              <a:t>2022/7/15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285835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22118-00D7-49DF-9A22-CE9AE63BF5FC}" type="datetimeFigureOut">
              <a:rPr kumimoji="1" lang="ja-JP" altLang="en-US" smtClean="0"/>
              <a:t>2022/7/15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421042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C822118-00D7-49DF-9A22-CE9AE63BF5FC}" type="datetimeFigureOut">
              <a:rPr kumimoji="1" lang="ja-JP" altLang="en-US" smtClean="0"/>
              <a:t>2022/7/15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1206592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C822118-00D7-49DF-9A22-CE9AE63BF5FC}" type="datetimeFigureOut">
              <a:rPr kumimoji="1" lang="ja-JP" altLang="en-US" smtClean="0"/>
              <a:t>2022/7/15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268175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822118-00D7-49DF-9A22-CE9AE63BF5FC}" type="datetimeFigureOut">
              <a:rPr kumimoji="1" lang="ja-JP" altLang="en-US" smtClean="0"/>
              <a:t>2022/7/15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202943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doi.org/10.1002/14651858.CD007623.pub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doi.org/10.1097/ALN.000000000000173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464110" y="3652751"/>
            <a:ext cx="8174793" cy="893865"/>
          </a:xfrm>
        </p:spPr>
        <p:txBody>
          <a:bodyPr>
            <a:noAutofit/>
          </a:bodyPr>
          <a:lstStyle/>
          <a:p>
            <a:pPr algn="l"/>
            <a:r>
              <a:rPr kumimoji="1" lang="ja-JP" altLang="en-US" sz="2800" b="1" dirty="0"/>
              <a:t>妊娠中の仰臥位低血圧症候群</a:t>
            </a:r>
          </a:p>
        </p:txBody>
      </p:sp>
      <p:sp>
        <p:nvSpPr>
          <p:cNvPr id="7" name="テキスト ボックス 6"/>
          <p:cNvSpPr txBox="1"/>
          <p:nvPr/>
        </p:nvSpPr>
        <p:spPr>
          <a:xfrm>
            <a:off x="3691156" y="5693353"/>
            <a:ext cx="5452844" cy="461665"/>
          </a:xfrm>
          <a:prstGeom prst="rect">
            <a:avLst/>
          </a:prstGeom>
          <a:noFill/>
        </p:spPr>
        <p:txBody>
          <a:bodyPr wrap="square" rtlCol="0">
            <a:spAutoFit/>
          </a:bodyPr>
          <a:lstStyle/>
          <a:p>
            <a:r>
              <a:rPr kumimoji="1" lang="ja-JP" altLang="en-US" sz="2400" dirty="0"/>
              <a:t>日本大学医学部麻酔科　蔵持智也</a:t>
            </a:r>
          </a:p>
        </p:txBody>
      </p:sp>
      <p:pic>
        <p:nvPicPr>
          <p:cNvPr id="4" name="図 3"/>
          <p:cNvPicPr>
            <a:picLocks noChangeAspect="1"/>
          </p:cNvPicPr>
          <p:nvPr/>
        </p:nvPicPr>
        <p:blipFill rotWithShape="1">
          <a:blip r:embed="rId2"/>
          <a:srcRect l="190" t="10419" r="57334" b="75257"/>
          <a:stretch/>
        </p:blipFill>
        <p:spPr>
          <a:xfrm>
            <a:off x="464110" y="862147"/>
            <a:ext cx="4545138" cy="957943"/>
          </a:xfrm>
          <a:prstGeom prst="rect">
            <a:avLst/>
          </a:prstGeom>
        </p:spPr>
      </p:pic>
      <p:pic>
        <p:nvPicPr>
          <p:cNvPr id="5" name="図 4"/>
          <p:cNvPicPr>
            <a:picLocks noChangeAspect="1"/>
          </p:cNvPicPr>
          <p:nvPr/>
        </p:nvPicPr>
        <p:blipFill rotWithShape="1">
          <a:blip r:embed="rId2"/>
          <a:srcRect l="12381" t="62838" r="38667" b="22686"/>
          <a:stretch/>
        </p:blipFill>
        <p:spPr>
          <a:xfrm>
            <a:off x="0" y="1820090"/>
            <a:ext cx="8104291" cy="1497876"/>
          </a:xfrm>
          <a:prstGeom prst="rect">
            <a:avLst/>
          </a:prstGeom>
        </p:spPr>
      </p:pic>
    </p:spTree>
    <p:extLst>
      <p:ext uri="{BB962C8B-B14F-4D97-AF65-F5344CB8AC3E}">
        <p14:creationId xmlns:p14="http://schemas.microsoft.com/office/powerpoint/2010/main" val="36646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971064" cy="425902"/>
          </a:xfrm>
        </p:spPr>
        <p:txBody>
          <a:bodyPr>
            <a:noAutofit/>
          </a:bodyPr>
          <a:lstStyle/>
          <a:p>
            <a:r>
              <a:rPr lang="ja-JP" altLang="en-US" sz="3600" dirty="0"/>
              <a:t>ベットの傾き</a:t>
            </a:r>
            <a:endParaRPr kumimoji="1" lang="ja-JP" altLang="en-US" sz="3600" dirty="0"/>
          </a:p>
        </p:txBody>
      </p:sp>
      <p:sp>
        <p:nvSpPr>
          <p:cNvPr id="3" name="コンテンツ プレースホルダー 2"/>
          <p:cNvSpPr>
            <a:spLocks noGrp="1"/>
          </p:cNvSpPr>
          <p:nvPr>
            <p:ph idx="1"/>
          </p:nvPr>
        </p:nvSpPr>
        <p:spPr>
          <a:xfrm>
            <a:off x="0" y="1464100"/>
            <a:ext cx="9143999" cy="1287809"/>
          </a:xfrm>
        </p:spPr>
        <p:txBody>
          <a:bodyPr>
            <a:normAutofit/>
          </a:bodyPr>
          <a:lstStyle/>
          <a:p>
            <a:pPr marL="0" indent="0" algn="ctr">
              <a:buNone/>
            </a:pPr>
            <a:r>
              <a:rPr lang="ja-JP" altLang="en-US" dirty="0">
                <a:latin typeface="+mn-ea"/>
              </a:rPr>
              <a:t>複数の研究で麻酔科医の</a:t>
            </a:r>
            <a:r>
              <a:rPr lang="en-US" altLang="ja-JP" dirty="0">
                <a:latin typeface="+mn-ea"/>
              </a:rPr>
              <a:t>15</a:t>
            </a:r>
            <a:r>
              <a:rPr lang="ja-JP" altLang="en-US" dirty="0">
                <a:latin typeface="+mn-ea"/>
              </a:rPr>
              <a:t>度のベットの傾きは、</a:t>
            </a:r>
            <a:endParaRPr lang="en-US" altLang="ja-JP" dirty="0">
              <a:latin typeface="+mn-ea"/>
            </a:endParaRPr>
          </a:p>
          <a:p>
            <a:pPr marL="0" indent="0" algn="ctr">
              <a:buNone/>
            </a:pPr>
            <a:r>
              <a:rPr lang="ja-JP" altLang="en-US" dirty="0">
                <a:latin typeface="+mn-ea"/>
              </a:rPr>
              <a:t>実際にはより浅い角度となっているとの報告がある。</a:t>
            </a:r>
            <a:endParaRPr lang="en-US" altLang="ja-JP" dirty="0">
              <a:latin typeface="+mn-ea"/>
            </a:endParaRPr>
          </a:p>
        </p:txBody>
      </p:sp>
      <p:sp>
        <p:nvSpPr>
          <p:cNvPr id="4" name="テキスト ボックス 3"/>
          <p:cNvSpPr txBox="1"/>
          <p:nvPr/>
        </p:nvSpPr>
        <p:spPr>
          <a:xfrm>
            <a:off x="256903" y="5657671"/>
            <a:ext cx="8887097" cy="1200329"/>
          </a:xfrm>
          <a:prstGeom prst="rect">
            <a:avLst/>
          </a:prstGeom>
          <a:noFill/>
        </p:spPr>
        <p:txBody>
          <a:bodyPr wrap="square" rtlCol="0">
            <a:spAutoFit/>
          </a:bodyPr>
          <a:lstStyle/>
          <a:p>
            <a:r>
              <a:rPr lang="en-US" altLang="ja-JP" dirty="0"/>
              <a:t>Jones SJ, Kinsella SM, Donald FA. Comparison of measured and estimated</a:t>
            </a:r>
          </a:p>
          <a:p>
            <a:r>
              <a:rPr lang="en-US" altLang="ja-JP" dirty="0"/>
              <a:t>angles of table tilt at Caesarean section. Br J </a:t>
            </a:r>
            <a:r>
              <a:rPr lang="en-US" altLang="ja-JP" dirty="0" err="1"/>
              <a:t>Anaesth</a:t>
            </a:r>
            <a:r>
              <a:rPr lang="en-US" altLang="ja-JP" dirty="0"/>
              <a:t> 2003; 90:86–87.</a:t>
            </a:r>
          </a:p>
          <a:p>
            <a:r>
              <a:rPr lang="en-US" altLang="ja-JP" dirty="0" err="1"/>
              <a:t>Aust</a:t>
            </a:r>
            <a:r>
              <a:rPr lang="en-US" altLang="ja-JP" dirty="0"/>
              <a:t> H, Koehler S, </a:t>
            </a:r>
            <a:r>
              <a:rPr lang="en-US" altLang="ja-JP" dirty="0" err="1"/>
              <a:t>Kuehnert</a:t>
            </a:r>
            <a:r>
              <a:rPr lang="en-US" altLang="ja-JP" dirty="0"/>
              <a:t> M, et al. Guideline-recommended 158 left</a:t>
            </a:r>
          </a:p>
          <a:p>
            <a:r>
              <a:rPr lang="en-US" altLang="ja-JP" dirty="0"/>
              <a:t>lateral table tilt during cesarean section in regional anesthesia-practical</a:t>
            </a:r>
            <a:endParaRPr lang="en-US" altLang="ja-JP" dirty="0">
              <a:effectLst/>
            </a:endParaRPr>
          </a:p>
        </p:txBody>
      </p:sp>
      <p:pic>
        <p:nvPicPr>
          <p:cNvPr id="5" name="図 4"/>
          <p:cNvPicPr>
            <a:picLocks noChangeAspect="1"/>
          </p:cNvPicPr>
          <p:nvPr/>
        </p:nvPicPr>
        <p:blipFill rotWithShape="1">
          <a:blip r:embed="rId2"/>
          <a:srcRect l="9561" t="20932" r="59962" b="38077"/>
          <a:stretch/>
        </p:blipFill>
        <p:spPr>
          <a:xfrm>
            <a:off x="628650" y="2751909"/>
            <a:ext cx="2786743" cy="2342607"/>
          </a:xfrm>
          <a:prstGeom prst="rect">
            <a:avLst/>
          </a:prstGeom>
        </p:spPr>
      </p:pic>
      <p:sp>
        <p:nvSpPr>
          <p:cNvPr id="6" name="テキスト ボックス 5"/>
          <p:cNvSpPr txBox="1"/>
          <p:nvPr/>
        </p:nvSpPr>
        <p:spPr>
          <a:xfrm>
            <a:off x="3978456" y="3004460"/>
            <a:ext cx="4947830" cy="1200329"/>
          </a:xfrm>
          <a:prstGeom prst="rect">
            <a:avLst/>
          </a:prstGeom>
          <a:noFill/>
          <a:ln w="38100">
            <a:solidFill>
              <a:srgbClr val="0070C0"/>
            </a:solidFill>
          </a:ln>
        </p:spPr>
        <p:txBody>
          <a:bodyPr wrap="square" rtlCol="0">
            <a:spAutoFit/>
          </a:bodyPr>
          <a:lstStyle/>
          <a:p>
            <a:r>
              <a:rPr lang="ja-JP" altLang="en-US" sz="2400" dirty="0">
                <a:latin typeface="+mn-ea"/>
              </a:rPr>
              <a:t>実際に左方移動体位</a:t>
            </a:r>
            <a:r>
              <a:rPr lang="en-US" altLang="ja-JP" sz="2400" dirty="0">
                <a:latin typeface="+mn-ea"/>
              </a:rPr>
              <a:t>15</a:t>
            </a:r>
            <a:r>
              <a:rPr lang="ja-JP" altLang="en-US" sz="2400" dirty="0">
                <a:latin typeface="+mn-ea"/>
              </a:rPr>
              <a:t>度にすると</a:t>
            </a:r>
            <a:r>
              <a:rPr lang="en-US" altLang="ja-JP" sz="2400" dirty="0">
                <a:latin typeface="+mn-ea"/>
              </a:rPr>
              <a:t>…</a:t>
            </a:r>
          </a:p>
          <a:p>
            <a:r>
              <a:rPr lang="ja-JP" altLang="en-US" sz="2400" dirty="0">
                <a:latin typeface="+mn-ea"/>
              </a:rPr>
              <a:t>→</a:t>
            </a:r>
            <a:r>
              <a:rPr lang="ja-JP" altLang="en-US" sz="2400" dirty="0">
                <a:solidFill>
                  <a:srgbClr val="FF0000"/>
                </a:solidFill>
                <a:latin typeface="+mn-ea"/>
              </a:rPr>
              <a:t>外科医は許容できず、</a:t>
            </a:r>
            <a:endParaRPr lang="en-US" altLang="ja-JP" sz="2400" dirty="0">
              <a:solidFill>
                <a:srgbClr val="FF0000"/>
              </a:solidFill>
              <a:latin typeface="+mn-ea"/>
            </a:endParaRPr>
          </a:p>
          <a:p>
            <a:r>
              <a:rPr lang="ja-JP" altLang="en-US" sz="2400" dirty="0">
                <a:solidFill>
                  <a:srgbClr val="FF0000"/>
                </a:solidFill>
                <a:latin typeface="+mn-ea"/>
              </a:rPr>
              <a:t>　妊婦は不快感を覚える</a:t>
            </a:r>
            <a:endParaRPr lang="en-US" altLang="ja-JP" sz="2400" dirty="0">
              <a:solidFill>
                <a:srgbClr val="FF0000"/>
              </a:solidFill>
              <a:latin typeface="+mn-ea"/>
            </a:endParaRPr>
          </a:p>
        </p:txBody>
      </p:sp>
    </p:spTree>
    <p:extLst>
      <p:ext uri="{BB962C8B-B14F-4D97-AF65-F5344CB8AC3E}">
        <p14:creationId xmlns:p14="http://schemas.microsoft.com/office/powerpoint/2010/main" val="506580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49" y="391253"/>
            <a:ext cx="7971064" cy="425902"/>
          </a:xfrm>
        </p:spPr>
        <p:txBody>
          <a:bodyPr>
            <a:noAutofit/>
          </a:bodyPr>
          <a:lstStyle/>
          <a:p>
            <a:r>
              <a:rPr lang="ja-JP" altLang="en-US" sz="3600" dirty="0"/>
              <a:t>結論</a:t>
            </a:r>
            <a:endParaRPr kumimoji="1" lang="ja-JP" altLang="en-US" sz="3600" dirty="0"/>
          </a:p>
        </p:txBody>
      </p:sp>
      <p:sp>
        <p:nvSpPr>
          <p:cNvPr id="3" name="コンテンツ プレースホルダー 2"/>
          <p:cNvSpPr>
            <a:spLocks noGrp="1"/>
          </p:cNvSpPr>
          <p:nvPr>
            <p:ph idx="1"/>
          </p:nvPr>
        </p:nvSpPr>
        <p:spPr>
          <a:xfrm>
            <a:off x="42182" y="1925655"/>
            <a:ext cx="9143999" cy="3970049"/>
          </a:xfrm>
        </p:spPr>
        <p:txBody>
          <a:bodyPr>
            <a:normAutofit/>
          </a:bodyPr>
          <a:lstStyle/>
          <a:p>
            <a:pPr marL="0" indent="0">
              <a:buNone/>
            </a:pPr>
            <a:r>
              <a:rPr lang="ja-JP" altLang="en-US" dirty="0">
                <a:latin typeface="+mn-ea"/>
              </a:rPr>
              <a:t>・妊娠子宮は大動脈を圧迫しない。</a:t>
            </a:r>
            <a:endParaRPr lang="en-US" altLang="ja-JP" dirty="0">
              <a:latin typeface="+mn-ea"/>
            </a:endParaRPr>
          </a:p>
          <a:p>
            <a:pPr marL="0" indent="0">
              <a:buNone/>
            </a:pPr>
            <a:r>
              <a:rPr lang="ja-JP" altLang="en-US" dirty="0">
                <a:latin typeface="+mn-ea"/>
              </a:rPr>
              <a:t>・奇静脈系など、</a:t>
            </a:r>
            <a:r>
              <a:rPr lang="en-US" altLang="ja-JP" dirty="0">
                <a:latin typeface="+mn-ea"/>
              </a:rPr>
              <a:t>IVC</a:t>
            </a:r>
            <a:r>
              <a:rPr lang="ja-JP" altLang="en-US" dirty="0">
                <a:latin typeface="+mn-ea"/>
              </a:rPr>
              <a:t>の側副血行路が仰臥位低血圧症候群発症に関与している可能性がある。</a:t>
            </a:r>
            <a:endParaRPr lang="en-US" altLang="ja-JP" dirty="0">
              <a:latin typeface="+mn-ea"/>
            </a:endParaRPr>
          </a:p>
          <a:p>
            <a:pPr marL="0" indent="0">
              <a:buNone/>
            </a:pPr>
            <a:endParaRPr lang="en-US" altLang="ja-JP" dirty="0">
              <a:latin typeface="+mn-ea"/>
            </a:endParaRPr>
          </a:p>
          <a:p>
            <a:pPr marL="0" indent="0">
              <a:buNone/>
            </a:pPr>
            <a:r>
              <a:rPr lang="ja-JP" altLang="en-US" dirty="0">
                <a:latin typeface="+mn-ea"/>
              </a:rPr>
              <a:t>・産科麻酔でのルーティンの左方移動体位は効果がない。</a:t>
            </a:r>
            <a:endParaRPr lang="en-US" altLang="ja-JP" dirty="0">
              <a:latin typeface="+mn-ea"/>
            </a:endParaRPr>
          </a:p>
          <a:p>
            <a:pPr marL="0" indent="0" algn="ctr">
              <a:buNone/>
            </a:pPr>
            <a:endParaRPr lang="en-US" altLang="ja-JP" dirty="0">
              <a:latin typeface="+mn-ea"/>
            </a:endParaRPr>
          </a:p>
          <a:p>
            <a:pPr marL="0" indent="0" algn="ctr">
              <a:buNone/>
            </a:pPr>
            <a:endParaRPr lang="en-US" altLang="ja-JP" dirty="0">
              <a:latin typeface="+mn-ea"/>
            </a:endParaRPr>
          </a:p>
        </p:txBody>
      </p:sp>
    </p:spTree>
    <p:extLst>
      <p:ext uri="{BB962C8B-B14F-4D97-AF65-F5344CB8AC3E}">
        <p14:creationId xmlns:p14="http://schemas.microsoft.com/office/powerpoint/2010/main" val="3839443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971064" cy="425902"/>
          </a:xfrm>
        </p:spPr>
        <p:txBody>
          <a:bodyPr>
            <a:noAutofit/>
          </a:bodyPr>
          <a:lstStyle/>
          <a:p>
            <a:r>
              <a:rPr lang="ja-JP" altLang="en-US" sz="3600" dirty="0"/>
              <a:t>背景</a:t>
            </a:r>
            <a:endParaRPr kumimoji="1" lang="ja-JP" altLang="en-US" sz="3200" dirty="0"/>
          </a:p>
        </p:txBody>
      </p:sp>
      <p:sp>
        <p:nvSpPr>
          <p:cNvPr id="3" name="コンテンツ プレースホルダー 2"/>
          <p:cNvSpPr>
            <a:spLocks noGrp="1"/>
          </p:cNvSpPr>
          <p:nvPr>
            <p:ph idx="1"/>
          </p:nvPr>
        </p:nvSpPr>
        <p:spPr>
          <a:xfrm>
            <a:off x="156755" y="927249"/>
            <a:ext cx="8442960" cy="5800121"/>
          </a:xfrm>
        </p:spPr>
        <p:txBody>
          <a:bodyPr>
            <a:normAutofit/>
          </a:bodyPr>
          <a:lstStyle/>
          <a:p>
            <a:pPr marL="0" indent="0">
              <a:buNone/>
            </a:pPr>
            <a:r>
              <a:rPr lang="ja-JP" altLang="en-US" dirty="0"/>
              <a:t>・仰臥位低血圧症候群</a:t>
            </a:r>
            <a:r>
              <a:rPr lang="en-US" altLang="ja-JP" dirty="0"/>
              <a:t>(Supine hypotensive syndrome</a:t>
            </a:r>
            <a:r>
              <a:rPr lang="ja-JP" altLang="en-US" dirty="0"/>
              <a:t>；</a:t>
            </a:r>
            <a:r>
              <a:rPr lang="en-US" altLang="ja-JP" dirty="0"/>
              <a:t>SHS)</a:t>
            </a:r>
            <a:r>
              <a:rPr lang="ja-JP" altLang="en-US" dirty="0"/>
              <a:t>は妊娠後期（妊娠</a:t>
            </a:r>
            <a:r>
              <a:rPr lang="en-US" altLang="ja-JP" dirty="0"/>
              <a:t>20</a:t>
            </a:r>
            <a:r>
              <a:rPr lang="ja-JP" altLang="en-US" dirty="0"/>
              <a:t>週以降）の子宮が下大静脈（</a:t>
            </a:r>
            <a:r>
              <a:rPr lang="en-US" altLang="ja-JP" dirty="0"/>
              <a:t>IVC</a:t>
            </a:r>
            <a:r>
              <a:rPr lang="ja-JP" altLang="en-US" dirty="0"/>
              <a:t>）を圧迫して起こる低血圧。</a:t>
            </a:r>
            <a:endParaRPr lang="en-US" altLang="ja-JP" dirty="0"/>
          </a:p>
          <a:p>
            <a:pPr marL="0" indent="0">
              <a:buNone/>
            </a:pPr>
            <a:endParaRPr lang="en-US" altLang="ja-JP" dirty="0"/>
          </a:p>
          <a:p>
            <a:pPr marL="0" indent="0">
              <a:buNone/>
            </a:pPr>
            <a:r>
              <a:rPr lang="ja-JP" altLang="en-US" dirty="0"/>
              <a:t>・</a:t>
            </a:r>
            <a:r>
              <a:rPr lang="en-US" altLang="ja-JP" dirty="0"/>
              <a:t>SHS</a:t>
            </a:r>
            <a:r>
              <a:rPr lang="ja-JP" altLang="en-US" dirty="0"/>
              <a:t>を避けるために分娩、帝王切開中に</a:t>
            </a:r>
            <a:r>
              <a:rPr lang="en-US" altLang="ja-JP" dirty="0"/>
              <a:t>15</a:t>
            </a:r>
            <a:r>
              <a:rPr lang="ja-JP" altLang="en-US" dirty="0"/>
              <a:t>度程度の子宮左方移動体位を取ることは産科ケアの原則とされてきた。</a:t>
            </a:r>
            <a:endParaRPr lang="en-US" altLang="ja-JP" dirty="0"/>
          </a:p>
          <a:p>
            <a:pPr marL="0" indent="0">
              <a:buNone/>
            </a:pPr>
            <a:endParaRPr lang="en-US" altLang="ja-JP" dirty="0"/>
          </a:p>
          <a:p>
            <a:pPr marL="0" indent="0">
              <a:buNone/>
            </a:pPr>
            <a:r>
              <a:rPr lang="ja-JP" altLang="en-US" dirty="0"/>
              <a:t>・</a:t>
            </a:r>
            <a:r>
              <a:rPr lang="ja-JP" altLang="ja-JP" dirty="0"/>
              <a:t>仰臥位による</a:t>
            </a:r>
            <a:r>
              <a:rPr lang="en-US" altLang="ja-JP" dirty="0"/>
              <a:t>IVC</a:t>
            </a:r>
            <a:r>
              <a:rPr lang="ja-JP" altLang="ja-JP" dirty="0"/>
              <a:t>の閉塞は、</a:t>
            </a:r>
            <a:r>
              <a:rPr lang="ja-JP" altLang="en-US" dirty="0"/>
              <a:t>ほとんどの妊婦で起こるものの、症候性の妊婦は限られている。</a:t>
            </a:r>
            <a:endParaRPr lang="en-US" altLang="ja-JP" dirty="0"/>
          </a:p>
          <a:p>
            <a:pPr marL="0" indent="0">
              <a:buNone/>
            </a:pPr>
            <a:endParaRPr lang="en-US" altLang="ja-JP" dirty="0"/>
          </a:p>
          <a:p>
            <a:pPr marL="0" indent="0">
              <a:buNone/>
            </a:pPr>
            <a:r>
              <a:rPr lang="ja-JP" altLang="en-US" dirty="0"/>
              <a:t>・生理学的、解剖学的研究を用いて</a:t>
            </a:r>
            <a:r>
              <a:rPr lang="en-US" altLang="ja-JP" dirty="0"/>
              <a:t>SHS</a:t>
            </a:r>
            <a:r>
              <a:rPr lang="ja-JP" altLang="en-US" dirty="0"/>
              <a:t>を再考察した。</a:t>
            </a:r>
            <a:endParaRPr lang="en-US" altLang="ja-JP" dirty="0"/>
          </a:p>
        </p:txBody>
      </p:sp>
    </p:spTree>
    <p:extLst>
      <p:ext uri="{BB962C8B-B14F-4D97-AF65-F5344CB8AC3E}">
        <p14:creationId xmlns:p14="http://schemas.microsoft.com/office/powerpoint/2010/main" val="2143835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6470" y="173539"/>
            <a:ext cx="7971064" cy="425902"/>
          </a:xfrm>
        </p:spPr>
        <p:txBody>
          <a:bodyPr>
            <a:noAutofit/>
          </a:bodyPr>
          <a:lstStyle/>
          <a:p>
            <a:r>
              <a:rPr kumimoji="1" lang="ja-JP" altLang="en-US" sz="3200" dirty="0"/>
              <a:t>症候性</a:t>
            </a:r>
            <a:r>
              <a:rPr kumimoji="1" lang="en-US" altLang="ja-JP" sz="3200" dirty="0"/>
              <a:t>vs</a:t>
            </a:r>
            <a:r>
              <a:rPr kumimoji="1" lang="ja-JP" altLang="en-US" sz="3200" dirty="0"/>
              <a:t>無症候性</a:t>
            </a:r>
          </a:p>
        </p:txBody>
      </p:sp>
      <p:sp>
        <p:nvSpPr>
          <p:cNvPr id="3" name="コンテンツ プレースホルダー 2"/>
          <p:cNvSpPr>
            <a:spLocks noGrp="1"/>
          </p:cNvSpPr>
          <p:nvPr>
            <p:ph idx="1"/>
          </p:nvPr>
        </p:nvSpPr>
        <p:spPr>
          <a:xfrm>
            <a:off x="0" y="879493"/>
            <a:ext cx="9143999" cy="5614124"/>
          </a:xfrm>
        </p:spPr>
        <p:txBody>
          <a:bodyPr>
            <a:normAutofit/>
          </a:bodyPr>
          <a:lstStyle/>
          <a:p>
            <a:pPr marL="0" indent="0">
              <a:buNone/>
            </a:pPr>
            <a:r>
              <a:rPr lang="ja-JP" altLang="en-US" dirty="0"/>
              <a:t>側副血行路</a:t>
            </a:r>
            <a:endParaRPr lang="en-US" altLang="ja-JP" dirty="0"/>
          </a:p>
          <a:p>
            <a:pPr marL="0" indent="0">
              <a:buNone/>
            </a:pPr>
            <a:r>
              <a:rPr lang="ja-JP" altLang="en-US" dirty="0"/>
              <a:t>・</a:t>
            </a:r>
            <a:r>
              <a:rPr lang="en-US" altLang="ja-JP" dirty="0"/>
              <a:t>IVC</a:t>
            </a:r>
            <a:r>
              <a:rPr lang="ja-JP" altLang="en-US" dirty="0"/>
              <a:t>の側副血行路に奇静脈系、</a:t>
            </a:r>
            <a:endParaRPr lang="en-US" altLang="ja-JP" dirty="0"/>
          </a:p>
          <a:p>
            <a:pPr marL="0" indent="0">
              <a:buNone/>
            </a:pPr>
            <a:r>
              <a:rPr lang="ja-JP" altLang="en-US" dirty="0"/>
              <a:t>脊椎静脈叢がある。</a:t>
            </a:r>
            <a:endParaRPr lang="en-US" altLang="ja-JP" dirty="0"/>
          </a:p>
          <a:p>
            <a:pPr marL="0" indent="0">
              <a:buNone/>
            </a:pPr>
            <a:r>
              <a:rPr lang="ja-JP" altLang="en-US" dirty="0">
                <a:solidFill>
                  <a:srgbClr val="FF0000"/>
                </a:solidFill>
              </a:rPr>
              <a:t>妊婦は仰臥位で</a:t>
            </a:r>
            <a:r>
              <a:rPr lang="en-US" altLang="ja-JP" dirty="0">
                <a:solidFill>
                  <a:srgbClr val="FF0000"/>
                </a:solidFill>
              </a:rPr>
              <a:t>IVC</a:t>
            </a:r>
            <a:r>
              <a:rPr lang="ja-JP" altLang="en-US" dirty="0">
                <a:solidFill>
                  <a:srgbClr val="FF0000"/>
                </a:solidFill>
              </a:rPr>
              <a:t>血流が減少し、奇静脈血流が増加する。</a:t>
            </a:r>
            <a:endParaRPr lang="en-US" altLang="ja-JP" dirty="0">
              <a:solidFill>
                <a:srgbClr val="FF0000"/>
              </a:solidFill>
            </a:endParaRPr>
          </a:p>
          <a:p>
            <a:pPr marL="0" indent="0">
              <a:buNone/>
            </a:pPr>
            <a:r>
              <a:rPr lang="en-US" altLang="ja-JP" dirty="0">
                <a:latin typeface="+mn-ea"/>
              </a:rPr>
              <a:t>IVC</a:t>
            </a:r>
            <a:r>
              <a:rPr lang="ja-JP" altLang="en-US" dirty="0">
                <a:latin typeface="+mn-ea"/>
              </a:rPr>
              <a:t>血流</a:t>
            </a:r>
            <a:r>
              <a:rPr lang="pl-PL" altLang="ja-JP" dirty="0">
                <a:latin typeface="+mn-ea"/>
              </a:rPr>
              <a:t>85.3%</a:t>
            </a:r>
            <a:r>
              <a:rPr lang="ja-JP" altLang="en-US" dirty="0">
                <a:solidFill>
                  <a:srgbClr val="0070C0"/>
                </a:solidFill>
                <a:latin typeface="+mn-ea"/>
              </a:rPr>
              <a:t>↓</a:t>
            </a:r>
            <a:r>
              <a:rPr lang="pl-PL" altLang="ja-JP" dirty="0">
                <a:solidFill>
                  <a:srgbClr val="0070C0"/>
                </a:solidFill>
                <a:latin typeface="+mn-ea"/>
              </a:rPr>
              <a:t> </a:t>
            </a:r>
            <a:r>
              <a:rPr lang="pl-PL" altLang="ja-JP" sz="1800" dirty="0">
                <a:latin typeface="+mn-ea"/>
              </a:rPr>
              <a:t>(95% CI, 72.8 to 97.7, </a:t>
            </a:r>
            <a:r>
              <a:rPr lang="pl-PL" altLang="ja-JP" sz="1800" i="1" dirty="0">
                <a:latin typeface="+mn-ea"/>
              </a:rPr>
              <a:t>P</a:t>
            </a:r>
            <a:r>
              <a:rPr lang="pl-PL" altLang="ja-JP" sz="1800" dirty="0">
                <a:latin typeface="+mn-ea"/>
              </a:rPr>
              <a:t> ≤ 0.0001)</a:t>
            </a:r>
            <a:endParaRPr lang="en-US" altLang="ja-JP" sz="1800" dirty="0">
              <a:latin typeface="+mn-ea"/>
            </a:endParaRPr>
          </a:p>
          <a:p>
            <a:pPr marL="0" indent="0">
              <a:buNone/>
            </a:pPr>
            <a:r>
              <a:rPr lang="ja-JP" altLang="en-US" dirty="0">
                <a:latin typeface="+mn-ea"/>
              </a:rPr>
              <a:t>奇静脈血流</a:t>
            </a:r>
            <a:r>
              <a:rPr lang="pl-PL" altLang="ja-JP" dirty="0">
                <a:latin typeface="+mn-ea"/>
              </a:rPr>
              <a:t>220%</a:t>
            </a:r>
            <a:r>
              <a:rPr lang="ja-JP" altLang="en-US" dirty="0">
                <a:solidFill>
                  <a:srgbClr val="FF0000"/>
                </a:solidFill>
                <a:latin typeface="+mn-ea"/>
              </a:rPr>
              <a:t>↑</a:t>
            </a:r>
            <a:r>
              <a:rPr lang="pl-PL" altLang="ja-JP" dirty="0">
                <a:latin typeface="+mn-ea"/>
              </a:rPr>
              <a:t> </a:t>
            </a:r>
            <a:r>
              <a:rPr lang="pl-PL" altLang="ja-JP" sz="1800" dirty="0">
                <a:latin typeface="+mn-ea"/>
              </a:rPr>
              <a:t>(95% CI, 41 to 399, </a:t>
            </a:r>
            <a:r>
              <a:rPr lang="pl-PL" altLang="ja-JP" sz="1800" i="1" dirty="0">
                <a:latin typeface="+mn-ea"/>
              </a:rPr>
              <a:t>P</a:t>
            </a:r>
            <a:r>
              <a:rPr lang="pl-PL" altLang="ja-JP" sz="1800" dirty="0">
                <a:latin typeface="+mn-ea"/>
              </a:rPr>
              <a:t> = 0.02)</a:t>
            </a:r>
            <a:endParaRPr lang="en-US" altLang="ja-JP" sz="1800" dirty="0">
              <a:latin typeface="+mn-ea"/>
            </a:endParaRPr>
          </a:p>
          <a:p>
            <a:pPr marL="0" indent="0">
              <a:buNone/>
            </a:pPr>
            <a:endParaRPr lang="en-US" altLang="ja-JP" sz="1600" dirty="0"/>
          </a:p>
          <a:p>
            <a:pPr marL="0" indent="0">
              <a:buNone/>
            </a:pPr>
            <a:r>
              <a:rPr lang="ja-JP" altLang="en-US" dirty="0"/>
              <a:t>・仰臥位での奇静脈血流の増加は症候性、無症候性で共に認めたが、</a:t>
            </a:r>
            <a:r>
              <a:rPr lang="ja-JP" altLang="en-US" dirty="0">
                <a:solidFill>
                  <a:srgbClr val="FF0000"/>
                </a:solidFill>
              </a:rPr>
              <a:t>症候性の妊婦で有意に血流増加率が低かった。</a:t>
            </a:r>
            <a:endParaRPr lang="en-US" altLang="ja-JP" dirty="0">
              <a:solidFill>
                <a:srgbClr val="FF0000"/>
              </a:solidFill>
            </a:endParaRPr>
          </a:p>
          <a:p>
            <a:pPr marL="0" indent="0">
              <a:buNone/>
            </a:pPr>
            <a:r>
              <a:rPr lang="ja-JP" altLang="en-US" sz="1800" dirty="0">
                <a:latin typeface="+mn-ea"/>
              </a:rPr>
              <a:t>無症候性：</a:t>
            </a:r>
            <a:r>
              <a:rPr lang="en-US" altLang="ja-JP" sz="1800" dirty="0">
                <a:latin typeface="+mn-ea"/>
              </a:rPr>
              <a:t>(</a:t>
            </a:r>
            <a:r>
              <a:rPr lang="ja-JP" altLang="en-US" sz="1800" dirty="0">
                <a:latin typeface="+mn-ea"/>
              </a:rPr>
              <a:t>左方移動</a:t>
            </a:r>
            <a:r>
              <a:rPr lang="en-US" altLang="ja-JP" sz="1800" dirty="0">
                <a:latin typeface="+mn-ea"/>
              </a:rPr>
              <a:t> 0.31 ± 0.21 l min</a:t>
            </a:r>
            <a:r>
              <a:rPr lang="en-US" altLang="ja-JP" sz="1800" baseline="30000" dirty="0">
                <a:latin typeface="+mn-ea"/>
              </a:rPr>
              <a:t>−1</a:t>
            </a:r>
            <a:r>
              <a:rPr lang="en-US" altLang="ja-JP" sz="1800" dirty="0">
                <a:latin typeface="+mn-ea"/>
              </a:rPr>
              <a:t>; </a:t>
            </a:r>
            <a:r>
              <a:rPr lang="ja-JP" altLang="en-US" sz="1800" dirty="0">
                <a:latin typeface="+mn-ea"/>
              </a:rPr>
              <a:t>仰臥位</a:t>
            </a:r>
            <a:r>
              <a:rPr lang="en-US" altLang="ja-JP" sz="1800" dirty="0">
                <a:latin typeface="+mn-ea"/>
              </a:rPr>
              <a:t>; 0.8 ± 0.25 l min</a:t>
            </a:r>
            <a:r>
              <a:rPr lang="en-US" altLang="ja-JP" sz="1800" baseline="30000" dirty="0">
                <a:latin typeface="+mn-ea"/>
              </a:rPr>
              <a:t>−1</a:t>
            </a:r>
            <a:r>
              <a:rPr lang="en-US" altLang="ja-JP" sz="1800" dirty="0">
                <a:latin typeface="+mn-ea"/>
              </a:rPr>
              <a:t>)</a:t>
            </a:r>
          </a:p>
          <a:p>
            <a:pPr marL="0" indent="0">
              <a:buNone/>
            </a:pPr>
            <a:r>
              <a:rPr lang="ja-JP" altLang="en-US" sz="1800" dirty="0">
                <a:latin typeface="+mn-ea"/>
              </a:rPr>
              <a:t>症候性：</a:t>
            </a:r>
            <a:r>
              <a:rPr lang="en-US" altLang="ja-JP" sz="1800" dirty="0">
                <a:latin typeface="+mn-ea"/>
              </a:rPr>
              <a:t>(</a:t>
            </a:r>
            <a:r>
              <a:rPr lang="ja-JP" altLang="en-US" sz="1800" dirty="0">
                <a:latin typeface="+mn-ea"/>
              </a:rPr>
              <a:t>左方移動</a:t>
            </a:r>
            <a:r>
              <a:rPr lang="en-US" altLang="ja-JP" sz="1800" dirty="0">
                <a:latin typeface="+mn-ea"/>
              </a:rPr>
              <a:t> 0.26 ± 0.11 l min</a:t>
            </a:r>
            <a:r>
              <a:rPr lang="en-US" altLang="ja-JP" sz="1800" baseline="30000" dirty="0">
                <a:latin typeface="+mn-ea"/>
              </a:rPr>
              <a:t>−1</a:t>
            </a:r>
            <a:r>
              <a:rPr lang="en-US" altLang="ja-JP" sz="1800" dirty="0">
                <a:latin typeface="+mn-ea"/>
              </a:rPr>
              <a:t>; </a:t>
            </a:r>
            <a:r>
              <a:rPr lang="ja-JP" altLang="en-US" sz="1800" dirty="0">
                <a:latin typeface="+mn-ea"/>
              </a:rPr>
              <a:t>仰臥位</a:t>
            </a:r>
            <a:r>
              <a:rPr lang="en-US" altLang="ja-JP" sz="1800" dirty="0">
                <a:latin typeface="+mn-ea"/>
              </a:rPr>
              <a:t> 0.55 ± 0.31 l min</a:t>
            </a:r>
            <a:r>
              <a:rPr lang="en-US" altLang="ja-JP" sz="1800" baseline="30000" dirty="0">
                <a:latin typeface="+mn-ea"/>
              </a:rPr>
              <a:t>−1</a:t>
            </a:r>
            <a:r>
              <a:rPr lang="en-US" altLang="ja-JP" sz="1800" dirty="0">
                <a:latin typeface="+mn-ea"/>
              </a:rPr>
              <a:t>)</a:t>
            </a:r>
          </a:p>
          <a:p>
            <a:pPr marL="0" indent="0">
              <a:buNone/>
            </a:pPr>
            <a:r>
              <a:rPr lang="ja-JP" altLang="en-US" sz="1800" dirty="0">
                <a:latin typeface="+mn-ea"/>
              </a:rPr>
              <a:t>無症候性</a:t>
            </a:r>
            <a:r>
              <a:rPr lang="en-US" altLang="ja-JP" sz="1800" dirty="0">
                <a:latin typeface="+mn-ea"/>
              </a:rPr>
              <a:t>vs</a:t>
            </a:r>
            <a:r>
              <a:rPr lang="ja-JP" altLang="en-US" sz="1800" dirty="0">
                <a:latin typeface="+mn-ea"/>
              </a:rPr>
              <a:t>症候性：</a:t>
            </a:r>
            <a:r>
              <a:rPr lang="en-US" altLang="ja-JP" sz="1800" dirty="0">
                <a:latin typeface="+mn-ea"/>
              </a:rPr>
              <a:t>(</a:t>
            </a:r>
            <a:r>
              <a:rPr lang="ja-JP" altLang="en-US" sz="1800" dirty="0">
                <a:latin typeface="+mn-ea"/>
              </a:rPr>
              <a:t>奇静脈血流</a:t>
            </a:r>
            <a:r>
              <a:rPr lang="en-US" altLang="ja-JP" sz="1800" dirty="0">
                <a:latin typeface="+mn-ea"/>
              </a:rPr>
              <a:t> −.15, 95% CI, 0.30 to −0.01, </a:t>
            </a:r>
            <a:r>
              <a:rPr lang="en-US" altLang="ja-JP" sz="1800" i="1" dirty="0">
                <a:latin typeface="+mn-ea"/>
              </a:rPr>
              <a:t>P</a:t>
            </a:r>
            <a:r>
              <a:rPr lang="en-US" altLang="ja-JP" sz="1800" dirty="0">
                <a:latin typeface="+mn-ea"/>
              </a:rPr>
              <a:t> = 0.035)</a:t>
            </a:r>
          </a:p>
          <a:p>
            <a:pPr marL="0" indent="0">
              <a:buNone/>
            </a:pPr>
            <a:endParaRPr lang="en-US" altLang="ja-JP" sz="2000" dirty="0"/>
          </a:p>
          <a:p>
            <a:pPr marL="0" indent="0">
              <a:buNone/>
            </a:pPr>
            <a:endParaRPr lang="en-US" altLang="ja-JP" dirty="0"/>
          </a:p>
          <a:p>
            <a:pPr marL="0" indent="0">
              <a:buNone/>
            </a:pPr>
            <a:endParaRPr lang="en-US" altLang="ja-JP" dirty="0"/>
          </a:p>
        </p:txBody>
      </p:sp>
      <p:pic>
        <p:nvPicPr>
          <p:cNvPr id="4" name="図 3"/>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4700"/>
                    </a14:imgEffect>
                    <a14:imgEffect>
                      <a14:brightnessContrast contrast="20000"/>
                    </a14:imgEffect>
                  </a14:imgLayer>
                </a14:imgProps>
              </a:ext>
              <a:ext uri="{28A0092B-C50C-407E-A947-70E740481C1C}">
                <a14:useLocalDpi xmlns:a14="http://schemas.microsoft.com/office/drawing/2010/main" val="0"/>
              </a:ext>
            </a:extLst>
          </a:blip>
          <a:srcRect l="8255" t="30698" r="30031" b="30698"/>
          <a:stretch/>
        </p:blipFill>
        <p:spPr>
          <a:xfrm rot="5400000">
            <a:off x="5577840" y="-178525"/>
            <a:ext cx="2368732" cy="2725781"/>
          </a:xfrm>
          <a:prstGeom prst="rect">
            <a:avLst/>
          </a:prstGeom>
        </p:spPr>
      </p:pic>
      <p:sp>
        <p:nvSpPr>
          <p:cNvPr id="5" name="テキスト ボックス 4"/>
          <p:cNvSpPr txBox="1"/>
          <p:nvPr/>
        </p:nvSpPr>
        <p:spPr>
          <a:xfrm>
            <a:off x="2142308" y="6550223"/>
            <a:ext cx="4522392" cy="338554"/>
          </a:xfrm>
          <a:prstGeom prst="rect">
            <a:avLst/>
          </a:prstGeom>
          <a:noFill/>
        </p:spPr>
        <p:txBody>
          <a:bodyPr wrap="none" rtlCol="0">
            <a:spAutoFit/>
          </a:bodyPr>
          <a:lstStyle/>
          <a:p>
            <a:r>
              <a:rPr lang="ja-JP" altLang="en-US" sz="1600" dirty="0">
                <a:latin typeface="+mn-ea"/>
              </a:rPr>
              <a:t>坂井健雄</a:t>
            </a:r>
            <a:r>
              <a:rPr kumimoji="1" lang="ja-JP" altLang="en-US" sz="1600" dirty="0">
                <a:latin typeface="+mn-ea"/>
              </a:rPr>
              <a:t>、プロメテウス解剖学アトラス第一版</a:t>
            </a:r>
            <a:r>
              <a:rPr kumimoji="1" lang="en-US" altLang="ja-JP" sz="1600" dirty="0">
                <a:latin typeface="+mn-ea"/>
              </a:rPr>
              <a:t>p270</a:t>
            </a:r>
            <a:endParaRPr kumimoji="1" lang="ja-JP" altLang="en-US" sz="1600" dirty="0">
              <a:latin typeface="+mn-ea"/>
            </a:endParaRPr>
          </a:p>
        </p:txBody>
      </p:sp>
      <p:sp>
        <p:nvSpPr>
          <p:cNvPr id="7" name="円/楕円 6"/>
          <p:cNvSpPr/>
          <p:nvPr/>
        </p:nvSpPr>
        <p:spPr>
          <a:xfrm>
            <a:off x="5878286" y="173539"/>
            <a:ext cx="400594" cy="1986187"/>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7001691" y="215631"/>
            <a:ext cx="400594" cy="1986187"/>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963885" y="580854"/>
            <a:ext cx="914400" cy="369332"/>
          </a:xfrm>
          <a:prstGeom prst="rect">
            <a:avLst/>
          </a:prstGeom>
          <a:solidFill>
            <a:schemeClr val="tx2">
              <a:lumMod val="20000"/>
              <a:lumOff val="80000"/>
            </a:schemeClr>
          </a:solidFill>
        </p:spPr>
        <p:txBody>
          <a:bodyPr wrap="square" rtlCol="0">
            <a:spAutoFit/>
          </a:bodyPr>
          <a:lstStyle/>
          <a:p>
            <a:r>
              <a:rPr kumimoji="1" lang="ja-JP" altLang="en-US" dirty="0"/>
              <a:t>奇静脈</a:t>
            </a:r>
          </a:p>
        </p:txBody>
      </p:sp>
      <p:sp>
        <p:nvSpPr>
          <p:cNvPr id="10" name="テキスト ボックス 9"/>
          <p:cNvSpPr txBox="1"/>
          <p:nvPr/>
        </p:nvSpPr>
        <p:spPr>
          <a:xfrm>
            <a:off x="7480661" y="580854"/>
            <a:ext cx="1155381" cy="369332"/>
          </a:xfrm>
          <a:prstGeom prst="rect">
            <a:avLst/>
          </a:prstGeom>
          <a:solidFill>
            <a:schemeClr val="tx2">
              <a:lumMod val="20000"/>
              <a:lumOff val="80000"/>
            </a:schemeClr>
          </a:solidFill>
        </p:spPr>
        <p:txBody>
          <a:bodyPr wrap="square" rtlCol="0">
            <a:spAutoFit/>
          </a:bodyPr>
          <a:lstStyle/>
          <a:p>
            <a:r>
              <a:rPr kumimoji="1" lang="ja-JP" altLang="en-US" dirty="0"/>
              <a:t>半奇静脈</a:t>
            </a:r>
          </a:p>
        </p:txBody>
      </p:sp>
      <p:sp>
        <p:nvSpPr>
          <p:cNvPr id="6" name="正方形/長方形 5"/>
          <p:cNvSpPr/>
          <p:nvPr/>
        </p:nvSpPr>
        <p:spPr>
          <a:xfrm>
            <a:off x="0" y="2917371"/>
            <a:ext cx="6130834" cy="114082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0" y="5168537"/>
            <a:ext cx="7071360" cy="114082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flipV="1">
            <a:off x="6496594" y="497340"/>
            <a:ext cx="0" cy="1393372"/>
          </a:xfrm>
          <a:prstGeom prst="straightConnector1">
            <a:avLst/>
          </a:prstGeom>
          <a:ln w="76200">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6278879" y="116933"/>
            <a:ext cx="577691" cy="369332"/>
          </a:xfrm>
          <a:prstGeom prst="rect">
            <a:avLst/>
          </a:prstGeom>
          <a:solidFill>
            <a:schemeClr val="tx2">
              <a:lumMod val="20000"/>
              <a:lumOff val="80000"/>
            </a:schemeClr>
          </a:solidFill>
        </p:spPr>
        <p:txBody>
          <a:bodyPr wrap="square" rtlCol="0">
            <a:spAutoFit/>
          </a:bodyPr>
          <a:lstStyle/>
          <a:p>
            <a:pPr algn="ctr"/>
            <a:r>
              <a:rPr lang="en-US" altLang="ja-JP" dirty="0"/>
              <a:t>IVC</a:t>
            </a:r>
            <a:endParaRPr kumimoji="1" lang="ja-JP" altLang="en-US" dirty="0"/>
          </a:p>
        </p:txBody>
      </p:sp>
    </p:spTree>
    <p:extLst>
      <p:ext uri="{BB962C8B-B14F-4D97-AF65-F5344CB8AC3E}">
        <p14:creationId xmlns:p14="http://schemas.microsoft.com/office/powerpoint/2010/main" val="3404276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971064" cy="425902"/>
          </a:xfrm>
        </p:spPr>
        <p:txBody>
          <a:bodyPr>
            <a:noAutofit/>
          </a:bodyPr>
          <a:lstStyle/>
          <a:p>
            <a:r>
              <a:rPr lang="ja-JP" altLang="en-US" sz="3200" dirty="0"/>
              <a:t>妊娠子宮は大動脈を圧迫するか</a:t>
            </a:r>
            <a:endParaRPr kumimoji="1" lang="ja-JP" altLang="en-US" sz="3200" dirty="0"/>
          </a:p>
        </p:txBody>
      </p:sp>
      <p:sp>
        <p:nvSpPr>
          <p:cNvPr id="3" name="コンテンツ プレースホルダー 2"/>
          <p:cNvSpPr>
            <a:spLocks noGrp="1"/>
          </p:cNvSpPr>
          <p:nvPr>
            <p:ph idx="1"/>
          </p:nvPr>
        </p:nvSpPr>
        <p:spPr>
          <a:xfrm>
            <a:off x="0" y="791029"/>
            <a:ext cx="9143999" cy="5664924"/>
          </a:xfrm>
        </p:spPr>
        <p:txBody>
          <a:bodyPr>
            <a:normAutofit/>
          </a:bodyPr>
          <a:lstStyle/>
          <a:p>
            <a:pPr marL="0" indent="0">
              <a:buNone/>
            </a:pPr>
            <a:r>
              <a:rPr lang="ja-JP" altLang="en-US" dirty="0"/>
              <a:t>妊娠子宮は腹部大動脈を機械的に圧迫しうる位置にある？</a:t>
            </a:r>
            <a:endParaRPr lang="en-US" altLang="ja-JP" dirty="0"/>
          </a:p>
          <a:p>
            <a:pPr marL="0" indent="0">
              <a:buNone/>
            </a:pPr>
            <a:endParaRPr lang="en-US" altLang="ja-JP" dirty="0"/>
          </a:p>
          <a:p>
            <a:pPr marL="0" indent="0">
              <a:buNone/>
            </a:pPr>
            <a:r>
              <a:rPr lang="ja-JP" altLang="en-US" dirty="0"/>
              <a:t>→母体の体位変換時における大動脈容積を</a:t>
            </a:r>
            <a:r>
              <a:rPr lang="en-US" altLang="ja-JP" dirty="0"/>
              <a:t>MRI</a:t>
            </a:r>
            <a:r>
              <a:rPr lang="ja-JP" altLang="en-US" dirty="0"/>
              <a:t>で比較した研究では</a:t>
            </a:r>
            <a:r>
              <a:rPr lang="ja-JP" altLang="en-US" dirty="0">
                <a:solidFill>
                  <a:srgbClr val="FF0000"/>
                </a:solidFill>
              </a:rPr>
              <a:t>ほとんど変化は認めなかった。</a:t>
            </a:r>
            <a:endParaRPr lang="en-US" altLang="ja-JP" dirty="0">
              <a:solidFill>
                <a:srgbClr val="FF0000"/>
              </a:solidFill>
            </a:endParaRPr>
          </a:p>
        </p:txBody>
      </p:sp>
      <p:pic>
        <p:nvPicPr>
          <p:cNvPr id="4" name="図 3"/>
          <p:cNvPicPr>
            <a:picLocks noChangeAspect="1"/>
          </p:cNvPicPr>
          <p:nvPr/>
        </p:nvPicPr>
        <p:blipFill rotWithShape="1">
          <a:blip r:embed="rId2"/>
          <a:srcRect l="5237" t="36020" r="74953" b="36857"/>
          <a:stretch/>
        </p:blipFill>
        <p:spPr>
          <a:xfrm>
            <a:off x="191588" y="4403338"/>
            <a:ext cx="2289672" cy="1959430"/>
          </a:xfrm>
          <a:prstGeom prst="rect">
            <a:avLst/>
          </a:prstGeom>
        </p:spPr>
      </p:pic>
      <p:pic>
        <p:nvPicPr>
          <p:cNvPr id="5" name="図 4"/>
          <p:cNvPicPr>
            <a:picLocks noChangeAspect="1"/>
          </p:cNvPicPr>
          <p:nvPr/>
        </p:nvPicPr>
        <p:blipFill rotWithShape="1">
          <a:blip r:embed="rId2"/>
          <a:srcRect l="25714" t="21543" r="34381" b="51486"/>
          <a:stretch/>
        </p:blipFill>
        <p:spPr>
          <a:xfrm>
            <a:off x="2585762" y="4403338"/>
            <a:ext cx="4638426" cy="1959430"/>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2293553225"/>
              </p:ext>
            </p:extLst>
          </p:nvPr>
        </p:nvGraphicFramePr>
        <p:xfrm>
          <a:off x="191588" y="2667725"/>
          <a:ext cx="3796938" cy="1642428"/>
        </p:xfrm>
        <a:graphic>
          <a:graphicData uri="http://schemas.openxmlformats.org/drawingml/2006/table">
            <a:tbl>
              <a:tblPr firstRow="1" bandRow="1">
                <a:tableStyleId>{5C22544A-7EE6-4342-B048-85BDC9FD1C3A}</a:tableStyleId>
              </a:tblPr>
              <a:tblGrid>
                <a:gridCol w="1898469">
                  <a:extLst>
                    <a:ext uri="{9D8B030D-6E8A-4147-A177-3AD203B41FA5}">
                      <a16:colId xmlns:a16="http://schemas.microsoft.com/office/drawing/2014/main" val="20000"/>
                    </a:ext>
                  </a:extLst>
                </a:gridCol>
                <a:gridCol w="1898469">
                  <a:extLst>
                    <a:ext uri="{9D8B030D-6E8A-4147-A177-3AD203B41FA5}">
                      <a16:colId xmlns:a16="http://schemas.microsoft.com/office/drawing/2014/main" val="20001"/>
                    </a:ext>
                  </a:extLst>
                </a:gridCol>
              </a:tblGrid>
              <a:tr h="355797">
                <a:tc>
                  <a:txBody>
                    <a:bodyPr/>
                    <a:lstStyle/>
                    <a:p>
                      <a:pPr algn="ctr"/>
                      <a:r>
                        <a:rPr kumimoji="1" lang="ja-JP" altLang="en-US" sz="2000" dirty="0">
                          <a:latin typeface="+mn-ea"/>
                          <a:ea typeface="+mn-ea"/>
                        </a:rPr>
                        <a:t>左への傾き</a:t>
                      </a:r>
                    </a:p>
                  </a:txBody>
                  <a:tcPr/>
                </a:tc>
                <a:tc>
                  <a:txBody>
                    <a:bodyPr/>
                    <a:lstStyle/>
                    <a:p>
                      <a:pPr algn="ctr"/>
                      <a:r>
                        <a:rPr kumimoji="1" lang="ja-JP" altLang="en-US" sz="2000" dirty="0">
                          <a:latin typeface="+mn-ea"/>
                          <a:ea typeface="+mn-ea"/>
                        </a:rPr>
                        <a:t>大動脈容積</a:t>
                      </a:r>
                    </a:p>
                  </a:txBody>
                  <a:tcPr/>
                </a:tc>
                <a:extLst>
                  <a:ext uri="{0D108BD9-81ED-4DB2-BD59-A6C34878D82A}">
                    <a16:rowId xmlns:a16="http://schemas.microsoft.com/office/drawing/2014/main" val="10000"/>
                  </a:ext>
                </a:extLst>
              </a:tr>
              <a:tr h="453708">
                <a:tc>
                  <a:txBody>
                    <a:bodyPr/>
                    <a:lstStyle/>
                    <a:p>
                      <a:pPr algn="ctr"/>
                      <a:r>
                        <a:rPr lang="en-US" altLang="ja-JP" sz="2000" dirty="0">
                          <a:latin typeface="+mn-ea"/>
                          <a:ea typeface="+mn-ea"/>
                        </a:rPr>
                        <a:t>0°</a:t>
                      </a:r>
                      <a:endParaRPr kumimoji="1" lang="ja-JP" altLang="en-US" sz="2000" dirty="0">
                        <a:latin typeface="+mn-ea"/>
                        <a:ea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dirty="0">
                          <a:latin typeface="+mn-ea"/>
                          <a:ea typeface="+mn-ea"/>
                        </a:rPr>
                        <a:t>12.7 ± 2.0 ml</a:t>
                      </a:r>
                      <a:endParaRPr kumimoji="1" lang="ja-JP" altLang="en-US" sz="2000" dirty="0">
                        <a:latin typeface="+mn-ea"/>
                        <a:ea typeface="+mn-ea"/>
                      </a:endParaRPr>
                    </a:p>
                  </a:txBody>
                  <a:tcPr/>
                </a:tc>
                <a:extLst>
                  <a:ext uri="{0D108BD9-81ED-4DB2-BD59-A6C34878D82A}">
                    <a16:rowId xmlns:a16="http://schemas.microsoft.com/office/drawing/2014/main" val="10001"/>
                  </a:ext>
                </a:extLst>
              </a:tr>
              <a:tr h="355797">
                <a:tc>
                  <a:txBody>
                    <a:bodyPr/>
                    <a:lstStyle/>
                    <a:p>
                      <a:pPr algn="ctr"/>
                      <a:r>
                        <a:rPr lang="en-US" altLang="ja-JP" sz="2000" dirty="0">
                          <a:latin typeface="+mn-ea"/>
                          <a:ea typeface="+mn-ea"/>
                        </a:rPr>
                        <a:t>15°</a:t>
                      </a:r>
                      <a:endParaRPr kumimoji="1" lang="ja-JP" altLang="en-US" sz="2000" dirty="0">
                        <a:latin typeface="+mn-ea"/>
                        <a:ea typeface="+mn-ea"/>
                      </a:endParaRPr>
                    </a:p>
                  </a:txBody>
                  <a:tcPr/>
                </a:tc>
                <a:tc>
                  <a:txBody>
                    <a:bodyPr/>
                    <a:lstStyle/>
                    <a:p>
                      <a:pPr algn="ctr"/>
                      <a:r>
                        <a:rPr lang="en-US" altLang="ja-JP" sz="2000" dirty="0">
                          <a:latin typeface="+mn-ea"/>
                          <a:ea typeface="+mn-ea"/>
                        </a:rPr>
                        <a:t>12.7 ± 2.1 ml</a:t>
                      </a:r>
                      <a:endParaRPr kumimoji="1" lang="ja-JP" altLang="en-US" sz="2000" dirty="0">
                        <a:latin typeface="+mn-ea"/>
                        <a:ea typeface="+mn-ea"/>
                      </a:endParaRPr>
                    </a:p>
                  </a:txBody>
                  <a:tcPr/>
                </a:tc>
                <a:extLst>
                  <a:ext uri="{0D108BD9-81ED-4DB2-BD59-A6C34878D82A}">
                    <a16:rowId xmlns:a16="http://schemas.microsoft.com/office/drawing/2014/main" val="10002"/>
                  </a:ext>
                </a:extLst>
              </a:tr>
              <a:tr h="355797">
                <a:tc>
                  <a:txBody>
                    <a:bodyPr/>
                    <a:lstStyle/>
                    <a:p>
                      <a:pPr algn="ctr"/>
                      <a:r>
                        <a:rPr lang="en-US" altLang="ja-JP" sz="2000" dirty="0">
                          <a:latin typeface="+mn-ea"/>
                          <a:ea typeface="+mn-ea"/>
                        </a:rPr>
                        <a:t>30°</a:t>
                      </a:r>
                      <a:endParaRPr kumimoji="1" lang="ja-JP" altLang="en-US" sz="2000" dirty="0">
                        <a:latin typeface="+mn-ea"/>
                        <a:ea typeface="+mn-ea"/>
                      </a:endParaRPr>
                    </a:p>
                  </a:txBody>
                  <a:tcPr/>
                </a:tc>
                <a:tc>
                  <a:txBody>
                    <a:bodyPr/>
                    <a:lstStyle/>
                    <a:p>
                      <a:pPr algn="ctr"/>
                      <a:r>
                        <a:rPr lang="en-US" altLang="ja-JP" sz="2000" dirty="0">
                          <a:latin typeface="+mn-ea"/>
                          <a:ea typeface="+mn-ea"/>
                        </a:rPr>
                        <a:t>12.9 ± 1.8 ml</a:t>
                      </a:r>
                      <a:endParaRPr kumimoji="1" lang="ja-JP" altLang="en-US" sz="2000" dirty="0">
                        <a:latin typeface="+mn-ea"/>
                        <a:ea typeface="+mn-ea"/>
                      </a:endParaRPr>
                    </a:p>
                  </a:txBody>
                  <a:tcPr/>
                </a:tc>
                <a:extLst>
                  <a:ext uri="{0D108BD9-81ED-4DB2-BD59-A6C34878D82A}">
                    <a16:rowId xmlns:a16="http://schemas.microsoft.com/office/drawing/2014/main" val="10003"/>
                  </a:ext>
                </a:extLst>
              </a:tr>
            </a:tbl>
          </a:graphicData>
        </a:graphic>
      </p:graphicFrame>
      <p:sp>
        <p:nvSpPr>
          <p:cNvPr id="7" name="テキスト ボックス 6"/>
          <p:cNvSpPr txBox="1"/>
          <p:nvPr/>
        </p:nvSpPr>
        <p:spPr>
          <a:xfrm>
            <a:off x="299085" y="6337589"/>
            <a:ext cx="8630194" cy="584775"/>
          </a:xfrm>
          <a:prstGeom prst="rect">
            <a:avLst/>
          </a:prstGeom>
          <a:noFill/>
        </p:spPr>
        <p:txBody>
          <a:bodyPr wrap="square" rtlCol="0">
            <a:spAutoFit/>
          </a:bodyPr>
          <a:lstStyle/>
          <a:p>
            <a:r>
              <a:rPr lang="en-US" altLang="ja-JP" sz="1600" dirty="0"/>
              <a:t>Fujita et al., “Effect of Right-Lateral Versus Left-Lateral Tilt Position on Compression of the Inferior Vena Cava in Pregnant Women Determined by Magnetic Resonance Imaging.”</a:t>
            </a:r>
            <a:endParaRPr kumimoji="1" lang="ja-JP" altLang="en-US" sz="1600" dirty="0"/>
          </a:p>
        </p:txBody>
      </p:sp>
    </p:spTree>
    <p:extLst>
      <p:ext uri="{BB962C8B-B14F-4D97-AF65-F5344CB8AC3E}">
        <p14:creationId xmlns:p14="http://schemas.microsoft.com/office/powerpoint/2010/main" val="1700353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6424" y="252550"/>
            <a:ext cx="8377646" cy="548639"/>
          </a:xfrm>
        </p:spPr>
        <p:txBody>
          <a:bodyPr>
            <a:noAutofit/>
          </a:bodyPr>
          <a:lstStyle/>
          <a:p>
            <a:r>
              <a:rPr lang="ja-JP" altLang="en-US" sz="2800" dirty="0">
                <a:latin typeface="+mj-ea"/>
              </a:rPr>
              <a:t>体位変換によって胎児の</a:t>
            </a:r>
            <a:r>
              <a:rPr lang="en-US" altLang="ja-JP" sz="2800" dirty="0">
                <a:latin typeface="+mj-ea"/>
              </a:rPr>
              <a:t>well-being</a:t>
            </a:r>
            <a:r>
              <a:rPr lang="ja-JP" altLang="en-US" sz="2800" dirty="0">
                <a:latin typeface="+mj-ea"/>
              </a:rPr>
              <a:t>が変化するか</a:t>
            </a:r>
            <a:r>
              <a:rPr lang="en-US" altLang="ja-JP" sz="2800" dirty="0">
                <a:latin typeface="+mj-ea"/>
              </a:rPr>
              <a:t>?</a:t>
            </a:r>
            <a:endParaRPr kumimoji="1" lang="ja-JP" altLang="en-US" sz="2800" dirty="0">
              <a:latin typeface="+mj-ea"/>
            </a:endParaRPr>
          </a:p>
        </p:txBody>
      </p:sp>
      <p:sp>
        <p:nvSpPr>
          <p:cNvPr id="3" name="コンテンツ プレースホルダー 2"/>
          <p:cNvSpPr>
            <a:spLocks noGrp="1"/>
          </p:cNvSpPr>
          <p:nvPr>
            <p:ph idx="1"/>
          </p:nvPr>
        </p:nvSpPr>
        <p:spPr>
          <a:xfrm>
            <a:off x="0" y="3605350"/>
            <a:ext cx="9143999" cy="2316480"/>
          </a:xfrm>
          <a:solidFill>
            <a:schemeClr val="accent1">
              <a:lumMod val="20000"/>
              <a:lumOff val="80000"/>
            </a:schemeClr>
          </a:solidFill>
          <a:ln w="38100">
            <a:solidFill>
              <a:srgbClr val="0070C0"/>
            </a:solidFill>
          </a:ln>
        </p:spPr>
        <p:txBody>
          <a:bodyPr>
            <a:normAutofit/>
          </a:bodyPr>
          <a:lstStyle/>
          <a:p>
            <a:pPr marL="0" indent="0">
              <a:buNone/>
            </a:pPr>
            <a:r>
              <a:rPr lang="ja-JP" altLang="en-US" dirty="0"/>
              <a:t>・胎児の</a:t>
            </a:r>
            <a:r>
              <a:rPr lang="ja-JP" altLang="ja-JP" dirty="0"/>
              <a:t>脳血管拡張は、胎盤不全によって引き起こされる低酸素血症に対する</a:t>
            </a:r>
            <a:r>
              <a:rPr lang="ja-JP" altLang="en-US" dirty="0"/>
              <a:t>応答として起こるとされている。</a:t>
            </a:r>
            <a:endParaRPr lang="en-US" altLang="ja-JP" dirty="0"/>
          </a:p>
          <a:p>
            <a:pPr marL="0" indent="0">
              <a:buNone/>
            </a:pPr>
            <a:endParaRPr lang="en-US" altLang="ja-JP" dirty="0"/>
          </a:p>
          <a:p>
            <a:pPr marL="0" indent="0">
              <a:buNone/>
            </a:pPr>
            <a:r>
              <a:rPr lang="ja-JP" altLang="en-US" dirty="0"/>
              <a:t>→</a:t>
            </a:r>
            <a:r>
              <a:rPr lang="ja-JP" altLang="ja-JP" dirty="0"/>
              <a:t>仰臥位</a:t>
            </a:r>
            <a:r>
              <a:rPr lang="ja-JP" altLang="en-US" dirty="0"/>
              <a:t>への体位変換後に</a:t>
            </a:r>
            <a:r>
              <a:rPr lang="ja-JP" altLang="ja-JP" dirty="0"/>
              <a:t>中大脳動脈拍動性指数</a:t>
            </a:r>
            <a:r>
              <a:rPr lang="ja-JP" altLang="en-US" dirty="0"/>
              <a:t>が低下するという報告もある。</a:t>
            </a:r>
            <a:endParaRPr lang="en-US" altLang="ja-JP" dirty="0">
              <a:solidFill>
                <a:schemeClr val="bg1"/>
              </a:solidFill>
            </a:endParaRPr>
          </a:p>
        </p:txBody>
      </p:sp>
      <p:sp>
        <p:nvSpPr>
          <p:cNvPr id="4" name="コンテンツ プレースホルダー 2"/>
          <p:cNvSpPr txBox="1">
            <a:spLocks/>
          </p:cNvSpPr>
          <p:nvPr/>
        </p:nvSpPr>
        <p:spPr>
          <a:xfrm>
            <a:off x="1" y="966651"/>
            <a:ext cx="9143999" cy="2272938"/>
          </a:xfrm>
          <a:prstGeom prst="rect">
            <a:avLst/>
          </a:prstGeom>
          <a:solidFill>
            <a:schemeClr val="accent1">
              <a:lumMod val="20000"/>
              <a:lumOff val="80000"/>
            </a:schemeClr>
          </a:solidFill>
          <a:ln w="38100">
            <a:solidFill>
              <a:srgbClr val="0070C0"/>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・胎盤血流の指標として収縮期</a:t>
            </a:r>
            <a:r>
              <a:rPr lang="en-US" altLang="ja-JP" dirty="0"/>
              <a:t>/</a:t>
            </a:r>
            <a:r>
              <a:rPr lang="ja-JP" altLang="en-US" dirty="0"/>
              <a:t>拡張期血圧比（</a:t>
            </a:r>
            <a:r>
              <a:rPr lang="en-US" altLang="ja-JP" dirty="0"/>
              <a:t>SD</a:t>
            </a:r>
            <a:r>
              <a:rPr lang="ja-JP" altLang="en-US" dirty="0"/>
              <a:t>比）が用いられてきた。</a:t>
            </a: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r>
              <a:rPr lang="ja-JP" altLang="en-US" dirty="0"/>
              <a:t>→超音波を使用した研究では一致した結果は出ていない。</a:t>
            </a:r>
            <a:endParaRPr lang="en-US" altLang="ja-JP" dirty="0"/>
          </a:p>
          <a:p>
            <a:pPr marL="0" indent="0">
              <a:buFont typeface="Arial" panose="020B0604020202020204" pitchFamily="34" charset="0"/>
              <a:buNone/>
            </a:pPr>
            <a:r>
              <a:rPr lang="ja-JP" altLang="en-US" dirty="0"/>
              <a:t>左方移動体位によって差が出たとしても一過性のもの。</a:t>
            </a:r>
            <a:endParaRPr lang="en-US" altLang="ja-JP" dirty="0"/>
          </a:p>
        </p:txBody>
      </p:sp>
      <p:sp>
        <p:nvSpPr>
          <p:cNvPr id="5" name="テキスト ボックス 4"/>
          <p:cNvSpPr txBox="1"/>
          <p:nvPr/>
        </p:nvSpPr>
        <p:spPr>
          <a:xfrm>
            <a:off x="256902" y="6130834"/>
            <a:ext cx="8342812" cy="646331"/>
          </a:xfrm>
          <a:prstGeom prst="rect">
            <a:avLst/>
          </a:prstGeom>
          <a:noFill/>
        </p:spPr>
        <p:txBody>
          <a:bodyPr wrap="square" rtlCol="0">
            <a:spAutoFit/>
          </a:bodyPr>
          <a:lstStyle/>
          <a:p>
            <a:r>
              <a:rPr lang="en-US" altLang="ja-JP" dirty="0"/>
              <a:t>Silva, </a:t>
            </a:r>
            <a:r>
              <a:rPr lang="en-US" altLang="ja-JP" dirty="0" err="1"/>
              <a:t>Hamamoto</a:t>
            </a:r>
            <a:r>
              <a:rPr lang="en-US" altLang="ja-JP" dirty="0"/>
              <a:t>, and Nomura, “Transient Fetal Blood Redistribution Associated with Maternal Supine Position.”</a:t>
            </a:r>
          </a:p>
        </p:txBody>
      </p:sp>
    </p:spTree>
    <p:extLst>
      <p:ext uri="{BB962C8B-B14F-4D97-AF65-F5344CB8AC3E}">
        <p14:creationId xmlns:p14="http://schemas.microsoft.com/office/powerpoint/2010/main" val="3960826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1071156"/>
            <a:ext cx="9143999" cy="1942010"/>
          </a:xfrm>
          <a:solidFill>
            <a:schemeClr val="accent1">
              <a:lumMod val="20000"/>
              <a:lumOff val="80000"/>
            </a:schemeClr>
          </a:solidFill>
          <a:ln w="38100">
            <a:solidFill>
              <a:srgbClr val="0070C0"/>
            </a:solidFill>
          </a:ln>
        </p:spPr>
        <p:txBody>
          <a:bodyPr>
            <a:normAutofit/>
          </a:bodyPr>
          <a:lstStyle/>
          <a:p>
            <a:pPr marL="0" indent="0">
              <a:buNone/>
            </a:pPr>
            <a:r>
              <a:rPr lang="ja-JP" altLang="ja-JP" dirty="0"/>
              <a:t>仰臥位睡眠は、後期死産の確率の増加と関連して</a:t>
            </a:r>
            <a:r>
              <a:rPr lang="ja-JP" altLang="en-US" dirty="0"/>
              <a:t>いる。</a:t>
            </a:r>
            <a:endParaRPr lang="en-US" altLang="ja-JP" dirty="0"/>
          </a:p>
          <a:p>
            <a:pPr marL="0" indent="0">
              <a:buNone/>
            </a:pPr>
            <a:endParaRPr lang="en-US" altLang="ja-JP" dirty="0"/>
          </a:p>
          <a:p>
            <a:pPr marL="0" indent="0">
              <a:buNone/>
            </a:pPr>
            <a:r>
              <a:rPr lang="ja-JP" altLang="en-US" dirty="0"/>
              <a:t>→持続的な大静脈の圧迫に伴う静脈圧の上昇が、臓器機能障害を助長しているとの報告もある。</a:t>
            </a:r>
            <a:endParaRPr lang="en-US" altLang="ja-JP" dirty="0"/>
          </a:p>
          <a:p>
            <a:pPr marL="0" indent="0">
              <a:buNone/>
            </a:pPr>
            <a:endParaRPr lang="en-US" altLang="ja-JP" dirty="0"/>
          </a:p>
        </p:txBody>
      </p:sp>
      <p:sp>
        <p:nvSpPr>
          <p:cNvPr id="4" name="テキスト ボックス 3"/>
          <p:cNvSpPr txBox="1"/>
          <p:nvPr/>
        </p:nvSpPr>
        <p:spPr>
          <a:xfrm>
            <a:off x="256902" y="6130834"/>
            <a:ext cx="8342812" cy="646331"/>
          </a:xfrm>
          <a:prstGeom prst="rect">
            <a:avLst/>
          </a:prstGeom>
          <a:noFill/>
        </p:spPr>
        <p:txBody>
          <a:bodyPr wrap="square" rtlCol="0">
            <a:spAutoFit/>
          </a:bodyPr>
          <a:lstStyle/>
          <a:p>
            <a:r>
              <a:rPr lang="en-US" altLang="ja-JP" dirty="0"/>
              <a:t>Stacey et al., “Association between Maternal Sleep Practices and Risk of Late Stillbirth.”</a:t>
            </a:r>
          </a:p>
          <a:p>
            <a:r>
              <a:rPr lang="en-US" altLang="ja-JP" dirty="0" err="1"/>
              <a:t>Poelzl</a:t>
            </a:r>
            <a:r>
              <a:rPr lang="en-US" altLang="ja-JP" dirty="0"/>
              <a:t> et al., “Concomitant Renal and Hepatic Dysfunctions in Chronic Heart Failure.”</a:t>
            </a:r>
          </a:p>
        </p:txBody>
      </p:sp>
      <p:sp>
        <p:nvSpPr>
          <p:cNvPr id="8" name="タイトル 1"/>
          <p:cNvSpPr>
            <a:spLocks noGrp="1"/>
          </p:cNvSpPr>
          <p:nvPr>
            <p:ph type="title"/>
          </p:nvPr>
        </p:nvSpPr>
        <p:spPr>
          <a:xfrm>
            <a:off x="332558" y="278042"/>
            <a:ext cx="7886700" cy="793114"/>
          </a:xfrm>
        </p:spPr>
        <p:txBody>
          <a:bodyPr>
            <a:noAutofit/>
          </a:bodyPr>
          <a:lstStyle/>
          <a:p>
            <a:r>
              <a:rPr lang="ja-JP" altLang="en-US" sz="2800" dirty="0">
                <a:latin typeface="+mj-ea"/>
              </a:rPr>
              <a:t>体位変換によって胎児の</a:t>
            </a:r>
            <a:r>
              <a:rPr lang="en-US" altLang="ja-JP" sz="2800" dirty="0">
                <a:latin typeface="+mj-ea"/>
              </a:rPr>
              <a:t>well-being</a:t>
            </a:r>
            <a:r>
              <a:rPr lang="ja-JP" altLang="en-US" sz="2800" dirty="0">
                <a:latin typeface="+mj-ea"/>
              </a:rPr>
              <a:t>が変化するか</a:t>
            </a:r>
            <a:r>
              <a:rPr lang="en-US" altLang="ja-JP" sz="2800" dirty="0">
                <a:latin typeface="+mj-ea"/>
              </a:rPr>
              <a:t>?</a:t>
            </a:r>
            <a:endParaRPr kumimoji="1" lang="ja-JP" altLang="en-US" sz="2800" dirty="0">
              <a:latin typeface="+mj-ea"/>
            </a:endParaRPr>
          </a:p>
        </p:txBody>
      </p:sp>
      <p:sp>
        <p:nvSpPr>
          <p:cNvPr id="9" name="テキスト ボックス 8"/>
          <p:cNvSpPr txBox="1"/>
          <p:nvPr/>
        </p:nvSpPr>
        <p:spPr>
          <a:xfrm>
            <a:off x="256902" y="3727269"/>
            <a:ext cx="8530047" cy="523220"/>
          </a:xfrm>
          <a:prstGeom prst="rect">
            <a:avLst/>
          </a:prstGeom>
          <a:noFill/>
        </p:spPr>
        <p:txBody>
          <a:bodyPr wrap="square" rtlCol="0">
            <a:spAutoFit/>
          </a:bodyPr>
          <a:lstStyle/>
          <a:p>
            <a:r>
              <a:rPr kumimoji="1" lang="ja-JP" altLang="en-US" sz="2800" dirty="0">
                <a:latin typeface="+mn-ea"/>
              </a:rPr>
              <a:t>→胎児の</a:t>
            </a:r>
            <a:r>
              <a:rPr kumimoji="1" lang="en-US" altLang="ja-JP" sz="2800" dirty="0">
                <a:latin typeface="+mn-ea"/>
              </a:rPr>
              <a:t>well-being</a:t>
            </a:r>
            <a:r>
              <a:rPr kumimoji="1" lang="ja-JP" altLang="en-US" sz="2800" dirty="0">
                <a:latin typeface="+mn-ea"/>
              </a:rPr>
              <a:t>の評価にはさらなる研究が必要</a:t>
            </a:r>
          </a:p>
        </p:txBody>
      </p:sp>
    </p:spTree>
    <p:extLst>
      <p:ext uri="{BB962C8B-B14F-4D97-AF65-F5344CB8AC3E}">
        <p14:creationId xmlns:p14="http://schemas.microsoft.com/office/powerpoint/2010/main" val="1764186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971064" cy="425902"/>
          </a:xfrm>
        </p:spPr>
        <p:txBody>
          <a:bodyPr>
            <a:noAutofit/>
          </a:bodyPr>
          <a:lstStyle/>
          <a:p>
            <a:r>
              <a:rPr lang="ja-JP" altLang="en-US" sz="3200" dirty="0"/>
              <a:t>仰臥位低血圧と神経軸麻酔</a:t>
            </a:r>
            <a:endParaRPr kumimoji="1" lang="ja-JP" altLang="en-US" sz="3200" dirty="0"/>
          </a:p>
        </p:txBody>
      </p:sp>
      <p:sp>
        <p:nvSpPr>
          <p:cNvPr id="3" name="コンテンツ プレースホルダー 2"/>
          <p:cNvSpPr>
            <a:spLocks noGrp="1"/>
          </p:cNvSpPr>
          <p:nvPr>
            <p:ph idx="1"/>
          </p:nvPr>
        </p:nvSpPr>
        <p:spPr>
          <a:xfrm>
            <a:off x="1" y="1741715"/>
            <a:ext cx="9143999" cy="3422468"/>
          </a:xfrm>
          <a:ln w="38100">
            <a:solidFill>
              <a:schemeClr val="accent1"/>
            </a:solidFill>
          </a:ln>
        </p:spPr>
        <p:txBody>
          <a:bodyPr>
            <a:normAutofit/>
          </a:bodyPr>
          <a:lstStyle/>
          <a:p>
            <a:pPr marL="0" indent="0" algn="ctr">
              <a:buNone/>
            </a:pPr>
            <a:r>
              <a:rPr lang="ja-JP" altLang="en-US" sz="2400" dirty="0"/>
              <a:t>妊娠による変化は神経軸麻酔の効果を増強する。</a:t>
            </a:r>
            <a:endParaRPr lang="en-US" altLang="ja-JP" sz="2400" dirty="0"/>
          </a:p>
          <a:p>
            <a:pPr marL="0" indent="0" algn="ctr">
              <a:buNone/>
            </a:pPr>
            <a:r>
              <a:rPr lang="ja-JP" altLang="en-US" sz="2400" dirty="0"/>
              <a:t>＋</a:t>
            </a:r>
            <a:endParaRPr lang="en-US" altLang="ja-JP" sz="2400" dirty="0"/>
          </a:p>
          <a:p>
            <a:pPr marL="0" indent="0" algn="ctr">
              <a:buNone/>
            </a:pPr>
            <a:r>
              <a:rPr lang="ja-JP" altLang="en-US" sz="2400" dirty="0"/>
              <a:t>麻酔後、仰臥位となった後に、交感神経遮断作用がピークとなる。</a:t>
            </a:r>
            <a:endParaRPr lang="en-US" altLang="ja-JP" sz="2400" dirty="0"/>
          </a:p>
          <a:p>
            <a:pPr marL="0" indent="0" algn="ctr">
              <a:buNone/>
            </a:pPr>
            <a:r>
              <a:rPr lang="ja-JP" altLang="en-US" sz="2400" dirty="0"/>
              <a:t>＝</a:t>
            </a:r>
            <a:endParaRPr lang="en-US" altLang="ja-JP" sz="2400" dirty="0"/>
          </a:p>
          <a:p>
            <a:pPr marL="0" indent="0" algn="ctr">
              <a:buNone/>
            </a:pPr>
            <a:r>
              <a:rPr lang="en-US" altLang="ja-JP" sz="2400" dirty="0"/>
              <a:t>SHS</a:t>
            </a:r>
            <a:r>
              <a:rPr lang="ja-JP" altLang="en-US" sz="2400" dirty="0"/>
              <a:t>を助長する。</a:t>
            </a:r>
            <a:endParaRPr lang="en-US" altLang="ja-JP" sz="2400" dirty="0"/>
          </a:p>
          <a:p>
            <a:pPr marL="0" indent="0">
              <a:buNone/>
            </a:pPr>
            <a:endParaRPr lang="en-US" altLang="ja-JP" sz="2400" dirty="0"/>
          </a:p>
          <a:p>
            <a:pPr marL="0" indent="0">
              <a:buNone/>
            </a:pPr>
            <a:r>
              <a:rPr lang="ja-JP" altLang="en-US" sz="2400" dirty="0"/>
              <a:t>→左方移動体位、輸液負荷、昇圧剤にて対応</a:t>
            </a:r>
            <a:endParaRPr lang="en-US" altLang="ja-JP" sz="2400" dirty="0"/>
          </a:p>
        </p:txBody>
      </p:sp>
      <p:sp>
        <p:nvSpPr>
          <p:cNvPr id="4" name="テキスト ボックス 3"/>
          <p:cNvSpPr txBox="1"/>
          <p:nvPr/>
        </p:nvSpPr>
        <p:spPr>
          <a:xfrm>
            <a:off x="261258" y="1035539"/>
            <a:ext cx="4188822" cy="461665"/>
          </a:xfrm>
          <a:prstGeom prst="rect">
            <a:avLst/>
          </a:prstGeom>
          <a:solidFill>
            <a:schemeClr val="accent1">
              <a:lumMod val="20000"/>
              <a:lumOff val="80000"/>
            </a:schemeClr>
          </a:solidFill>
          <a:ln w="38100">
            <a:solidFill>
              <a:schemeClr val="accent1"/>
            </a:solidFill>
          </a:ln>
        </p:spPr>
        <p:txBody>
          <a:bodyPr wrap="square" rtlCol="0">
            <a:spAutoFit/>
          </a:bodyPr>
          <a:lstStyle/>
          <a:p>
            <a:pPr algn="ctr"/>
            <a:r>
              <a:rPr kumimoji="1" lang="ja-JP" altLang="en-US" sz="2400" dirty="0"/>
              <a:t>現在の帝王切開時の麻酔管理</a:t>
            </a:r>
          </a:p>
        </p:txBody>
      </p:sp>
      <p:sp>
        <p:nvSpPr>
          <p:cNvPr id="5" name="テキスト ボックス 4"/>
          <p:cNvSpPr txBox="1"/>
          <p:nvPr/>
        </p:nvSpPr>
        <p:spPr>
          <a:xfrm>
            <a:off x="2407920" y="5653204"/>
            <a:ext cx="4328160" cy="461665"/>
          </a:xfrm>
          <a:prstGeom prst="rect">
            <a:avLst/>
          </a:prstGeom>
          <a:solidFill>
            <a:schemeClr val="accent1">
              <a:lumMod val="20000"/>
              <a:lumOff val="80000"/>
            </a:schemeClr>
          </a:solidFill>
          <a:ln w="38100">
            <a:solidFill>
              <a:schemeClr val="accent1"/>
            </a:solidFill>
          </a:ln>
        </p:spPr>
        <p:txBody>
          <a:bodyPr wrap="square" rtlCol="0">
            <a:spAutoFit/>
          </a:bodyPr>
          <a:lstStyle/>
          <a:p>
            <a:pPr algn="ctr"/>
            <a:r>
              <a:rPr kumimoji="1" lang="ja-JP" altLang="en-US" sz="2400" dirty="0">
                <a:solidFill>
                  <a:srgbClr val="FF0000"/>
                </a:solidFill>
                <a:latin typeface="+mn-ea"/>
              </a:rPr>
              <a:t>低血圧への対応は正しいのか</a:t>
            </a:r>
            <a:r>
              <a:rPr kumimoji="1" lang="en-US" altLang="ja-JP" sz="2400" dirty="0">
                <a:solidFill>
                  <a:srgbClr val="FF0000"/>
                </a:solidFill>
                <a:latin typeface="+mn-ea"/>
              </a:rPr>
              <a:t>?</a:t>
            </a:r>
            <a:endParaRPr kumimoji="1" lang="ja-JP" altLang="en-US" sz="2400" dirty="0">
              <a:solidFill>
                <a:srgbClr val="FF0000"/>
              </a:solidFill>
              <a:latin typeface="+mn-ea"/>
            </a:endParaRPr>
          </a:p>
        </p:txBody>
      </p:sp>
    </p:spTree>
    <p:extLst>
      <p:ext uri="{BB962C8B-B14F-4D97-AF65-F5344CB8AC3E}">
        <p14:creationId xmlns:p14="http://schemas.microsoft.com/office/powerpoint/2010/main" val="4138764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971064" cy="425902"/>
          </a:xfrm>
        </p:spPr>
        <p:txBody>
          <a:bodyPr>
            <a:noAutofit/>
          </a:bodyPr>
          <a:lstStyle/>
          <a:p>
            <a:r>
              <a:rPr lang="ja-JP" altLang="en-US" sz="3200" dirty="0"/>
              <a:t>仰臥位低血圧と神経軸麻酔</a:t>
            </a:r>
            <a:endParaRPr kumimoji="1" lang="ja-JP" altLang="en-US" sz="3200" dirty="0"/>
          </a:p>
        </p:txBody>
      </p:sp>
      <p:sp>
        <p:nvSpPr>
          <p:cNvPr id="3" name="コンテンツ プレースホルダー 2"/>
          <p:cNvSpPr>
            <a:spLocks noGrp="1"/>
          </p:cNvSpPr>
          <p:nvPr>
            <p:ph idx="1"/>
          </p:nvPr>
        </p:nvSpPr>
        <p:spPr>
          <a:xfrm>
            <a:off x="0" y="1179286"/>
            <a:ext cx="9143999" cy="4563290"/>
          </a:xfrm>
        </p:spPr>
        <p:txBody>
          <a:bodyPr>
            <a:normAutofit fontScale="92500" lnSpcReduction="10000"/>
          </a:bodyPr>
          <a:lstStyle/>
          <a:p>
            <a:pPr marL="0" indent="0">
              <a:buNone/>
            </a:pPr>
            <a:r>
              <a:rPr lang="en-US" altLang="ja-JP" dirty="0">
                <a:latin typeface="+mn-ea"/>
              </a:rPr>
              <a:t>11</a:t>
            </a:r>
            <a:r>
              <a:rPr lang="ja-JP" altLang="en-US" dirty="0">
                <a:latin typeface="+mn-ea"/>
              </a:rPr>
              <a:t>の論文、</a:t>
            </a:r>
            <a:r>
              <a:rPr lang="en-US" altLang="ja-JP" dirty="0">
                <a:latin typeface="+mn-ea"/>
              </a:rPr>
              <a:t>857</a:t>
            </a:r>
            <a:r>
              <a:rPr lang="ja-JP" altLang="en-US" dirty="0">
                <a:latin typeface="+mn-ea"/>
              </a:rPr>
              <a:t>件の帝王切開を対象にしたレビュー</a:t>
            </a:r>
            <a:endParaRPr lang="en-US" altLang="ja-JP" dirty="0">
              <a:latin typeface="+mn-ea"/>
            </a:endParaRPr>
          </a:p>
          <a:p>
            <a:pPr marL="0" indent="0">
              <a:buNone/>
            </a:pPr>
            <a:r>
              <a:rPr lang="ja-JP" altLang="en-US" dirty="0">
                <a:latin typeface="+mn-ea"/>
              </a:rPr>
              <a:t>左方移動体位での収縮期血圧：</a:t>
            </a:r>
            <a:r>
              <a:rPr lang="ja-JP" altLang="en-US" dirty="0">
                <a:solidFill>
                  <a:srgbClr val="00B050"/>
                </a:solidFill>
                <a:latin typeface="+mn-ea"/>
              </a:rPr>
              <a:t>有意差なし</a:t>
            </a:r>
            <a:endParaRPr lang="en-US" altLang="ja-JP" dirty="0">
              <a:solidFill>
                <a:srgbClr val="00B050"/>
              </a:solidFill>
              <a:latin typeface="+mn-ea"/>
            </a:endParaRPr>
          </a:p>
          <a:p>
            <a:pPr marL="0" indent="0">
              <a:buNone/>
            </a:pPr>
            <a:r>
              <a:rPr lang="en-US" altLang="ja-JP" sz="2000" dirty="0">
                <a:latin typeface="+mn-ea"/>
              </a:rPr>
              <a:t>(</a:t>
            </a:r>
            <a:r>
              <a:rPr lang="ja-JP" altLang="en-US" sz="2000" dirty="0">
                <a:latin typeface="+mn-ea"/>
              </a:rPr>
              <a:t>平均差：</a:t>
            </a:r>
            <a:r>
              <a:rPr lang="en-US" altLang="ja-JP" sz="2000" dirty="0">
                <a:latin typeface="+mn-ea"/>
              </a:rPr>
              <a:t>2.70, 95% CI -1.47 to6.87)</a:t>
            </a:r>
          </a:p>
          <a:p>
            <a:pPr marL="0" indent="0">
              <a:buNone/>
            </a:pPr>
            <a:r>
              <a:rPr lang="ja-JP" altLang="en-US" dirty="0">
                <a:latin typeface="+mn-ea"/>
              </a:rPr>
              <a:t>左方移動体位での低血圧発生率：</a:t>
            </a:r>
            <a:r>
              <a:rPr lang="ja-JP" altLang="en-US" dirty="0">
                <a:solidFill>
                  <a:srgbClr val="00B050"/>
                </a:solidFill>
                <a:latin typeface="+mn-ea"/>
              </a:rPr>
              <a:t>有意差なし</a:t>
            </a:r>
            <a:endParaRPr lang="en-US" altLang="ja-JP" dirty="0">
              <a:solidFill>
                <a:srgbClr val="00B050"/>
              </a:solidFill>
              <a:latin typeface="+mn-ea"/>
            </a:endParaRPr>
          </a:p>
          <a:p>
            <a:pPr marL="0" indent="0">
              <a:buNone/>
            </a:pPr>
            <a:r>
              <a:rPr lang="en-US" altLang="ja-JP" sz="2000" dirty="0">
                <a:latin typeface="+mn-ea"/>
              </a:rPr>
              <a:t>(</a:t>
            </a:r>
            <a:r>
              <a:rPr lang="ja-JP" altLang="en-US" sz="2000" dirty="0">
                <a:latin typeface="+mn-ea"/>
              </a:rPr>
              <a:t>リスク比：</a:t>
            </a:r>
            <a:r>
              <a:rPr lang="en-US" altLang="ja-JP" sz="2000" dirty="0">
                <a:latin typeface="+mn-ea"/>
              </a:rPr>
              <a:t>0.11, </a:t>
            </a:r>
            <a:r>
              <a:rPr lang="pl-PL" altLang="ja-JP" sz="2000" dirty="0">
                <a:latin typeface="+mn-ea"/>
              </a:rPr>
              <a:t>95% CI 0.01 to 1.94</a:t>
            </a:r>
            <a:r>
              <a:rPr lang="en-US" altLang="ja-JP" sz="2000" dirty="0">
                <a:latin typeface="+mn-ea"/>
              </a:rPr>
              <a:t>)</a:t>
            </a:r>
          </a:p>
          <a:p>
            <a:pPr marL="0" indent="0">
              <a:buNone/>
            </a:pPr>
            <a:r>
              <a:rPr lang="ja-JP" altLang="en-US" dirty="0">
                <a:latin typeface="+mn-ea"/>
              </a:rPr>
              <a:t>左方移動体位での母体心拍数、アプガースコア、新生児</a:t>
            </a:r>
            <a:r>
              <a:rPr lang="en-US" altLang="ja-JP" dirty="0">
                <a:latin typeface="+mn-ea"/>
              </a:rPr>
              <a:t>PH</a:t>
            </a:r>
          </a:p>
          <a:p>
            <a:pPr marL="0" indent="0">
              <a:buNone/>
            </a:pPr>
            <a:r>
              <a:rPr lang="ja-JP" altLang="en-US" dirty="0">
                <a:latin typeface="+mn-ea"/>
              </a:rPr>
              <a:t>→</a:t>
            </a:r>
            <a:r>
              <a:rPr lang="ja-JP" altLang="en-US" dirty="0">
                <a:solidFill>
                  <a:srgbClr val="00B050"/>
                </a:solidFill>
                <a:latin typeface="+mn-ea"/>
              </a:rPr>
              <a:t>有意差なし</a:t>
            </a:r>
            <a:endParaRPr lang="en-US" altLang="ja-JP" dirty="0">
              <a:solidFill>
                <a:srgbClr val="00B050"/>
              </a:solidFill>
              <a:latin typeface="+mn-ea"/>
            </a:endParaRPr>
          </a:p>
          <a:p>
            <a:pPr marL="0" indent="0">
              <a:buNone/>
            </a:pPr>
            <a:endParaRPr lang="en-US" altLang="ja-JP" dirty="0">
              <a:latin typeface="+mn-ea"/>
            </a:endParaRPr>
          </a:p>
          <a:p>
            <a:pPr marL="0" indent="0">
              <a:buNone/>
            </a:pPr>
            <a:r>
              <a:rPr lang="ja-JP" altLang="en-US" dirty="0">
                <a:solidFill>
                  <a:srgbClr val="FF0000"/>
                </a:solidFill>
                <a:latin typeface="+mn-ea"/>
              </a:rPr>
              <a:t>→帝王切開時の左方移動体位は意味がない。</a:t>
            </a:r>
            <a:endParaRPr lang="en-US" altLang="ja-JP" dirty="0">
              <a:solidFill>
                <a:srgbClr val="FF0000"/>
              </a:solidFill>
              <a:latin typeface="+mn-ea"/>
            </a:endParaRPr>
          </a:p>
          <a:p>
            <a:pPr marL="0" indent="0">
              <a:buNone/>
            </a:pPr>
            <a:r>
              <a:rPr lang="ja-JP" altLang="en-US" dirty="0">
                <a:solidFill>
                  <a:srgbClr val="FF0000"/>
                </a:solidFill>
                <a:latin typeface="+mn-ea"/>
              </a:rPr>
              <a:t>昇圧剤、輸液負荷にて対応すべき</a:t>
            </a:r>
            <a:endParaRPr lang="en-US" altLang="ja-JP" dirty="0">
              <a:solidFill>
                <a:srgbClr val="FF0000"/>
              </a:solidFill>
              <a:latin typeface="+mn-ea"/>
            </a:endParaRPr>
          </a:p>
        </p:txBody>
      </p:sp>
      <p:sp>
        <p:nvSpPr>
          <p:cNvPr id="4" name="テキスト ボックス 3"/>
          <p:cNvSpPr txBox="1"/>
          <p:nvPr/>
        </p:nvSpPr>
        <p:spPr>
          <a:xfrm>
            <a:off x="170633" y="5826035"/>
            <a:ext cx="8887097" cy="1200329"/>
          </a:xfrm>
          <a:prstGeom prst="rect">
            <a:avLst/>
          </a:prstGeom>
          <a:noFill/>
        </p:spPr>
        <p:txBody>
          <a:bodyPr wrap="square" rtlCol="0">
            <a:spAutoFit/>
          </a:bodyPr>
          <a:lstStyle/>
          <a:p>
            <a:r>
              <a:rPr lang="en-US" altLang="ja-JP" dirty="0" err="1"/>
              <a:t>Cluver</a:t>
            </a:r>
            <a:r>
              <a:rPr lang="en-US" altLang="ja-JP" dirty="0"/>
              <a:t> C, </a:t>
            </a:r>
            <a:r>
              <a:rPr lang="en-US" altLang="ja-JP" dirty="0" err="1"/>
              <a:t>Novikova</a:t>
            </a:r>
            <a:r>
              <a:rPr lang="en-US" altLang="ja-JP" dirty="0"/>
              <a:t> N, </a:t>
            </a:r>
            <a:r>
              <a:rPr lang="en-US" altLang="ja-JP" dirty="0" err="1"/>
              <a:t>Hofmeyr</a:t>
            </a:r>
            <a:r>
              <a:rPr lang="en-US" altLang="ja-JP" dirty="0"/>
              <a:t> GJ, Hall DR. Maternal position during caesarean section for preventing maternal and neonatal complications. </a:t>
            </a:r>
            <a:r>
              <a:rPr lang="en-US" altLang="ja-JP" i="1" dirty="0"/>
              <a:t>Cochrane Database of Systematic Reviews</a:t>
            </a:r>
            <a:r>
              <a:rPr lang="en-US" altLang="ja-JP" dirty="0"/>
              <a:t>. 2013;(3). doi:</a:t>
            </a:r>
            <a:r>
              <a:rPr lang="en-US" altLang="ja-JP" dirty="0">
                <a:hlinkClick r:id="rId2"/>
              </a:rPr>
              <a:t>10.1002/14651858.CD007623.pub3</a:t>
            </a:r>
            <a:endParaRPr lang="en-US" altLang="ja-JP" dirty="0"/>
          </a:p>
          <a:p>
            <a:endParaRPr lang="en-US" altLang="ja-JP" dirty="0"/>
          </a:p>
        </p:txBody>
      </p:sp>
    </p:spTree>
    <p:extLst>
      <p:ext uri="{BB962C8B-B14F-4D97-AF65-F5344CB8AC3E}">
        <p14:creationId xmlns:p14="http://schemas.microsoft.com/office/powerpoint/2010/main" val="3344829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971064" cy="425902"/>
          </a:xfrm>
        </p:spPr>
        <p:txBody>
          <a:bodyPr>
            <a:noAutofit/>
          </a:bodyPr>
          <a:lstStyle/>
          <a:p>
            <a:r>
              <a:rPr lang="ja-JP" altLang="en-US" sz="3200" dirty="0"/>
              <a:t>仰臥位低血圧と神経軸麻酔</a:t>
            </a:r>
            <a:endParaRPr kumimoji="1" lang="ja-JP" altLang="en-US" sz="3200" dirty="0"/>
          </a:p>
        </p:txBody>
      </p:sp>
      <p:sp>
        <p:nvSpPr>
          <p:cNvPr id="3" name="コンテンツ プレースホルダー 2"/>
          <p:cNvSpPr>
            <a:spLocks noGrp="1"/>
          </p:cNvSpPr>
          <p:nvPr>
            <p:ph idx="1"/>
          </p:nvPr>
        </p:nvSpPr>
        <p:spPr>
          <a:xfrm>
            <a:off x="0" y="1179286"/>
            <a:ext cx="9143999" cy="4563290"/>
          </a:xfrm>
        </p:spPr>
        <p:txBody>
          <a:bodyPr>
            <a:normAutofit/>
          </a:bodyPr>
          <a:lstStyle/>
          <a:p>
            <a:pPr marL="0" indent="0">
              <a:buNone/>
            </a:pPr>
            <a:r>
              <a:rPr lang="ja-JP" altLang="en-US" dirty="0">
                <a:latin typeface="+mn-ea"/>
              </a:rPr>
              <a:t>帝王切開時の仰臥位、左方移動</a:t>
            </a:r>
            <a:r>
              <a:rPr lang="en-US" altLang="ja-JP" dirty="0">
                <a:latin typeface="+mn-ea"/>
              </a:rPr>
              <a:t>15</a:t>
            </a:r>
            <a:r>
              <a:rPr lang="ja-JP" altLang="en-US" dirty="0">
                <a:latin typeface="+mn-ea"/>
              </a:rPr>
              <a:t>度、</a:t>
            </a:r>
            <a:r>
              <a:rPr lang="en-US" altLang="ja-JP" dirty="0">
                <a:latin typeface="+mn-ea"/>
              </a:rPr>
              <a:t>30</a:t>
            </a:r>
            <a:r>
              <a:rPr lang="ja-JP" altLang="en-US" dirty="0">
                <a:latin typeface="+mn-ea"/>
              </a:rPr>
              <a:t>度の比較研究</a:t>
            </a:r>
            <a:endParaRPr lang="en-US" altLang="ja-JP" dirty="0">
              <a:latin typeface="+mn-ea"/>
            </a:endParaRPr>
          </a:p>
          <a:p>
            <a:pPr marL="0" indent="0">
              <a:buNone/>
            </a:pPr>
            <a:r>
              <a:rPr lang="en-US" altLang="ja-JP" dirty="0"/>
              <a:t>30</a:t>
            </a:r>
            <a:r>
              <a:rPr lang="ja-JP" altLang="en-US" dirty="0"/>
              <a:t>度</a:t>
            </a:r>
            <a:r>
              <a:rPr lang="ja-JP" altLang="ja-JP" dirty="0"/>
              <a:t>群では低血圧</a:t>
            </a:r>
            <a:r>
              <a:rPr lang="ja-JP" altLang="en-US" dirty="0"/>
              <a:t>、昇圧剤投与</a:t>
            </a:r>
            <a:r>
              <a:rPr lang="ja-JP" altLang="en-US" sz="2600" b="1" dirty="0">
                <a:solidFill>
                  <a:srgbClr val="0070C0"/>
                </a:solidFill>
                <a:latin typeface="+mn-ea"/>
              </a:rPr>
              <a:t>↓</a:t>
            </a:r>
            <a:endParaRPr lang="en-US" altLang="ja-JP" b="1" dirty="0">
              <a:solidFill>
                <a:srgbClr val="0070C0"/>
              </a:solidFill>
              <a:latin typeface="+mn-ea"/>
            </a:endParaRPr>
          </a:p>
          <a:p>
            <a:pPr marL="0" indent="0">
              <a:buNone/>
            </a:pPr>
            <a:r>
              <a:rPr lang="en-US" altLang="ja-JP" dirty="0"/>
              <a:t>15</a:t>
            </a:r>
            <a:r>
              <a:rPr lang="ja-JP" altLang="en-US" dirty="0"/>
              <a:t>度</a:t>
            </a:r>
            <a:r>
              <a:rPr lang="ja-JP" altLang="ja-JP" dirty="0"/>
              <a:t>群では低血圧</a:t>
            </a:r>
            <a:r>
              <a:rPr lang="ja-JP" altLang="en-US" dirty="0"/>
              <a:t>、昇圧剤投与</a:t>
            </a:r>
            <a:r>
              <a:rPr lang="ja-JP" altLang="en-US" dirty="0">
                <a:solidFill>
                  <a:srgbClr val="00B050"/>
                </a:solidFill>
              </a:rPr>
              <a:t>→</a:t>
            </a:r>
            <a:endParaRPr lang="en-US" altLang="ja-JP" sz="2000" dirty="0">
              <a:latin typeface="+mn-ea"/>
            </a:endParaRPr>
          </a:p>
          <a:p>
            <a:pPr marL="0" indent="0">
              <a:buNone/>
            </a:pPr>
            <a:r>
              <a:rPr lang="ja-JP" altLang="en-US" dirty="0">
                <a:latin typeface="+mn-ea"/>
              </a:rPr>
              <a:t>左方移動体位での新生児</a:t>
            </a:r>
            <a:r>
              <a:rPr lang="en-US" altLang="ja-JP" dirty="0">
                <a:latin typeface="+mn-ea"/>
              </a:rPr>
              <a:t>PH</a:t>
            </a:r>
            <a:r>
              <a:rPr lang="ja-JP" altLang="en-US" dirty="0">
                <a:solidFill>
                  <a:srgbClr val="00B050"/>
                </a:solidFill>
                <a:latin typeface="+mn-ea"/>
              </a:rPr>
              <a:t>→</a:t>
            </a:r>
            <a:endParaRPr lang="en-US" altLang="ja-JP" dirty="0">
              <a:solidFill>
                <a:srgbClr val="00B050"/>
              </a:solidFill>
              <a:latin typeface="+mn-ea"/>
            </a:endParaRPr>
          </a:p>
          <a:p>
            <a:pPr marL="0" indent="0">
              <a:buNone/>
            </a:pPr>
            <a:endParaRPr lang="en-US" altLang="ja-JP" dirty="0">
              <a:solidFill>
                <a:srgbClr val="00B050"/>
              </a:solidFill>
              <a:latin typeface="+mn-ea"/>
            </a:endParaRPr>
          </a:p>
          <a:p>
            <a:pPr marL="0" indent="0">
              <a:buNone/>
            </a:pPr>
            <a:r>
              <a:rPr lang="ja-JP" altLang="en-US" dirty="0">
                <a:solidFill>
                  <a:srgbClr val="FF0000"/>
                </a:solidFill>
                <a:latin typeface="+mn-ea"/>
              </a:rPr>
              <a:t>→左方移動体位は新生児に影響を与えない</a:t>
            </a:r>
            <a:endParaRPr lang="en-US" altLang="ja-JP" dirty="0">
              <a:solidFill>
                <a:srgbClr val="FF0000"/>
              </a:solidFill>
              <a:latin typeface="+mn-ea"/>
            </a:endParaRPr>
          </a:p>
        </p:txBody>
      </p:sp>
      <p:sp>
        <p:nvSpPr>
          <p:cNvPr id="4" name="テキスト ボックス 3"/>
          <p:cNvSpPr txBox="1"/>
          <p:nvPr/>
        </p:nvSpPr>
        <p:spPr>
          <a:xfrm>
            <a:off x="170633" y="5761501"/>
            <a:ext cx="8887097" cy="923330"/>
          </a:xfrm>
          <a:prstGeom prst="rect">
            <a:avLst/>
          </a:prstGeom>
          <a:noFill/>
        </p:spPr>
        <p:txBody>
          <a:bodyPr wrap="square" rtlCol="0">
            <a:spAutoFit/>
          </a:bodyPr>
          <a:lstStyle/>
          <a:p>
            <a:r>
              <a:rPr lang="en-US" altLang="ja-JP" dirty="0"/>
              <a:t>Lee AJ, Landau R, Mattingly JL, et al. Left Lateral Table Tilt for Elective Cesarean Delivery under Spinal Anesthesia Has No Effect on Neonatal Acid-Base Status: A Randomized Controlled Trial. </a:t>
            </a:r>
            <a:r>
              <a:rPr lang="en-US" altLang="ja-JP" i="1" dirty="0"/>
              <a:t>Anesthesiology</a:t>
            </a:r>
            <a:r>
              <a:rPr lang="en-US" altLang="ja-JP" dirty="0"/>
              <a:t>. 2017;127(2):241-249. doi:</a:t>
            </a:r>
            <a:r>
              <a:rPr lang="en-US" altLang="ja-JP" dirty="0">
                <a:hlinkClick r:id="rId2"/>
              </a:rPr>
              <a:t>10.1097/ALN.0000000000001737</a:t>
            </a:r>
            <a:endParaRPr lang="en-US" altLang="ja-JP" dirty="0">
              <a:effectLst/>
            </a:endParaRPr>
          </a:p>
        </p:txBody>
      </p:sp>
    </p:spTree>
    <p:extLst>
      <p:ext uri="{BB962C8B-B14F-4D97-AF65-F5344CB8AC3E}">
        <p14:creationId xmlns:p14="http://schemas.microsoft.com/office/powerpoint/2010/main" val="88529936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3222</TotalTime>
  <Words>1110</Words>
  <Application>Microsoft Office PowerPoint</Application>
  <PresentationFormat>画面に合わせる (4:3)</PresentationFormat>
  <Paragraphs>101</Paragraphs>
  <Slides>11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ＭＳ Ｐゴシック</vt:lpstr>
      <vt:lpstr>Arial</vt:lpstr>
      <vt:lpstr>Calibri</vt:lpstr>
      <vt:lpstr>Calibri Light</vt:lpstr>
      <vt:lpstr>Office テーマ</vt:lpstr>
      <vt:lpstr>PowerPoint プレゼンテーション</vt:lpstr>
      <vt:lpstr>背景</vt:lpstr>
      <vt:lpstr>症候性vs無症候性</vt:lpstr>
      <vt:lpstr>妊娠子宮は大動脈を圧迫するか</vt:lpstr>
      <vt:lpstr>体位変換によって胎児のwell-beingが変化するか?</vt:lpstr>
      <vt:lpstr>体位変換によって胎児のwell-beingが変化するか?</vt:lpstr>
      <vt:lpstr>仰臥位低血圧と神経軸麻酔</vt:lpstr>
      <vt:lpstr>仰臥位低血圧と神経軸麻酔</vt:lpstr>
      <vt:lpstr>仰臥位低血圧と神経軸麻酔</vt:lpstr>
      <vt:lpstr>ベットの傾き</vt:lpstr>
      <vt:lpstr>結論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蔵持智也</dc:creator>
  <cp:lastModifiedBy>スズキタカヒロ</cp:lastModifiedBy>
  <cp:revision>186</cp:revision>
  <dcterms:created xsi:type="dcterms:W3CDTF">2021-07-11T06:13:56Z</dcterms:created>
  <dcterms:modified xsi:type="dcterms:W3CDTF">2022-07-15T02:26:17Z</dcterms:modified>
</cp:coreProperties>
</file>