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snapToObjects="1">
      <p:cViewPr varScale="1">
        <p:scale>
          <a:sx n="76" d="100"/>
          <a:sy n="76" d="100"/>
        </p:scale>
        <p:origin x="172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心エコー検査は55人（47％）のBritish Society of Echocardiography認定医、FICE認定クリディカルケア専門医でメンター資格を持つ臨床医37人（31％）、FICE認定医8人（7％）、公式な認定を受けていない臨床医18人（15％）で行なわれた。</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本研究は人工呼吸器管理下にあるCOVID-19患者の右室機能障害の有病率と死亡率を前向きに検討したはじめての研究である。</a:t>
            </a:r>
          </a:p>
          <a:p>
            <a:r>
              <a:t>右室機能障害と診断されなかった患者の死亡率は４５％であった。</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作者と日付"/>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12" name="プレゼンテーションのタイトル"/>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プレゼンテーションのタイトル</a:t>
            </a:r>
          </a:p>
        </p:txBody>
      </p:sp>
      <p:sp>
        <p:nvSpPr>
          <p:cNvPr id="13" name="本文レベル1…"/>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14" name="スライド番号"/>
          <p:cNvSpPr txBox="1">
            <a:spLocks noGrp="1"/>
          </p:cNvSpPr>
          <p:nvPr>
            <p:ph type="sldNum" sz="quarter" idx="2"/>
          </p:nvPr>
        </p:nvSpPr>
        <p:spPr>
          <a:xfrm>
            <a:off x="6336779" y="9234627"/>
            <a:ext cx="331242"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vl1pPr>
            <a:lvl2pPr marL="0" indent="457200" algn="ctr">
              <a:lnSpc>
                <a:spcPct val="80000"/>
              </a:lnSpc>
              <a:spcBef>
                <a:spcPts val="0"/>
              </a:spcBef>
              <a:buSzTx/>
              <a:buNone/>
              <a:defRPr sz="8200" spc="-164"/>
            </a:lvl2pPr>
            <a:lvl3pPr marL="0" indent="914400" algn="ctr">
              <a:lnSpc>
                <a:spcPct val="80000"/>
              </a:lnSpc>
              <a:spcBef>
                <a:spcPts val="0"/>
              </a:spcBef>
              <a:buSzTx/>
              <a:buNone/>
              <a:defRPr sz="8200" spc="-164"/>
            </a:lvl3pPr>
            <a:lvl4pPr marL="0" indent="1371600" algn="ctr">
              <a:lnSpc>
                <a:spcPct val="80000"/>
              </a:lnSpc>
              <a:spcBef>
                <a:spcPts val="0"/>
              </a:spcBef>
              <a:buSzTx/>
              <a:buNone/>
              <a:defRPr sz="8200" spc="-164"/>
            </a:lvl4pPr>
            <a:lvl5pPr marL="0" indent="1828800" algn="ctr">
              <a:lnSpc>
                <a:spcPct val="80000"/>
              </a:lnSpc>
              <a:spcBef>
                <a:spcPts val="0"/>
              </a:spcBef>
              <a:buSzTx/>
              <a:buNone/>
              <a:defRPr sz="8200" spc="-164"/>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ファクト情報"/>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r>
              <a:t>ファクト情報</a:t>
            </a:r>
          </a:p>
        </p:txBody>
      </p:sp>
      <p:sp>
        <p:nvSpPr>
          <p:cNvPr id="107" name="本文レベル1…"/>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spc="-176">
                <a:latin typeface="+mn-lt"/>
                <a:ea typeface="+mn-ea"/>
                <a:cs typeface="+mn-cs"/>
                <a:sym typeface="ヒラギノ角ゴ ProN W6"/>
              </a:defRPr>
            </a:lvl1pPr>
            <a:lvl2pPr marL="0" indent="457200" algn="ctr">
              <a:lnSpc>
                <a:spcPct val="80000"/>
              </a:lnSpc>
              <a:spcBef>
                <a:spcPts val="0"/>
              </a:spcBef>
              <a:buSzTx/>
              <a:buNone/>
              <a:defRPr sz="17600" spc="-176">
                <a:latin typeface="+mn-lt"/>
                <a:ea typeface="+mn-ea"/>
                <a:cs typeface="+mn-cs"/>
                <a:sym typeface="ヒラギノ角ゴ ProN W6"/>
              </a:defRPr>
            </a:lvl2pPr>
            <a:lvl3pPr marL="0" indent="914400" algn="ctr">
              <a:lnSpc>
                <a:spcPct val="80000"/>
              </a:lnSpc>
              <a:spcBef>
                <a:spcPts val="0"/>
              </a:spcBef>
              <a:buSzTx/>
              <a:buNone/>
              <a:defRPr sz="17600" spc="-176">
                <a:latin typeface="+mn-lt"/>
                <a:ea typeface="+mn-ea"/>
                <a:cs typeface="+mn-cs"/>
                <a:sym typeface="ヒラギノ角ゴ ProN W6"/>
              </a:defRPr>
            </a:lvl3pPr>
            <a:lvl4pPr marL="0" indent="1371600" algn="ctr">
              <a:lnSpc>
                <a:spcPct val="80000"/>
              </a:lnSpc>
              <a:spcBef>
                <a:spcPts val="0"/>
              </a:spcBef>
              <a:buSzTx/>
              <a:buNone/>
              <a:defRPr sz="17600" spc="-176">
                <a:latin typeface="+mn-lt"/>
                <a:ea typeface="+mn-ea"/>
                <a:cs typeface="+mn-cs"/>
                <a:sym typeface="ヒラギノ角ゴ ProN W6"/>
              </a:defRPr>
            </a:lvl4pPr>
            <a:lvl5pPr marL="0" indent="1828800" algn="ctr">
              <a:lnSpc>
                <a:spcPct val="80000"/>
              </a:lnSpc>
              <a:spcBef>
                <a:spcPts val="0"/>
              </a:spcBef>
              <a:buSzTx/>
              <a:buNone/>
              <a:defRPr sz="17600" spc="-176">
                <a:latin typeface="+mn-lt"/>
                <a:ea typeface="+mn-ea"/>
                <a:cs typeface="+mn-cs"/>
                <a:sym typeface="ヒラギノ角ゴ ProN W6"/>
              </a:defRPr>
            </a:lvl5pPr>
          </a:lstStyle>
          <a:p>
            <a:r>
              <a:t>100%</a:t>
            </a:r>
          </a:p>
          <a:p>
            <a:pPr lvl="1"/>
            <a:endParaRPr/>
          </a:p>
          <a:p>
            <a:pPr lvl="2"/>
            <a:endParaRPr/>
          </a:p>
          <a:p>
            <a:pPr lvl="3"/>
            <a:endParaRPr/>
          </a:p>
          <a:p>
            <a:pPr lvl="4"/>
            <a:endParaRP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本文レベル1…"/>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vl1pPr>
            <a:lvl2pPr marL="457200" indent="114300">
              <a:spcBef>
                <a:spcPts val="0"/>
              </a:spcBef>
              <a:buSzTx/>
              <a:buNone/>
              <a:defRPr sz="6000" spc="-119"/>
            </a:lvl2pPr>
            <a:lvl3pPr marL="457200" indent="571500">
              <a:spcBef>
                <a:spcPts val="0"/>
              </a:spcBef>
              <a:buSzTx/>
              <a:buNone/>
              <a:defRPr sz="6000" spc="-119"/>
            </a:lvl3pPr>
            <a:lvl4pPr marL="457200" indent="1028700">
              <a:spcBef>
                <a:spcPts val="0"/>
              </a:spcBef>
              <a:buSzTx/>
              <a:buNone/>
              <a:defRPr sz="6000" spc="-119"/>
            </a:lvl4pPr>
            <a:lvl5pPr marL="457200" indent="1485900">
              <a:spcBef>
                <a:spcPts val="0"/>
              </a:spcBef>
              <a:buSzTx/>
              <a:buNone/>
              <a:defRPr sz="6000" spc="-119"/>
            </a:lvl5pPr>
          </a:lstStyle>
          <a:p>
            <a:r>
              <a:t>“重要な引用”</a:t>
            </a:r>
          </a:p>
          <a:p>
            <a:pPr lvl="1"/>
            <a:endParaRPr/>
          </a:p>
          <a:p>
            <a:pPr lvl="2"/>
            <a:endParaRPr/>
          </a:p>
          <a:p>
            <a:pPr lvl="3"/>
            <a:endParaRPr/>
          </a:p>
          <a:p>
            <a:pPr lvl="4"/>
            <a:endParaRPr/>
          </a:p>
        </p:txBody>
      </p:sp>
      <p:sp>
        <p:nvSpPr>
          <p:cNvPr id="116" name="属性"/>
          <p:cNvSpPr txBox="1">
            <a:spLocks noGrp="1"/>
          </p:cNvSpPr>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属性</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炒飯、ゆで卵、箸が添えられたボウル1杯のサラダ"/>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サーモンケーキ、サラダ、フムスが入ったボウル"/>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炒飯、ゆで卵、箸が添えられたボウル1杯のサラダ"/>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xfrm>
            <a:off x="6336779" y="9234627"/>
            <a:ext cx="331242" cy="2730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
    <p:spTree>
      <p:nvGrpSpPr>
        <p:cNvPr id="1" name=""/>
        <p:cNvGrpSpPr/>
        <p:nvPr/>
      </p:nvGrpSpPr>
      <p:grpSpPr>
        <a:xfrm>
          <a:off x="0" y="0"/>
          <a:ext cx="0" cy="0"/>
          <a:chOff x="0" y="0"/>
          <a:chExt cx="0" cy="0"/>
        </a:xfrm>
      </p:grpSpPr>
      <p:sp>
        <p:nvSpPr>
          <p:cNvPr id="21" name="アボカドとライム"/>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プレゼンテーションのタイトル"/>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プレゼンテーションのタイトル</a:t>
            </a:r>
          </a:p>
        </p:txBody>
      </p:sp>
      <p:sp>
        <p:nvSpPr>
          <p:cNvPr id="23" name="本文レベル1…"/>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24" name="作者と日付"/>
          <p:cNvSpPr txBox="1">
            <a:spLocks noGrp="1"/>
          </p:cNvSpPr>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25" name="スライド番号"/>
          <p:cNvSpPr txBox="1">
            <a:spLocks noGrp="1"/>
          </p:cNvSpPr>
          <p:nvPr>
            <p:ph type="sldNum" sz="quarter" idx="2"/>
          </p:nvPr>
        </p:nvSpPr>
        <p:spPr>
          <a:xfrm>
            <a:off x="6333324" y="9234627"/>
            <a:ext cx="331243"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本文レベル1…"/>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スライドのサブタイトル</a:t>
            </a:r>
          </a:p>
          <a:p>
            <a:pPr lvl="1"/>
            <a:endParaRPr/>
          </a:p>
          <a:p>
            <a:pPr lvl="2"/>
            <a:endParaRPr/>
          </a:p>
          <a:p>
            <a:pPr lvl="3"/>
            <a:endParaRPr/>
          </a:p>
          <a:p>
            <a:pPr lvl="4"/>
            <a:endParaRPr/>
          </a:p>
        </p:txBody>
      </p:sp>
      <p:sp>
        <p:nvSpPr>
          <p:cNvPr id="34" name="スライドのタイトル"/>
          <p:cNvSpPr txBox="1">
            <a:spLocks noGrp="1"/>
          </p:cNvSpPr>
          <p:nvPr>
            <p:ph type="title" hasCustomPrompt="1"/>
          </p:nvPr>
        </p:nvSpPr>
        <p:spPr>
          <a:xfrm>
            <a:off x="698500" y="692534"/>
            <a:ext cx="5105400" cy="4387466"/>
          </a:xfrm>
          <a:prstGeom prst="rect">
            <a:avLst/>
          </a:prstGeom>
        </p:spPr>
        <p:txBody>
          <a:bodyPr anchor="b"/>
          <a:lstStyle/>
          <a:p>
            <a:r>
              <a:t>スライドのタイトル</a:t>
            </a:r>
          </a:p>
        </p:txBody>
      </p:sp>
      <p:sp>
        <p:nvSpPr>
          <p:cNvPr id="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3"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44" name="スライドのタイトル"/>
          <p:cNvSpPr txBox="1">
            <a:spLocks noGrp="1"/>
          </p:cNvSpPr>
          <p:nvPr>
            <p:ph type="title" hasCustomPrompt="1"/>
          </p:nvPr>
        </p:nvSpPr>
        <p:spPr>
          <a:prstGeom prst="rect">
            <a:avLst/>
          </a:prstGeom>
        </p:spPr>
        <p:txBody>
          <a:bodyPr/>
          <a:lstStyle/>
          <a:p>
            <a:r>
              <a:t>スライドのタイトル</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prstGeom prst="rect">
            <a:avLst/>
          </a:prstGeom>
        </p:spPr>
        <p:txBody>
          <a:bodyPr numCol="2" spcCol="589358"/>
          <a:lstStyle/>
          <a:p>
            <a:r>
              <a:t>スライドの箇条書きテキスト</a:t>
            </a:r>
          </a:p>
          <a:p>
            <a:pPr lvl="1"/>
            <a:endParaRPr/>
          </a:p>
          <a:p>
            <a:pPr lvl="2"/>
            <a:endParaRPr/>
          </a:p>
          <a:p>
            <a:pPr lvl="3"/>
            <a:endParaRPr/>
          </a:p>
          <a:p>
            <a:pPr lvl="4"/>
            <a:endParaRPr/>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スライドのタイトル"/>
          <p:cNvSpPr txBox="1">
            <a:spLocks noGrp="1"/>
          </p:cNvSpPr>
          <p:nvPr>
            <p:ph type="title" hasCustomPrompt="1"/>
          </p:nvPr>
        </p:nvSpPr>
        <p:spPr>
          <a:xfrm>
            <a:off x="698500" y="444500"/>
            <a:ext cx="5105400" cy="1016000"/>
          </a:xfrm>
          <a:prstGeom prst="rect">
            <a:avLst/>
          </a:prstGeom>
        </p:spPr>
        <p:txBody>
          <a:bodyPr/>
          <a:lstStyle/>
          <a:p>
            <a:r>
              <a:t>スライドのタイトル</a:t>
            </a:r>
          </a:p>
        </p:txBody>
      </p:sp>
      <p:sp>
        <p:nvSpPr>
          <p:cNvPr id="62" name="スライドのサブタイトル"/>
          <p:cNvSpPr txBox="1">
            <a:spLocks noGrp="1"/>
          </p:cNvSpPr>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r>
              <a:t>スライドのサブタイトル</a:t>
            </a:r>
          </a:p>
        </p:txBody>
      </p:sp>
      <p:sp>
        <p:nvSpPr>
          <p:cNvPr id="63" name="本文レベル1…"/>
          <p:cNvSpPr txBox="1">
            <a:spLocks noGrp="1"/>
          </p:cNvSpPr>
          <p:nvPr>
            <p:ph type="body" sz="half" idx="1" hasCustomPrompt="1"/>
          </p:nvPr>
        </p:nvSpPr>
        <p:spPr>
          <a:xfrm>
            <a:off x="698500" y="3480196"/>
            <a:ext cx="5105400" cy="5593161"/>
          </a:xfrm>
          <a:prstGeom prst="rect">
            <a:avLst/>
          </a:prstGeom>
        </p:spPr>
        <p:txBody>
          <a:bodyPr/>
          <a:lstStyle/>
          <a:p>
            <a:r>
              <a:t>スライドの箇条書きテキスト</a:t>
            </a:r>
          </a:p>
          <a:p>
            <a:pPr lvl="1"/>
            <a:endParaRPr/>
          </a:p>
          <a:p>
            <a:pPr lvl="2"/>
            <a:endParaRPr/>
          </a:p>
          <a:p>
            <a:pPr lvl="3"/>
            <a:endParaRPr/>
          </a:p>
          <a:p>
            <a:pPr lvl="4"/>
            <a:endParaRP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698500" y="3225800"/>
            <a:ext cx="11607800" cy="3302000"/>
          </a:xfrm>
          <a:prstGeom prst="rect">
            <a:avLst/>
          </a:prstGeom>
        </p:spPr>
        <p:txBody>
          <a:bodyPr anchor="ctr"/>
          <a:lstStyle>
            <a:lvl1pPr>
              <a:defRPr sz="8200" spc="-164">
                <a:latin typeface="ヒラギノ角ゴ ProN W3"/>
                <a:ea typeface="ヒラギノ角ゴ ProN W3"/>
                <a:cs typeface="ヒラギノ角ゴ ProN W3"/>
                <a:sym typeface="ヒラギノ角ゴ ProN W3"/>
              </a:defRPr>
            </a:lvl1pPr>
          </a:lstStyle>
          <a:p>
            <a:r>
              <a:t>セクションタイトル</a:t>
            </a:r>
          </a:p>
        </p:txBody>
      </p:sp>
      <p:sp>
        <p:nvSpPr>
          <p:cNvPr id="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prstGeom prst="rect">
            <a:avLst/>
          </a:prstGeom>
        </p:spPr>
        <p:txBody>
          <a:bodyPr/>
          <a:lstStyle/>
          <a:p>
            <a:r>
              <a:t>スライドのタイトル</a:t>
            </a:r>
          </a:p>
        </p:txBody>
      </p:sp>
      <p:sp>
        <p:nvSpPr>
          <p:cNvPr id="80"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98500" y="444500"/>
            <a:ext cx="11607800" cy="101600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スライドの箇条書きテキスト</a:t>
            </a:r>
          </a:p>
          <a:p>
            <a:pPr lvl="1"/>
            <a:endParaRPr/>
          </a:p>
          <a:p>
            <a:pPr lvl="2"/>
            <a:endParaRPr/>
          </a:p>
          <a:p>
            <a:pPr lvl="3"/>
            <a:endParaRPr/>
          </a:p>
          <a:p>
            <a:pPr lvl="4"/>
            <a:endParaRPr/>
          </a:p>
        </p:txBody>
      </p:sp>
      <p:sp>
        <p:nvSpPr>
          <p:cNvPr id="3" name="スライドのタイトル"/>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スライドのタイトル</a:t>
            </a:r>
          </a:p>
        </p:txBody>
      </p:sp>
      <p:sp>
        <p:nvSpPr>
          <p:cNvPr id="4" name="スライド番号"/>
          <p:cNvSpPr txBox="1">
            <a:spLocks noGrp="1"/>
          </p:cNvSpPr>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日本大学医学部麻酔科学系麻酔科学分野 山本舞"/>
          <p:cNvSpPr txBox="1">
            <a:spLocks noGrp="1"/>
          </p:cNvSpPr>
          <p:nvPr>
            <p:ph type="body" idx="21"/>
          </p:nvPr>
        </p:nvSpPr>
        <p:spPr>
          <a:xfrm>
            <a:off x="698499" y="8632979"/>
            <a:ext cx="11607802" cy="46105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日本大学医学部麻酔科学系麻酔科学分野　山本舞</a:t>
            </a:r>
          </a:p>
        </p:txBody>
      </p:sp>
      <p:sp>
        <p:nvSpPr>
          <p:cNvPr id="152" name="人工呼吸器管理下にあるCOVID-19患者と…"/>
          <p:cNvSpPr txBox="1">
            <a:spLocks noGrp="1"/>
          </p:cNvSpPr>
          <p:nvPr>
            <p:ph type="ctrTitle"/>
          </p:nvPr>
        </p:nvSpPr>
        <p:spPr>
          <a:xfrm>
            <a:off x="336988" y="5262634"/>
            <a:ext cx="12637679" cy="1669665"/>
          </a:xfrm>
          <a:prstGeom prst="rect">
            <a:avLst/>
          </a:prstGeom>
        </p:spPr>
        <p:txBody>
          <a:bodyPr/>
          <a:lstStyle/>
          <a:p>
            <a:pPr>
              <a:defRPr sz="4900" spc="-97"/>
            </a:pPr>
            <a:r>
              <a:t>人工呼吸器管理下にあるCOVID-19患者と</a:t>
            </a:r>
          </a:p>
          <a:p>
            <a:pPr>
              <a:defRPr sz="4900" spc="-97"/>
            </a:pPr>
            <a:r>
              <a:t>右室機能障害</a:t>
            </a:r>
          </a:p>
        </p:txBody>
      </p:sp>
      <p:sp>
        <p:nvSpPr>
          <p:cNvPr id="153" name="右室機能障害の有病率、死亡率調査…"/>
          <p:cNvSpPr txBox="1">
            <a:spLocks noGrp="1"/>
          </p:cNvSpPr>
          <p:nvPr>
            <p:ph type="subTitle" sz="quarter" idx="1"/>
          </p:nvPr>
        </p:nvSpPr>
        <p:spPr>
          <a:xfrm>
            <a:off x="413563" y="7165326"/>
            <a:ext cx="11607801" cy="1456399"/>
          </a:xfrm>
          <a:prstGeom prst="rect">
            <a:avLst/>
          </a:prstGeom>
        </p:spPr>
        <p:txBody>
          <a:bodyPr/>
          <a:lstStyle/>
          <a:p>
            <a:pPr defTabSz="1733930">
              <a:lnSpc>
                <a:spcPct val="80000"/>
              </a:lnSpc>
              <a:defRPr spc="-76"/>
            </a:pPr>
            <a:r>
              <a:t>右室機能障害の有病率、死亡率調査</a:t>
            </a:r>
          </a:p>
          <a:p>
            <a:pPr defTabSz="1733930">
              <a:lnSpc>
                <a:spcPct val="80000"/>
              </a:lnSpc>
              <a:defRPr spc="-76"/>
            </a:pPr>
            <a:r>
              <a:t>多施設前向き観察研究</a:t>
            </a:r>
          </a:p>
        </p:txBody>
      </p:sp>
      <p:pic>
        <p:nvPicPr>
          <p:cNvPr id="154" name="イメージ" descr="イメージ"/>
          <p:cNvPicPr>
            <a:picLocks noChangeAspect="1"/>
          </p:cNvPicPr>
          <p:nvPr/>
        </p:nvPicPr>
        <p:blipFill>
          <a:blip r:embed="rId2"/>
          <a:stretch>
            <a:fillRect/>
          </a:stretch>
        </p:blipFill>
        <p:spPr>
          <a:xfrm>
            <a:off x="8897881" y="-59690"/>
            <a:ext cx="3937001" cy="2070101"/>
          </a:xfrm>
          <a:prstGeom prst="rect">
            <a:avLst/>
          </a:prstGeom>
          <a:ln w="12700">
            <a:miter lim="400000"/>
          </a:ln>
        </p:spPr>
      </p:pic>
      <p:pic>
        <p:nvPicPr>
          <p:cNvPr id="155" name="イメージ" descr="イメージ"/>
          <p:cNvPicPr>
            <a:picLocks noChangeAspect="1"/>
          </p:cNvPicPr>
          <p:nvPr/>
        </p:nvPicPr>
        <p:blipFill>
          <a:blip r:embed="rId3"/>
          <a:stretch>
            <a:fillRect/>
          </a:stretch>
        </p:blipFill>
        <p:spPr>
          <a:xfrm>
            <a:off x="208217" y="795443"/>
            <a:ext cx="5283201" cy="1219201"/>
          </a:xfrm>
          <a:prstGeom prst="rect">
            <a:avLst/>
          </a:prstGeom>
          <a:ln w="12700">
            <a:miter lim="400000"/>
          </a:ln>
        </p:spPr>
      </p:pic>
      <p:pic>
        <p:nvPicPr>
          <p:cNvPr id="156" name="イメージ" descr="イメージ"/>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47" y="1831720"/>
            <a:ext cx="9712930" cy="32648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症状出現から心エコー検査までの時間は右室機能障害患者で長かった"/>
          <p:cNvSpPr txBox="1">
            <a:spLocks noGrp="1"/>
          </p:cNvSpPr>
          <p:nvPr>
            <p:ph type="body" sz="half" idx="1"/>
          </p:nvPr>
        </p:nvSpPr>
        <p:spPr>
          <a:xfrm>
            <a:off x="433548" y="7896686"/>
            <a:ext cx="12576068" cy="2623482"/>
          </a:xfrm>
          <a:prstGeom prst="rect">
            <a:avLst/>
          </a:prstGeom>
        </p:spPr>
        <p:txBody>
          <a:bodyPr/>
          <a:lstStyle>
            <a:lvl1pPr marL="0" indent="0">
              <a:lnSpc>
                <a:spcPct val="60000"/>
              </a:lnSpc>
              <a:spcBef>
                <a:spcPts val="1800"/>
              </a:spcBef>
              <a:buSzTx/>
              <a:buNone/>
              <a:defRPr sz="4000"/>
            </a:lvl1pPr>
          </a:lstStyle>
          <a:p>
            <a:pPr>
              <a:lnSpc>
                <a:spcPct val="100000"/>
              </a:lnSpc>
            </a:pPr>
            <a:r>
              <a:t>症状出現から心エコー検査までの時間は右室機能障害患者で長かった</a:t>
            </a:r>
          </a:p>
        </p:txBody>
      </p:sp>
      <p:grpSp>
        <p:nvGrpSpPr>
          <p:cNvPr id="206" name="グループ"/>
          <p:cNvGrpSpPr/>
          <p:nvPr/>
        </p:nvGrpSpPr>
        <p:grpSpPr>
          <a:xfrm>
            <a:off x="382694" y="1856914"/>
            <a:ext cx="12239412" cy="5480272"/>
            <a:chOff x="0" y="0"/>
            <a:chExt cx="12239411" cy="5480270"/>
          </a:xfrm>
        </p:grpSpPr>
        <p:pic>
          <p:nvPicPr>
            <p:cNvPr id="204"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239412" cy="5480271"/>
            </a:xfrm>
            <a:prstGeom prst="rect">
              <a:avLst/>
            </a:prstGeom>
            <a:ln w="12700" cap="flat">
              <a:noFill/>
              <a:miter lim="400000"/>
            </a:ln>
            <a:effectLst/>
          </p:spPr>
        </p:pic>
        <p:sp>
          <p:nvSpPr>
            <p:cNvPr id="205" name="四角形"/>
            <p:cNvSpPr/>
            <p:nvPr/>
          </p:nvSpPr>
          <p:spPr>
            <a:xfrm>
              <a:off x="419395" y="1271356"/>
              <a:ext cx="11400621" cy="668183"/>
            </a:xfrm>
            <a:prstGeom prst="rect">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584200">
                <a:defRPr sz="2200">
                  <a:solidFill>
                    <a:srgbClr val="FFFFFF"/>
                  </a:solidFill>
                </a:defRPr>
              </a:pPr>
              <a:endParaRPr/>
            </a:p>
          </p:txBody>
        </p:sp>
      </p:grpSp>
      <p:sp>
        <p:nvSpPr>
          <p:cNvPr id="207" name="右室機能不全とその他の要因との関連"/>
          <p:cNvSpPr txBox="1">
            <a:spLocks noGrp="1"/>
          </p:cNvSpPr>
          <p:nvPr>
            <p:ph type="title"/>
          </p:nvPr>
        </p:nvSpPr>
        <p:spPr>
          <a:prstGeom prst="rect">
            <a:avLst/>
          </a:prstGeom>
        </p:spPr>
        <p:txBody>
          <a:bodyPr/>
          <a:lstStyle>
            <a:lvl1pPr defTabSz="1560537">
              <a:defRPr sz="5400" spc="-107"/>
            </a:lvl1pPr>
          </a:lstStyle>
          <a:p>
            <a:r>
              <a:t>右室機能不全とその他の要因との関連</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診断時の血漿クレアチニン値が高く、腎代替療法を受けている傾向…"/>
          <p:cNvSpPr txBox="1">
            <a:spLocks noGrp="1"/>
          </p:cNvSpPr>
          <p:nvPr>
            <p:ph type="body" sz="half" idx="1"/>
          </p:nvPr>
        </p:nvSpPr>
        <p:spPr>
          <a:xfrm>
            <a:off x="6981920" y="2153612"/>
            <a:ext cx="6206480" cy="7702561"/>
          </a:xfrm>
          <a:prstGeom prst="rect">
            <a:avLst/>
          </a:prstGeom>
        </p:spPr>
        <p:txBody>
          <a:bodyPr/>
          <a:lstStyle/>
          <a:p>
            <a:pPr marL="0" indent="0">
              <a:lnSpc>
                <a:spcPct val="100000"/>
              </a:lnSpc>
              <a:buSzTx/>
              <a:buNone/>
              <a:defRPr sz="4100"/>
            </a:pPr>
            <a:r>
              <a:t>診断時の血漿クレアチニン値が高く、腎代替療法を受けている傾向</a:t>
            </a:r>
          </a:p>
          <a:p>
            <a:pPr marL="0" indent="0">
              <a:lnSpc>
                <a:spcPct val="100000"/>
              </a:lnSpc>
              <a:buSzTx/>
              <a:buNone/>
              <a:defRPr sz="4100"/>
            </a:pPr>
            <a:endParaRPr lang="en-US"/>
          </a:p>
          <a:p>
            <a:pPr marL="0" indent="0">
              <a:lnSpc>
                <a:spcPct val="100000"/>
              </a:lnSpc>
              <a:buSzTx/>
              <a:buNone/>
              <a:defRPr sz="4100"/>
            </a:pPr>
            <a:r>
              <a:t>心拍数上昇、血漿pH、Base excess、HCO</a:t>
            </a:r>
            <a:r>
              <a:rPr baseline="-5999"/>
              <a:t>3</a:t>
            </a:r>
            <a:r>
              <a:t>が低下する傾向</a:t>
            </a:r>
          </a:p>
        </p:txBody>
      </p:sp>
      <p:grpSp>
        <p:nvGrpSpPr>
          <p:cNvPr id="215" name="グループ"/>
          <p:cNvGrpSpPr/>
          <p:nvPr/>
        </p:nvGrpSpPr>
        <p:grpSpPr>
          <a:xfrm>
            <a:off x="183340" y="1507296"/>
            <a:ext cx="6722159" cy="7853821"/>
            <a:chOff x="0" y="0"/>
            <a:chExt cx="6722157" cy="7853819"/>
          </a:xfrm>
        </p:grpSpPr>
        <p:pic>
          <p:nvPicPr>
            <p:cNvPr id="210"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6722158" cy="7853820"/>
            </a:xfrm>
            <a:prstGeom prst="rect">
              <a:avLst/>
            </a:prstGeom>
            <a:ln w="12700" cap="flat">
              <a:noFill/>
              <a:miter lim="400000"/>
            </a:ln>
            <a:effectLst/>
          </p:spPr>
        </p:pic>
        <p:sp>
          <p:nvSpPr>
            <p:cNvPr id="211" name="線"/>
            <p:cNvSpPr/>
            <p:nvPr/>
          </p:nvSpPr>
          <p:spPr>
            <a:xfrm>
              <a:off x="299571" y="1456741"/>
              <a:ext cx="6033075" cy="1"/>
            </a:xfrm>
            <a:prstGeom prst="line">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12" name="線"/>
            <p:cNvSpPr/>
            <p:nvPr/>
          </p:nvSpPr>
          <p:spPr>
            <a:xfrm>
              <a:off x="299571" y="2458536"/>
              <a:ext cx="6033075" cy="1"/>
            </a:xfrm>
            <a:prstGeom prst="line">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13" name="線"/>
            <p:cNvSpPr/>
            <p:nvPr/>
          </p:nvSpPr>
          <p:spPr>
            <a:xfrm>
              <a:off x="344541" y="2800867"/>
              <a:ext cx="6033075" cy="1"/>
            </a:xfrm>
            <a:prstGeom prst="line">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214" name="線"/>
            <p:cNvSpPr/>
            <p:nvPr/>
          </p:nvSpPr>
          <p:spPr>
            <a:xfrm>
              <a:off x="344541" y="5173385"/>
              <a:ext cx="6033075" cy="1"/>
            </a:xfrm>
            <a:prstGeom prst="line">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grpSp>
      <p:sp>
        <p:nvSpPr>
          <p:cNvPr id="216" name="右室機能不全とその他の要因との関連"/>
          <p:cNvSpPr txBox="1">
            <a:spLocks noGrp="1"/>
          </p:cNvSpPr>
          <p:nvPr>
            <p:ph type="title"/>
          </p:nvPr>
        </p:nvSpPr>
        <p:spPr>
          <a:prstGeom prst="rect">
            <a:avLst/>
          </a:prstGeom>
        </p:spPr>
        <p:txBody>
          <a:bodyPr/>
          <a:lstStyle>
            <a:lvl1pPr defTabSz="1560537">
              <a:defRPr sz="5400" spc="-107"/>
            </a:lvl1pPr>
          </a:lstStyle>
          <a:p>
            <a:r>
              <a:t>右室機能不全とその他の要因との関連</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プラトー圧は高く、肺コンプライアンスは低い傾向"/>
          <p:cNvSpPr txBox="1">
            <a:spLocks noGrp="1"/>
          </p:cNvSpPr>
          <p:nvPr>
            <p:ph type="body" sz="half" idx="1"/>
          </p:nvPr>
        </p:nvSpPr>
        <p:spPr>
          <a:xfrm>
            <a:off x="6739997" y="2566656"/>
            <a:ext cx="5700092" cy="5290477"/>
          </a:xfrm>
          <a:prstGeom prst="rect">
            <a:avLst/>
          </a:prstGeom>
        </p:spPr>
        <p:txBody>
          <a:bodyPr/>
          <a:lstStyle/>
          <a:p>
            <a:pPr marL="0" indent="0">
              <a:lnSpc>
                <a:spcPct val="100000"/>
              </a:lnSpc>
              <a:buSzTx/>
              <a:buNone/>
              <a:defRPr sz="4400"/>
            </a:pPr>
            <a:endParaRPr/>
          </a:p>
          <a:p>
            <a:pPr marL="0" indent="0">
              <a:lnSpc>
                <a:spcPct val="100000"/>
              </a:lnSpc>
              <a:buSzTx/>
              <a:buNone/>
              <a:defRPr sz="4400"/>
            </a:pPr>
            <a:r>
              <a:t>プラトー圧は高く、肺コンプライアンスは低い傾向</a:t>
            </a:r>
          </a:p>
        </p:txBody>
      </p:sp>
      <p:grpSp>
        <p:nvGrpSpPr>
          <p:cNvPr id="222" name="グループ"/>
          <p:cNvGrpSpPr/>
          <p:nvPr/>
        </p:nvGrpSpPr>
        <p:grpSpPr>
          <a:xfrm>
            <a:off x="174090" y="2034411"/>
            <a:ext cx="6469824" cy="7594664"/>
            <a:chOff x="0" y="0"/>
            <a:chExt cx="6469822" cy="7594663"/>
          </a:xfrm>
        </p:grpSpPr>
        <p:pic>
          <p:nvPicPr>
            <p:cNvPr id="219"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6469824" cy="7594664"/>
            </a:xfrm>
            <a:prstGeom prst="rect">
              <a:avLst/>
            </a:prstGeom>
            <a:ln w="12700" cap="flat">
              <a:noFill/>
              <a:miter lim="400000"/>
            </a:ln>
            <a:effectLst/>
          </p:spPr>
        </p:pic>
        <p:sp>
          <p:nvSpPr>
            <p:cNvPr id="220" name="四角形"/>
            <p:cNvSpPr/>
            <p:nvPr/>
          </p:nvSpPr>
          <p:spPr>
            <a:xfrm>
              <a:off x="234179" y="3875736"/>
              <a:ext cx="6149932" cy="359787"/>
            </a:xfrm>
            <a:prstGeom prst="rect">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584200">
                <a:defRPr sz="2200">
                  <a:solidFill>
                    <a:srgbClr val="FFFFFF"/>
                  </a:solidFill>
                </a:defRPr>
              </a:pPr>
              <a:endParaRPr/>
            </a:p>
          </p:txBody>
        </p:sp>
        <p:sp>
          <p:nvSpPr>
            <p:cNvPr id="221" name="四角形"/>
            <p:cNvSpPr/>
            <p:nvPr/>
          </p:nvSpPr>
          <p:spPr>
            <a:xfrm>
              <a:off x="234179" y="6440705"/>
              <a:ext cx="6149932" cy="359786"/>
            </a:xfrm>
            <a:prstGeom prst="rect">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584200">
                <a:defRPr sz="2200">
                  <a:solidFill>
                    <a:srgbClr val="FFFFFF"/>
                  </a:solidFill>
                </a:defRPr>
              </a:pPr>
              <a:endParaRPr/>
            </a:p>
          </p:txBody>
        </p:sp>
      </p:grpSp>
      <p:sp>
        <p:nvSpPr>
          <p:cNvPr id="223" name="右室機能不全とその他の要因との関連"/>
          <p:cNvSpPr txBox="1">
            <a:spLocks noGrp="1"/>
          </p:cNvSpPr>
          <p:nvPr>
            <p:ph type="title"/>
          </p:nvPr>
        </p:nvSpPr>
        <p:spPr>
          <a:prstGeom prst="rect">
            <a:avLst/>
          </a:prstGeom>
        </p:spPr>
        <p:txBody>
          <a:bodyPr/>
          <a:lstStyle>
            <a:lvl1pPr defTabSz="587022">
              <a:lnSpc>
                <a:spcPct val="100000"/>
              </a:lnSpc>
              <a:defRPr sz="5300" spc="0"/>
            </a:lvl1pPr>
          </a:lstStyle>
          <a:p>
            <a:r>
              <a:t>右室機能不全とその他の要因との関連</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T-proBNPの異常値の有無は差がなかったが、中央値は右室機能障害患者で高値…"/>
          <p:cNvSpPr txBox="1">
            <a:spLocks noGrp="1"/>
          </p:cNvSpPr>
          <p:nvPr>
            <p:ph type="body" sz="half" idx="1"/>
          </p:nvPr>
        </p:nvSpPr>
        <p:spPr>
          <a:xfrm>
            <a:off x="7749294" y="1954691"/>
            <a:ext cx="5156201" cy="7167108"/>
          </a:xfrm>
          <a:prstGeom prst="rect">
            <a:avLst/>
          </a:prstGeom>
        </p:spPr>
        <p:txBody>
          <a:bodyPr/>
          <a:lstStyle/>
          <a:p>
            <a:pPr marL="0" indent="0">
              <a:lnSpc>
                <a:spcPct val="100000"/>
              </a:lnSpc>
              <a:buSzTx/>
              <a:buNone/>
              <a:defRPr sz="3700"/>
            </a:pPr>
            <a:r>
              <a:t>NT-proBNPの異常値の有無は差がなかったが、中央値は右室機能障害患者で高値</a:t>
            </a:r>
          </a:p>
          <a:p>
            <a:pPr marL="0" indent="0">
              <a:lnSpc>
                <a:spcPct val="100000"/>
              </a:lnSpc>
              <a:buSzTx/>
              <a:buNone/>
              <a:defRPr sz="3700"/>
            </a:pPr>
            <a:endParaRPr lang="en-US"/>
          </a:p>
          <a:p>
            <a:pPr marL="0" indent="0">
              <a:lnSpc>
                <a:spcPct val="100000"/>
              </a:lnSpc>
              <a:buSzTx/>
              <a:buNone/>
              <a:defRPr sz="3700"/>
            </a:pPr>
            <a:r>
              <a:t>トロポニン値に差はなかったが、右室機能不全患者で上昇値が高い傾向</a:t>
            </a:r>
          </a:p>
        </p:txBody>
      </p:sp>
      <p:pic>
        <p:nvPicPr>
          <p:cNvPr id="226" name="イメージ" descr="イメージ"/>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2599" y="5431439"/>
            <a:ext cx="3933801" cy="3706851"/>
          </a:xfrm>
          <a:prstGeom prst="rect">
            <a:avLst/>
          </a:prstGeom>
          <a:ln w="12700">
            <a:miter lim="400000"/>
          </a:ln>
        </p:spPr>
      </p:pic>
      <p:grpSp>
        <p:nvGrpSpPr>
          <p:cNvPr id="231" name="グループ"/>
          <p:cNvGrpSpPr/>
          <p:nvPr/>
        </p:nvGrpSpPr>
        <p:grpSpPr>
          <a:xfrm>
            <a:off x="211744" y="1856010"/>
            <a:ext cx="7503860" cy="3706851"/>
            <a:chOff x="0" y="0"/>
            <a:chExt cx="7503860" cy="3706849"/>
          </a:xfrm>
        </p:grpSpPr>
        <p:pic>
          <p:nvPicPr>
            <p:cNvPr id="227" name="イメージ" descr="イメージ"/>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8" y="655465"/>
              <a:ext cx="7492762" cy="3051385"/>
            </a:xfrm>
            <a:prstGeom prst="rect">
              <a:avLst/>
            </a:prstGeom>
            <a:ln w="12700" cap="flat">
              <a:noFill/>
              <a:miter lim="400000"/>
            </a:ln>
            <a:effectLst/>
          </p:spPr>
        </p:pic>
        <p:pic>
          <p:nvPicPr>
            <p:cNvPr id="228" name="イメージ" descr="イメージ"/>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7312297" cy="667670"/>
            </a:xfrm>
            <a:prstGeom prst="rect">
              <a:avLst/>
            </a:prstGeom>
            <a:ln w="12700" cap="flat">
              <a:noFill/>
              <a:miter lim="400000"/>
            </a:ln>
            <a:effectLst/>
          </p:spPr>
        </p:pic>
        <p:sp>
          <p:nvSpPr>
            <p:cNvPr id="229" name="四角形"/>
            <p:cNvSpPr/>
            <p:nvPr/>
          </p:nvSpPr>
          <p:spPr>
            <a:xfrm>
              <a:off x="236351" y="701707"/>
              <a:ext cx="6839820" cy="387405"/>
            </a:xfrm>
            <a:prstGeom prst="rect">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584200">
                <a:defRPr sz="2200">
                  <a:solidFill>
                    <a:srgbClr val="FFFFFF"/>
                  </a:solidFill>
                </a:defRPr>
              </a:pPr>
              <a:endParaRPr/>
            </a:p>
          </p:txBody>
        </p:sp>
        <p:sp>
          <p:nvSpPr>
            <p:cNvPr id="230" name="線"/>
            <p:cNvSpPr/>
            <p:nvPr/>
          </p:nvSpPr>
          <p:spPr>
            <a:xfrm>
              <a:off x="119066" y="3079390"/>
              <a:ext cx="7074390" cy="1"/>
            </a:xfrm>
            <a:prstGeom prst="line">
              <a:avLst/>
            </a:prstGeom>
            <a:no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grpSp>
      <p:sp>
        <p:nvSpPr>
          <p:cNvPr id="232" name="心筋バイオマーカーと右室機能障害"/>
          <p:cNvSpPr txBox="1">
            <a:spLocks noGrp="1"/>
          </p:cNvSpPr>
          <p:nvPr>
            <p:ph type="title"/>
          </p:nvPr>
        </p:nvSpPr>
        <p:spPr>
          <a:xfrm>
            <a:off x="698500" y="631801"/>
            <a:ext cx="11607800" cy="1016001"/>
          </a:xfrm>
          <a:prstGeom prst="rect">
            <a:avLst/>
          </a:prstGeom>
        </p:spPr>
        <p:txBody>
          <a:bodyPr/>
          <a:lstStyle>
            <a:lvl1pPr defTabSz="1664572">
              <a:defRPr sz="5760" spc="-115"/>
            </a:lvl1pPr>
          </a:lstStyle>
          <a:p>
            <a:r>
              <a:t>心筋バイオマーカーと右室機能障害</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右室機能障害の有病率は6％、死亡率は86％…"/>
          <p:cNvSpPr txBox="1">
            <a:spLocks noGrp="1"/>
          </p:cNvSpPr>
          <p:nvPr>
            <p:ph type="body" idx="1"/>
          </p:nvPr>
        </p:nvSpPr>
        <p:spPr>
          <a:xfrm>
            <a:off x="698499" y="1583483"/>
            <a:ext cx="11607801" cy="7763169"/>
          </a:xfrm>
          <a:prstGeom prst="rect">
            <a:avLst/>
          </a:prstGeom>
        </p:spPr>
        <p:txBody>
          <a:bodyPr/>
          <a:lstStyle/>
          <a:p>
            <a:pPr marL="0" indent="0">
              <a:lnSpc>
                <a:spcPct val="100000"/>
              </a:lnSpc>
              <a:buSzTx/>
              <a:buNone/>
              <a:defRPr sz="3900"/>
            </a:pPr>
            <a:r>
              <a:t>右室機能障害の有病率は6％、死亡率は86％</a:t>
            </a:r>
          </a:p>
          <a:p>
            <a:pPr marL="0" indent="0">
              <a:lnSpc>
                <a:spcPct val="100000"/>
              </a:lnSpc>
              <a:buSzTx/>
              <a:buNone/>
              <a:defRPr sz="3900"/>
            </a:pPr>
            <a:r>
              <a:t>右室機能障害の普遍的な定義はなく、画像検査やバイオマーカーの変化から診断されることが多い</a:t>
            </a:r>
          </a:p>
          <a:p>
            <a:pPr marL="0" indent="0">
              <a:lnSpc>
                <a:spcPct val="100000"/>
              </a:lnSpc>
              <a:buSzTx/>
              <a:buNone/>
              <a:defRPr sz="3900"/>
            </a:pPr>
            <a:r>
              <a:t>右心不全は診断が困難であり、この研究では心エコー検査上の変化を右室機能不全と定義</a:t>
            </a:r>
          </a:p>
          <a:p>
            <a:pPr marL="0" indent="0">
              <a:lnSpc>
                <a:spcPct val="100000"/>
              </a:lnSpc>
              <a:buSzTx/>
              <a:buNone/>
              <a:defRPr sz="3900"/>
            </a:pPr>
            <a:r>
              <a:t>この段階で右心不全の臨床基準（頻脈、全身の低灌流、腎機能障害）を満たすことが多く、死亡率が高くなると考えられる</a:t>
            </a:r>
          </a:p>
        </p:txBody>
      </p:sp>
      <p:sp>
        <p:nvSpPr>
          <p:cNvPr id="235" name="Discussion"/>
          <p:cNvSpPr txBox="1">
            <a:spLocks noGrp="1"/>
          </p:cNvSpPr>
          <p:nvPr>
            <p:ph type="title"/>
          </p:nvPr>
        </p:nvSpPr>
        <p:spPr>
          <a:prstGeom prst="rect">
            <a:avLst/>
          </a:prstGeom>
        </p:spPr>
        <p:txBody>
          <a:bodyPr/>
          <a:lstStyle/>
          <a:p>
            <a:r>
              <a:t>Discussion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心エコー検査で右室機能の評価は、右室の複雑な形状、位置が胸骨後方であること、ボリューム負荷に依存することから困難である。このため右室機能のゴールドスタンダードとなる測定方法は存在しない…"/>
          <p:cNvSpPr txBox="1">
            <a:spLocks noGrp="1"/>
          </p:cNvSpPr>
          <p:nvPr>
            <p:ph type="body" idx="1"/>
          </p:nvPr>
        </p:nvSpPr>
        <p:spPr>
          <a:xfrm>
            <a:off x="698499" y="2195491"/>
            <a:ext cx="11607801" cy="7558109"/>
          </a:xfrm>
          <a:prstGeom prst="rect">
            <a:avLst/>
          </a:prstGeom>
        </p:spPr>
        <p:txBody>
          <a:bodyPr/>
          <a:lstStyle/>
          <a:p>
            <a:pPr marL="0" indent="0">
              <a:lnSpc>
                <a:spcPct val="100000"/>
              </a:lnSpc>
              <a:buSzTx/>
              <a:buNone/>
              <a:defRPr sz="3500"/>
            </a:pPr>
            <a:r>
              <a:t>心エコー検査で右室機能の評価は、右室の複雑な形状、位置が胸骨後方であること、ボリューム負荷に依存することから困難である。このため右室機能のゴールドスタンダードとなる測定方法は存在しない</a:t>
            </a:r>
          </a:p>
          <a:p>
            <a:pPr marL="0" indent="0">
              <a:lnSpc>
                <a:spcPct val="100000"/>
              </a:lnSpc>
              <a:buSzTx/>
              <a:buNone/>
              <a:defRPr sz="3500"/>
            </a:pPr>
            <a:r>
              <a:t>右室機能障害を評価することで、血栓症の有無の推察や人工呼吸器や強心薬、肺血管拡張薬など治療の最適化を図れることで予後を改善できる可能性がある</a:t>
            </a:r>
          </a:p>
          <a:p>
            <a:pPr marL="0" indent="0">
              <a:lnSpc>
                <a:spcPct val="100000"/>
              </a:lnSpc>
              <a:buSzTx/>
              <a:buNone/>
              <a:defRPr sz="3500"/>
            </a:pPr>
            <a:r>
              <a:t>心エコー検査でみられる右室拡張と心室中隔扁平化は急性肺性心と定義され、圧および容量負荷所見として重症右室機能不全を示すと考えられている</a:t>
            </a:r>
            <a:r>
              <a:rPr baseline="31999"/>
              <a:t>３）</a:t>
            </a:r>
          </a:p>
        </p:txBody>
      </p:sp>
      <p:sp>
        <p:nvSpPr>
          <p:cNvPr id="240" name="右室機能障害の評価は難しい"/>
          <p:cNvSpPr txBox="1">
            <a:spLocks noGrp="1"/>
          </p:cNvSpPr>
          <p:nvPr>
            <p:ph type="title"/>
          </p:nvPr>
        </p:nvSpPr>
        <p:spPr>
          <a:xfrm>
            <a:off x="376766" y="439092"/>
            <a:ext cx="11607801" cy="1016001"/>
          </a:xfrm>
          <a:prstGeom prst="rect">
            <a:avLst/>
          </a:prstGeom>
        </p:spPr>
        <p:txBody>
          <a:bodyPr/>
          <a:lstStyle/>
          <a:p>
            <a:r>
              <a:t>右室機能障害の評価は難しい</a:t>
            </a:r>
          </a:p>
        </p:txBody>
      </p:sp>
      <p:sp>
        <p:nvSpPr>
          <p:cNvPr id="241" name="３）American Journal of Respiratory and Critical Care Medicine 2002; 166: 1310–9."/>
          <p:cNvSpPr txBox="1"/>
          <p:nvPr/>
        </p:nvSpPr>
        <p:spPr>
          <a:xfrm>
            <a:off x="5688856" y="9144882"/>
            <a:ext cx="7012125"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450">
                <a:solidFill>
                  <a:srgbClr val="000000"/>
                </a:solidFill>
                <a:latin typeface="Helvetica"/>
                <a:ea typeface="Helvetica"/>
                <a:cs typeface="Helvetica"/>
                <a:sym typeface="Helvetica"/>
              </a:defRPr>
            </a:lvl1pPr>
          </a:lstStyle>
          <a:p>
            <a:r>
              <a:t>３）American Journal of Respiratory and Critical Care Medicine 2002; 166: 1310–9.</a:t>
            </a:r>
          </a:p>
        </p:txBody>
      </p:sp>
      <p:pic>
        <p:nvPicPr>
          <p:cNvPr id="242" name="イメージ" descr="イメージ"/>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1618" y="-8534"/>
            <a:ext cx="1463627" cy="146362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本研究の右室機能障害の有病率は６％であり、最初の仮定よりも低かった…"/>
          <p:cNvSpPr txBox="1">
            <a:spLocks noGrp="1"/>
          </p:cNvSpPr>
          <p:nvPr>
            <p:ph type="body" idx="1"/>
          </p:nvPr>
        </p:nvSpPr>
        <p:spPr>
          <a:xfrm>
            <a:off x="547358" y="1838786"/>
            <a:ext cx="11910084" cy="7179753"/>
          </a:xfrm>
          <a:prstGeom prst="rect">
            <a:avLst/>
          </a:prstGeom>
        </p:spPr>
        <p:txBody>
          <a:bodyPr/>
          <a:lstStyle/>
          <a:p>
            <a:pPr marL="0" indent="0">
              <a:lnSpc>
                <a:spcPct val="100000"/>
              </a:lnSpc>
              <a:buSzTx/>
              <a:buNone/>
              <a:defRPr sz="3600"/>
            </a:pPr>
            <a:r>
              <a:t>本研究の右室機能障害の有病率は６％であり、最初の仮定よりも低かった</a:t>
            </a:r>
          </a:p>
          <a:p>
            <a:pPr marL="0" indent="0">
              <a:lnSpc>
                <a:spcPct val="100000"/>
              </a:lnSpc>
              <a:buSzTx/>
              <a:buNone/>
              <a:defRPr sz="3600"/>
            </a:pPr>
            <a:r>
              <a:t>この研究が行なわれたパンデミック第2波時は治療内容が初期と比較し進化していたこと、また、他の報告と比較し右室機能障害の定義が厳格なものであったため、低くなったと思われる</a:t>
            </a:r>
          </a:p>
          <a:p>
            <a:pPr marL="0" indent="0">
              <a:lnSpc>
                <a:spcPct val="100000"/>
              </a:lnSpc>
              <a:buSzTx/>
              <a:buNone/>
              <a:defRPr sz="3600"/>
            </a:pPr>
            <a:r>
              <a:t>本研究と同様の定義を用いた752人のARDS患者を対象とした研究</a:t>
            </a:r>
            <a:r>
              <a:rPr baseline="31999"/>
              <a:t>４)</a:t>
            </a:r>
            <a:r>
              <a:t>でも死亡率は高くなっており(57% vs. 42%; P= 0.03)、この定義による診断が臨床的に重要な意味をもつことが示唆された</a:t>
            </a:r>
          </a:p>
        </p:txBody>
      </p:sp>
      <p:sp>
        <p:nvSpPr>
          <p:cNvPr id="245" name="有病率は低いけど重要！"/>
          <p:cNvSpPr txBox="1">
            <a:spLocks noGrp="1"/>
          </p:cNvSpPr>
          <p:nvPr>
            <p:ph type="title"/>
          </p:nvPr>
        </p:nvSpPr>
        <p:spPr>
          <a:prstGeom prst="rect">
            <a:avLst/>
          </a:prstGeom>
        </p:spPr>
        <p:txBody>
          <a:bodyPr/>
          <a:lstStyle/>
          <a:p>
            <a:r>
              <a:t>有病率は低いけど重要！</a:t>
            </a:r>
          </a:p>
        </p:txBody>
      </p:sp>
      <p:sp>
        <p:nvSpPr>
          <p:cNvPr id="246" name="4）Intensive Care Medicine 2016; 42: 862–70."/>
          <p:cNvSpPr txBox="1"/>
          <p:nvPr/>
        </p:nvSpPr>
        <p:spPr>
          <a:xfrm>
            <a:off x="8308816" y="9110056"/>
            <a:ext cx="3912304"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450">
                <a:solidFill>
                  <a:srgbClr val="000000"/>
                </a:solidFill>
                <a:latin typeface="Helvetica"/>
                <a:ea typeface="Helvetica"/>
                <a:cs typeface="Helvetica"/>
                <a:sym typeface="Helvetica"/>
              </a:defRPr>
            </a:lvl1pPr>
          </a:lstStyle>
          <a:p>
            <a:r>
              <a:t>4）Intensive Care Medicine 2016; 42: 862–70.</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ICU入院中のCOVID-19患者は血栓症の頻度が高いことが示されており、発生率は13％であるとされている5）。…"/>
          <p:cNvSpPr txBox="1">
            <a:spLocks noGrp="1"/>
          </p:cNvSpPr>
          <p:nvPr>
            <p:ph type="body" sz="half" idx="1"/>
          </p:nvPr>
        </p:nvSpPr>
        <p:spPr>
          <a:xfrm>
            <a:off x="628965" y="1521945"/>
            <a:ext cx="12273590" cy="3437897"/>
          </a:xfrm>
          <a:prstGeom prst="rect">
            <a:avLst/>
          </a:prstGeom>
        </p:spPr>
        <p:txBody>
          <a:bodyPr/>
          <a:lstStyle/>
          <a:p>
            <a:pPr marL="0" indent="0">
              <a:lnSpc>
                <a:spcPct val="100000"/>
              </a:lnSpc>
              <a:buSzTx/>
              <a:buNone/>
              <a:defRPr sz="3500"/>
            </a:pPr>
            <a:r>
              <a:t>ICU入院中のCOVID-19患者は血栓症の頻度が高いことが示されており、発生率は13％であるとされている</a:t>
            </a:r>
            <a:r>
              <a:rPr baseline="31999"/>
              <a:t>5）</a:t>
            </a:r>
            <a:r>
              <a:t>。</a:t>
            </a:r>
          </a:p>
          <a:p>
            <a:pPr marL="0" indent="0">
              <a:lnSpc>
                <a:spcPct val="100000"/>
              </a:lnSpc>
              <a:buSzTx/>
              <a:buNone/>
              <a:defRPr sz="3500"/>
            </a:pPr>
            <a:r>
              <a:t>肺血栓塞栓症患者に右室機能障害は頻繁に生じ、短期生存率の主要な決定要因である。</a:t>
            </a:r>
          </a:p>
        </p:txBody>
      </p:sp>
      <p:sp>
        <p:nvSpPr>
          <p:cNvPr id="249" name="COVID-19肺炎は肺血栓塞栓症の頻度が高い"/>
          <p:cNvSpPr txBox="1">
            <a:spLocks noGrp="1"/>
          </p:cNvSpPr>
          <p:nvPr>
            <p:ph type="body" idx="21"/>
          </p:nvPr>
        </p:nvSpPr>
        <p:spPr>
          <a:xfrm>
            <a:off x="189992" y="611191"/>
            <a:ext cx="11607802" cy="6718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defRPr u="sng"/>
            </a:lvl1pPr>
          </a:lstStyle>
          <a:p>
            <a:r>
              <a:t>COVID-19肺炎は肺血栓塞栓症の頻度が高い</a:t>
            </a:r>
          </a:p>
        </p:txBody>
      </p:sp>
      <p:sp>
        <p:nvSpPr>
          <p:cNvPr id="250" name="5）Journal of Thrombosis and Thrombolysis 2021; 51: 595–607."/>
          <p:cNvSpPr txBox="1"/>
          <p:nvPr/>
        </p:nvSpPr>
        <p:spPr>
          <a:xfrm>
            <a:off x="7295210" y="9328227"/>
            <a:ext cx="551415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350">
                <a:solidFill>
                  <a:srgbClr val="000000"/>
                </a:solidFill>
                <a:latin typeface="Helvetica"/>
                <a:ea typeface="Helvetica"/>
                <a:cs typeface="Helvetica"/>
                <a:sym typeface="Helvetica"/>
              </a:defRPr>
            </a:lvl1pPr>
          </a:lstStyle>
          <a:p>
            <a:r>
              <a:t>5）Journal of Thrombosis and Thrombolysis 2021; 51: 595–607.</a:t>
            </a:r>
          </a:p>
        </p:txBody>
      </p:sp>
      <p:sp>
        <p:nvSpPr>
          <p:cNvPr id="251" name="COVID-19肺炎の右室機能障害には心筋直接障害も関係する？"/>
          <p:cNvSpPr txBox="1"/>
          <p:nvPr/>
        </p:nvSpPr>
        <p:spPr>
          <a:xfrm>
            <a:off x="227403" y="5198794"/>
            <a:ext cx="12473794" cy="671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475487">
              <a:defRPr sz="3402" u="sng">
                <a:solidFill>
                  <a:srgbClr val="000000"/>
                </a:solidFill>
                <a:latin typeface="+mn-lt"/>
                <a:ea typeface="+mn-ea"/>
                <a:cs typeface="+mn-cs"/>
                <a:sym typeface="ヒラギノ角ゴ ProN W6"/>
              </a:defRPr>
            </a:lvl1pPr>
          </a:lstStyle>
          <a:p>
            <a:r>
              <a:t>COVID-19肺炎の右室機能障害には心筋直接障害も関係する？</a:t>
            </a:r>
          </a:p>
        </p:txBody>
      </p:sp>
      <p:sp>
        <p:nvSpPr>
          <p:cNvPr id="252" name="心筋細胞障害はトロポニン、心筋に対する血行動態学的負荷はNT-proBNPよって定量化される。…"/>
          <p:cNvSpPr txBox="1"/>
          <p:nvPr/>
        </p:nvSpPr>
        <p:spPr>
          <a:xfrm>
            <a:off x="528863" y="5984569"/>
            <a:ext cx="12473794" cy="3229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1629894">
              <a:spcBef>
                <a:spcPts val="3000"/>
              </a:spcBef>
              <a:defRPr sz="3290">
                <a:solidFill>
                  <a:srgbClr val="000000"/>
                </a:solidFill>
              </a:defRPr>
            </a:pPr>
            <a:r>
              <a:t>心筋細胞障害はトロポニン、心筋に対する血行動態学的負荷はNT-proBNPよって定量化される。</a:t>
            </a:r>
          </a:p>
          <a:p>
            <a:pPr algn="l" defTabSz="1629894">
              <a:spcBef>
                <a:spcPts val="3000"/>
              </a:spcBef>
              <a:defRPr sz="3290">
                <a:solidFill>
                  <a:srgbClr val="000000"/>
                </a:solidFill>
              </a:defRPr>
            </a:pPr>
            <a:r>
              <a:t>この研究で示されたNT-proBNPおよびトロポニン値と右室機能障害との関連はCOVID-19患者の右室機能不全の病因に直接心筋障害が関連している可能性を示唆している。</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本研究は心エコー検査を１時点で行っており、右室機能障害がないと判断された患者でも別の時点で検査を行えば異常がある可能性がある…"/>
          <p:cNvSpPr txBox="1">
            <a:spLocks noGrp="1"/>
          </p:cNvSpPr>
          <p:nvPr>
            <p:ph type="body" idx="1"/>
          </p:nvPr>
        </p:nvSpPr>
        <p:spPr>
          <a:xfrm>
            <a:off x="698499" y="1855624"/>
            <a:ext cx="11607801" cy="7199476"/>
          </a:xfrm>
          <a:prstGeom prst="rect">
            <a:avLst/>
          </a:prstGeom>
        </p:spPr>
        <p:txBody>
          <a:bodyPr/>
          <a:lstStyle/>
          <a:p>
            <a:pPr marL="0" indent="0">
              <a:lnSpc>
                <a:spcPct val="100000"/>
              </a:lnSpc>
              <a:buSzTx/>
              <a:buNone/>
              <a:defRPr sz="4100"/>
            </a:pPr>
            <a:r>
              <a:t>本研究は心エコー検査を１時点で行っており、右室機能障害がないと判断された患者でも別の時点で検査を行えば異常がある可能性がある</a:t>
            </a:r>
          </a:p>
          <a:p>
            <a:pPr marL="0" indent="0">
              <a:lnSpc>
                <a:spcPct val="100000"/>
              </a:lnSpc>
              <a:buSzTx/>
              <a:buNone/>
              <a:defRPr sz="4100"/>
            </a:pPr>
            <a:r>
              <a:t>人工呼吸器管理中のCOVID-19患者における右室機能障害の有病率を評価したが、主要評価項目を満たした患者数が少なく、タイプ１、タイプ2エラーになる可能性があり右室機能障害に関連する因子の詳細な多変量解析を行うことができなかった</a:t>
            </a:r>
          </a:p>
        </p:txBody>
      </p:sp>
      <p:sp>
        <p:nvSpPr>
          <p:cNvPr id="255" name="Limitation"/>
          <p:cNvSpPr txBox="1">
            <a:spLocks noGrp="1"/>
          </p:cNvSpPr>
          <p:nvPr>
            <p:ph type="title"/>
          </p:nvPr>
        </p:nvSpPr>
        <p:spPr>
          <a:prstGeom prst="rect">
            <a:avLst/>
          </a:prstGeom>
        </p:spPr>
        <p:txBody>
          <a:bodyPr/>
          <a:lstStyle/>
          <a:p>
            <a:r>
              <a:t>Limitation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人工呼吸器管理下にあるCOVID-19患者では右室機能障害の有病率は仮定より低かった…"/>
          <p:cNvSpPr txBox="1">
            <a:spLocks noGrp="1"/>
          </p:cNvSpPr>
          <p:nvPr>
            <p:ph type="body" idx="1"/>
          </p:nvPr>
        </p:nvSpPr>
        <p:spPr>
          <a:xfrm>
            <a:off x="698499" y="1997405"/>
            <a:ext cx="11607801" cy="7057695"/>
          </a:xfrm>
          <a:prstGeom prst="rect">
            <a:avLst/>
          </a:prstGeom>
        </p:spPr>
        <p:txBody>
          <a:bodyPr/>
          <a:lstStyle/>
          <a:p>
            <a:pPr marL="0" indent="0">
              <a:lnSpc>
                <a:spcPct val="100000"/>
              </a:lnSpc>
              <a:buSzTx/>
              <a:buNone/>
              <a:defRPr sz="4100"/>
            </a:pPr>
            <a:r>
              <a:t>人工呼吸器管理下にあるCOVID-19患者では右室機能障害の有病率は仮定より低かった</a:t>
            </a:r>
          </a:p>
          <a:p>
            <a:pPr marL="0" indent="0">
              <a:lnSpc>
                <a:spcPct val="100000"/>
              </a:lnSpc>
              <a:buSzTx/>
              <a:buNone/>
              <a:defRPr sz="4100"/>
            </a:pPr>
            <a:r>
              <a:t>右室機能障害と死亡率、ARDS、人工呼吸器管理、血栓症、心筋障害にも関連があった</a:t>
            </a:r>
          </a:p>
          <a:p>
            <a:pPr marL="0" indent="0">
              <a:lnSpc>
                <a:spcPct val="100000"/>
              </a:lnSpc>
              <a:buSzTx/>
              <a:buNone/>
              <a:defRPr sz="4100"/>
            </a:pPr>
            <a:r>
              <a:t>本研究は右室機能障害に対する臨床医の認識を高め、転帰を改善するための治療研究デザイン構築に役立つ可能性がある</a:t>
            </a:r>
          </a:p>
        </p:txBody>
      </p:sp>
      <p:sp>
        <p:nvSpPr>
          <p:cNvPr id="258" name="Conclusion"/>
          <p:cNvSpPr txBox="1">
            <a:spLocks noGrp="1"/>
          </p:cNvSpPr>
          <p:nvPr>
            <p:ph type="title"/>
          </p:nvPr>
        </p:nvSpPr>
        <p:spPr>
          <a:prstGeom prst="rect">
            <a:avLst/>
          </a:prstGeom>
        </p:spPr>
        <p:txBody>
          <a:bodyPr/>
          <a:lstStyle/>
          <a:p>
            <a:r>
              <a:t>Conclusion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新型コロナウイルス感染症（COVID-19）による肺炎は急性呼吸不全から人工呼吸器管理を要し、急性呼吸窮迫症候群（ARDS）や肺血栓塞栓症から右心不全を惹起する可能性がある。…"/>
          <p:cNvSpPr txBox="1">
            <a:spLocks noGrp="1"/>
          </p:cNvSpPr>
          <p:nvPr>
            <p:ph type="body" idx="1"/>
          </p:nvPr>
        </p:nvSpPr>
        <p:spPr>
          <a:xfrm>
            <a:off x="398099" y="1702654"/>
            <a:ext cx="12208602" cy="7066547"/>
          </a:xfrm>
          <a:prstGeom prst="rect">
            <a:avLst/>
          </a:prstGeom>
        </p:spPr>
        <p:txBody>
          <a:bodyPr/>
          <a:lstStyle/>
          <a:p>
            <a:pPr marL="0" indent="0">
              <a:lnSpc>
                <a:spcPct val="100000"/>
              </a:lnSpc>
              <a:buSzTx/>
              <a:buNone/>
              <a:defRPr sz="3600"/>
            </a:pPr>
            <a:r>
              <a:t>新型コロナウイルス感染症（COVID-19）による肺炎は急性呼吸不全から人工呼吸器管理を要し、急性呼吸窮迫症候群（ARDS）や肺血栓塞栓症から右心不全を惹起する可能性がある。</a:t>
            </a:r>
          </a:p>
          <a:p>
            <a:pPr marL="0" indent="0">
              <a:lnSpc>
                <a:spcPct val="100000"/>
              </a:lnSpc>
              <a:buSzTx/>
              <a:buNone/>
              <a:defRPr sz="3600"/>
            </a:pPr>
            <a:r>
              <a:t>右室機能障害はARDS患者の55％に生じ、ARDSの重症化により右室機能障害の頻度は上昇する</a:t>
            </a:r>
            <a:r>
              <a:rPr baseline="31999"/>
              <a:t>１）２）</a:t>
            </a:r>
          </a:p>
          <a:p>
            <a:pPr marL="0" indent="0">
              <a:lnSpc>
                <a:spcPct val="100000"/>
              </a:lnSpc>
              <a:buSzTx/>
              <a:buNone/>
              <a:defRPr sz="3600"/>
            </a:pPr>
            <a:r>
              <a:t>この研究では、人工呼吸器管理を受けているCOVID-19患者における右室機能障害の有病率、死亡率との関連と機序を明らかにすることを目的としている。</a:t>
            </a:r>
          </a:p>
        </p:txBody>
      </p:sp>
      <p:sp>
        <p:nvSpPr>
          <p:cNvPr id="159" name="１） Intensive Care Medicine 2013; 39: 1725–33."/>
          <p:cNvSpPr txBox="1"/>
          <p:nvPr/>
        </p:nvSpPr>
        <p:spPr>
          <a:xfrm>
            <a:off x="7952188" y="8829357"/>
            <a:ext cx="4449308"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450">
                <a:solidFill>
                  <a:srgbClr val="000000"/>
                </a:solidFill>
                <a:latin typeface="Helvetica"/>
                <a:ea typeface="Helvetica"/>
                <a:cs typeface="Helvetica"/>
                <a:sym typeface="Helvetica"/>
              </a:defRPr>
            </a:lvl1pPr>
          </a:lstStyle>
          <a:p>
            <a:r>
              <a:t>１） Intensive Care Medicine 2013; 39: 1725–33.</a:t>
            </a:r>
          </a:p>
        </p:txBody>
      </p:sp>
      <p:sp>
        <p:nvSpPr>
          <p:cNvPr id="160" name="２）Intensive Care Medicine 2016; 42: 862–70."/>
          <p:cNvSpPr txBox="1"/>
          <p:nvPr/>
        </p:nvSpPr>
        <p:spPr>
          <a:xfrm>
            <a:off x="7952188" y="9207014"/>
            <a:ext cx="3994039"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450">
                <a:solidFill>
                  <a:srgbClr val="000000"/>
                </a:solidFill>
                <a:latin typeface="Helvetica"/>
                <a:ea typeface="Helvetica"/>
                <a:cs typeface="Helvetica"/>
                <a:sym typeface="Helvetica"/>
              </a:defRPr>
            </a:lvl1pPr>
          </a:lstStyle>
          <a:p>
            <a:r>
              <a:t>２）Intensive Care Medicine 2016; 42: 862–70.</a:t>
            </a:r>
          </a:p>
        </p:txBody>
      </p:sp>
      <p:sp>
        <p:nvSpPr>
          <p:cNvPr id="161" name="COVID-19肺炎は右室機能障害を惹起するか？"/>
          <p:cNvSpPr txBox="1">
            <a:spLocks noGrp="1"/>
          </p:cNvSpPr>
          <p:nvPr>
            <p:ph type="title"/>
          </p:nvPr>
        </p:nvSpPr>
        <p:spPr>
          <a:prstGeom prst="rect">
            <a:avLst/>
          </a:prstGeom>
        </p:spPr>
        <p:txBody>
          <a:bodyPr/>
          <a:lstStyle>
            <a:lvl1pPr defTabSz="1248429">
              <a:defRPr sz="4320" spc="-86"/>
            </a:lvl1pPr>
          </a:lstStyle>
          <a:p>
            <a:r>
              <a:t>COVID-19肺炎は右室機能障害を惹起するか？</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スコットランドのICU10施設…"/>
          <p:cNvSpPr txBox="1">
            <a:spLocks noGrp="1"/>
          </p:cNvSpPr>
          <p:nvPr>
            <p:ph type="body" idx="1"/>
          </p:nvPr>
        </p:nvSpPr>
        <p:spPr>
          <a:xfrm>
            <a:off x="698500" y="2790713"/>
            <a:ext cx="11607800" cy="6706081"/>
          </a:xfrm>
          <a:prstGeom prst="rect">
            <a:avLst/>
          </a:prstGeom>
        </p:spPr>
        <p:txBody>
          <a:bodyPr/>
          <a:lstStyle/>
          <a:p>
            <a:pPr marL="0" indent="0">
              <a:lnSpc>
                <a:spcPct val="100000"/>
              </a:lnSpc>
              <a:buSzTx/>
              <a:buNone/>
              <a:defRPr sz="3500"/>
            </a:pPr>
            <a:r>
              <a:t>スコットランドのICU10施設</a:t>
            </a:r>
          </a:p>
          <a:p>
            <a:pPr marL="0" indent="0">
              <a:lnSpc>
                <a:spcPct val="100000"/>
              </a:lnSpc>
              <a:buSzTx/>
              <a:buNone/>
              <a:defRPr sz="3500"/>
            </a:pPr>
            <a:r>
              <a:t>倫理委員会の承認を得て全患者の法定代理人からインフォームドコンセントを得た</a:t>
            </a:r>
          </a:p>
          <a:p>
            <a:pPr marL="0" indent="0">
              <a:lnSpc>
                <a:spcPct val="100000"/>
              </a:lnSpc>
              <a:buSzTx/>
              <a:buNone/>
              <a:defRPr sz="3500"/>
            </a:pPr>
            <a:r>
              <a:t>気管挿管後2〜14日の間に経胸壁心エコー検査を1回施行、右室機能障害を評価した</a:t>
            </a:r>
          </a:p>
          <a:p>
            <a:pPr marL="0" indent="0">
              <a:lnSpc>
                <a:spcPct val="100000"/>
              </a:lnSpc>
              <a:buSzTx/>
              <a:buNone/>
              <a:defRPr sz="3500"/>
            </a:pPr>
            <a:r>
              <a:t>トロポニンTまたはIとヒト脳性ナトリウム利尿ペプチド前駆体N端フラグメント（NT-proBNP）を心エコー検査日に全患者で測定した</a:t>
            </a:r>
          </a:p>
        </p:txBody>
      </p:sp>
      <p:sp>
        <p:nvSpPr>
          <p:cNvPr id="164" name="Trial design"/>
          <p:cNvSpPr txBox="1">
            <a:spLocks noGrp="1"/>
          </p:cNvSpPr>
          <p:nvPr>
            <p:ph type="title"/>
          </p:nvPr>
        </p:nvSpPr>
        <p:spPr>
          <a:prstGeom prst="rect">
            <a:avLst/>
          </a:prstGeom>
        </p:spPr>
        <p:txBody>
          <a:bodyPr/>
          <a:lstStyle>
            <a:lvl1pPr>
              <a:defRPr sz="7000" spc="-140"/>
            </a:lvl1pPr>
          </a:lstStyle>
          <a:p>
            <a:r>
              <a:t>Trial design</a:t>
            </a:r>
          </a:p>
        </p:txBody>
      </p:sp>
      <p:pic>
        <p:nvPicPr>
          <p:cNvPr id="165" name="イメージ" descr="イメージ"/>
          <p:cNvPicPr>
            <a:picLocks noChangeAspect="1"/>
          </p:cNvPicPr>
          <p:nvPr/>
        </p:nvPicPr>
        <p:blipFill rotWithShape="1">
          <a:blip r:embed="rId2" cstate="email">
            <a:extLst>
              <a:ext uri="{28A0092B-C50C-407E-A947-70E740481C1C}">
                <a14:useLocalDpi xmlns:a14="http://schemas.microsoft.com/office/drawing/2010/main"/>
              </a:ext>
            </a:extLst>
          </a:blip>
          <a:srcRect l="-5276" b="-8762"/>
          <a:stretch/>
        </p:blipFill>
        <p:spPr>
          <a:xfrm>
            <a:off x="6971201" y="0"/>
            <a:ext cx="6033599" cy="337881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右室機能障害の有病率…"/>
          <p:cNvSpPr txBox="1">
            <a:spLocks noGrp="1"/>
          </p:cNvSpPr>
          <p:nvPr>
            <p:ph type="body" sz="half" idx="1"/>
          </p:nvPr>
        </p:nvSpPr>
        <p:spPr>
          <a:xfrm>
            <a:off x="698499" y="1828800"/>
            <a:ext cx="12025157" cy="2821536"/>
          </a:xfrm>
          <a:prstGeom prst="rect">
            <a:avLst/>
          </a:prstGeom>
        </p:spPr>
        <p:txBody>
          <a:bodyPr/>
          <a:lstStyle/>
          <a:p>
            <a:pPr marL="0" indent="0">
              <a:buSzTx/>
              <a:buNone/>
              <a:defRPr sz="4300"/>
            </a:pPr>
            <a:r>
              <a:t>右室機能障害の有病率</a:t>
            </a:r>
          </a:p>
          <a:p>
            <a:pPr marL="0" indent="0">
              <a:buSzTx/>
              <a:buNone/>
              <a:defRPr sz="4300"/>
            </a:pPr>
            <a:r>
              <a:t>右室機能障害と30日死亡率との関連</a:t>
            </a:r>
          </a:p>
        </p:txBody>
      </p:sp>
      <p:sp>
        <p:nvSpPr>
          <p:cNvPr id="168" name="Primary outcome"/>
          <p:cNvSpPr txBox="1">
            <a:spLocks noGrp="1"/>
          </p:cNvSpPr>
          <p:nvPr>
            <p:ph type="title"/>
          </p:nvPr>
        </p:nvSpPr>
        <p:spPr>
          <a:prstGeom prst="rect">
            <a:avLst/>
          </a:prstGeom>
        </p:spPr>
        <p:txBody>
          <a:bodyPr/>
          <a:lstStyle>
            <a:lvl1pPr>
              <a:defRPr sz="6700" spc="-133"/>
            </a:lvl1pPr>
          </a:lstStyle>
          <a:p>
            <a:r>
              <a:t>Primary outcome</a:t>
            </a:r>
          </a:p>
        </p:txBody>
      </p:sp>
      <p:sp>
        <p:nvSpPr>
          <p:cNvPr id="169" name="Exploratory outcome"/>
          <p:cNvSpPr txBox="1"/>
          <p:nvPr/>
        </p:nvSpPr>
        <p:spPr>
          <a:xfrm>
            <a:off x="625510" y="4631818"/>
            <a:ext cx="11607801"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700" spc="-133">
                <a:solidFill>
                  <a:srgbClr val="000000"/>
                </a:solidFill>
                <a:latin typeface="+mn-lt"/>
                <a:ea typeface="+mn-ea"/>
                <a:cs typeface="+mn-cs"/>
                <a:sym typeface="ヒラギノ角ゴ ProN W6"/>
              </a:defRPr>
            </a:lvl1pPr>
          </a:lstStyle>
          <a:p>
            <a:r>
              <a:t>Exploratory outcome</a:t>
            </a:r>
          </a:p>
        </p:txBody>
      </p:sp>
      <p:sp>
        <p:nvSpPr>
          <p:cNvPr id="170" name="右室機能障害とその他の要因との関連…"/>
          <p:cNvSpPr txBox="1"/>
          <p:nvPr/>
        </p:nvSpPr>
        <p:spPr>
          <a:xfrm>
            <a:off x="582357" y="5996055"/>
            <a:ext cx="12025157" cy="3059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lnSpc>
                <a:spcPct val="90000"/>
              </a:lnSpc>
              <a:spcBef>
                <a:spcPts val="3200"/>
              </a:spcBef>
              <a:defRPr sz="4300">
                <a:solidFill>
                  <a:srgbClr val="000000"/>
                </a:solidFill>
              </a:defRPr>
            </a:pPr>
            <a:r>
              <a:t>右室機能障害とその他の要因との関連</a:t>
            </a:r>
          </a:p>
          <a:p>
            <a:pPr algn="l">
              <a:lnSpc>
                <a:spcPct val="90000"/>
              </a:lnSpc>
              <a:spcBef>
                <a:spcPts val="3200"/>
              </a:spcBef>
              <a:defRPr sz="4300">
                <a:solidFill>
                  <a:srgbClr val="000000"/>
                </a:solidFill>
              </a:defRPr>
            </a:pPr>
            <a:r>
              <a:t>心筋バイオマーカー値と右室機能障害との関連</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心エコー検査はfocused intensive care echocardiography (FICE) scan のプロトコルに沿って施行…"/>
          <p:cNvSpPr txBox="1">
            <a:spLocks noGrp="1"/>
          </p:cNvSpPr>
          <p:nvPr>
            <p:ph type="body" idx="1"/>
          </p:nvPr>
        </p:nvSpPr>
        <p:spPr>
          <a:xfrm>
            <a:off x="342520" y="1504064"/>
            <a:ext cx="12319760" cy="8067737"/>
          </a:xfrm>
          <a:prstGeom prst="rect">
            <a:avLst/>
          </a:prstGeom>
        </p:spPr>
        <p:txBody>
          <a:bodyPr>
            <a:normAutofit lnSpcReduction="10000"/>
          </a:bodyPr>
          <a:lstStyle/>
          <a:p>
            <a:pPr marL="0" indent="0" defTabSz="1612554">
              <a:lnSpc>
                <a:spcPct val="100000"/>
              </a:lnSpc>
              <a:spcBef>
                <a:spcPts val="2900"/>
              </a:spcBef>
              <a:buSzTx/>
              <a:buNone/>
              <a:defRPr sz="3441"/>
            </a:pPr>
            <a:r>
              <a:t>心エコー検査はfocused intensive care echocardiography (FICE) scan のプロトコルに沿って施行</a:t>
            </a:r>
          </a:p>
          <a:p>
            <a:pPr marL="354329" indent="-354329" defTabSz="1612554">
              <a:lnSpc>
                <a:spcPct val="100000"/>
              </a:lnSpc>
              <a:spcBef>
                <a:spcPts val="2900"/>
              </a:spcBef>
              <a:defRPr sz="3441"/>
            </a:pPr>
            <a:r>
              <a:t>心室中隔扁平化</a:t>
            </a:r>
          </a:p>
          <a:p>
            <a:pPr marL="354329" indent="-354329" defTabSz="1612554">
              <a:lnSpc>
                <a:spcPct val="100000"/>
              </a:lnSpc>
              <a:spcBef>
                <a:spcPts val="2900"/>
              </a:spcBef>
              <a:defRPr sz="3441"/>
            </a:pPr>
            <a:endParaRPr/>
          </a:p>
          <a:p>
            <a:pPr marL="354329" indent="-354329" defTabSz="1612554">
              <a:lnSpc>
                <a:spcPct val="100000"/>
              </a:lnSpc>
              <a:spcBef>
                <a:spcPts val="2900"/>
              </a:spcBef>
              <a:defRPr sz="3441"/>
            </a:pPr>
            <a:endParaRPr/>
          </a:p>
          <a:p>
            <a:pPr marL="354329" indent="-354329" defTabSz="1612554">
              <a:lnSpc>
                <a:spcPct val="100000"/>
              </a:lnSpc>
              <a:spcBef>
                <a:spcPts val="2900"/>
              </a:spcBef>
              <a:defRPr sz="3441"/>
            </a:pPr>
            <a:r>
              <a:t>重度右室拡張</a:t>
            </a:r>
          </a:p>
          <a:p>
            <a:pPr marL="0" indent="0" defTabSz="1612554">
              <a:lnSpc>
                <a:spcPct val="100000"/>
              </a:lnSpc>
              <a:spcBef>
                <a:spcPts val="2900"/>
              </a:spcBef>
              <a:buSzTx/>
              <a:buNone/>
              <a:defRPr sz="3441"/>
            </a:pPr>
            <a:endParaRPr/>
          </a:p>
          <a:p>
            <a:pPr marL="0" indent="0" defTabSz="1612554">
              <a:lnSpc>
                <a:spcPct val="100000"/>
              </a:lnSpc>
              <a:spcBef>
                <a:spcPts val="2900"/>
              </a:spcBef>
              <a:buSzTx/>
              <a:buNone/>
              <a:defRPr sz="3441"/>
            </a:pPr>
            <a:endParaRPr/>
          </a:p>
          <a:p>
            <a:pPr marL="0" indent="0" defTabSz="1612554">
              <a:lnSpc>
                <a:spcPct val="100000"/>
              </a:lnSpc>
              <a:spcBef>
                <a:spcPts val="2900"/>
              </a:spcBef>
              <a:buSzTx/>
              <a:buNone/>
              <a:defRPr sz="3441"/>
            </a:pPr>
            <a:endParaRPr lang="en-US"/>
          </a:p>
          <a:p>
            <a:pPr marL="0" indent="0" defTabSz="1612554">
              <a:lnSpc>
                <a:spcPct val="100000"/>
              </a:lnSpc>
              <a:spcBef>
                <a:spcPts val="2900"/>
              </a:spcBef>
              <a:buSzTx/>
              <a:buNone/>
              <a:defRPr sz="3441"/>
            </a:pPr>
            <a:r>
              <a:t>どちらも満たすことを右室機能障害と定義した</a:t>
            </a:r>
          </a:p>
        </p:txBody>
      </p:sp>
      <p:sp>
        <p:nvSpPr>
          <p:cNvPr id="173" name="右室機能障害の定義"/>
          <p:cNvSpPr txBox="1">
            <a:spLocks noGrp="1"/>
          </p:cNvSpPr>
          <p:nvPr>
            <p:ph type="title"/>
          </p:nvPr>
        </p:nvSpPr>
        <p:spPr>
          <a:xfrm>
            <a:off x="454456" y="439092"/>
            <a:ext cx="11607801" cy="1016001"/>
          </a:xfrm>
          <a:prstGeom prst="rect">
            <a:avLst/>
          </a:prstGeom>
        </p:spPr>
        <p:txBody>
          <a:bodyPr/>
          <a:lstStyle/>
          <a:p>
            <a:r>
              <a:t>右室機能障害の定義</a:t>
            </a:r>
          </a:p>
        </p:txBody>
      </p:sp>
      <p:pic>
        <p:nvPicPr>
          <p:cNvPr id="174"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36639" y="2705423"/>
            <a:ext cx="2397815" cy="3179985"/>
          </a:xfrm>
          <a:prstGeom prst="rect">
            <a:avLst/>
          </a:prstGeom>
          <a:ln w="12700">
            <a:miter lim="400000"/>
          </a:ln>
        </p:spPr>
      </p:pic>
      <p:sp>
        <p:nvSpPr>
          <p:cNvPr id="175" name="収縮期か拡張期、…"/>
          <p:cNvSpPr/>
          <p:nvPr/>
        </p:nvSpPr>
        <p:spPr>
          <a:xfrm>
            <a:off x="6688667" y="3151510"/>
            <a:ext cx="6133308" cy="1952626"/>
          </a:xfrm>
          <a:custGeom>
            <a:avLst/>
            <a:gdLst/>
            <a:ahLst/>
            <a:cxnLst>
              <a:cxn ang="0">
                <a:pos x="wd2" y="hd2"/>
              </a:cxn>
              <a:cxn ang="5400000">
                <a:pos x="wd2" y="hd2"/>
              </a:cxn>
              <a:cxn ang="10800000">
                <a:pos x="wd2" y="hd2"/>
              </a:cxn>
              <a:cxn ang="16200000">
                <a:pos x="wd2" y="hd2"/>
              </a:cxn>
            </a:cxnLst>
            <a:rect l="0" t="0" r="r" b="b"/>
            <a:pathLst>
              <a:path w="21600" h="21600" extrusionOk="0">
                <a:moveTo>
                  <a:pt x="1118" y="0"/>
                </a:moveTo>
                <a:cubicBezTo>
                  <a:pt x="995" y="0"/>
                  <a:pt x="895" y="314"/>
                  <a:pt x="895" y="702"/>
                </a:cubicBezTo>
                <a:lnTo>
                  <a:pt x="895" y="5620"/>
                </a:lnTo>
                <a:lnTo>
                  <a:pt x="0" y="7024"/>
                </a:lnTo>
                <a:lnTo>
                  <a:pt x="895" y="8429"/>
                </a:lnTo>
                <a:lnTo>
                  <a:pt x="895" y="20898"/>
                </a:lnTo>
                <a:cubicBezTo>
                  <a:pt x="895" y="21286"/>
                  <a:pt x="995" y="21600"/>
                  <a:pt x="1118" y="21600"/>
                </a:cubicBezTo>
                <a:lnTo>
                  <a:pt x="21376" y="21600"/>
                </a:lnTo>
                <a:cubicBezTo>
                  <a:pt x="21500" y="21600"/>
                  <a:pt x="21600" y="21286"/>
                  <a:pt x="21600" y="20898"/>
                </a:cubicBezTo>
                <a:lnTo>
                  <a:pt x="21600" y="702"/>
                </a:lnTo>
                <a:cubicBezTo>
                  <a:pt x="21600" y="314"/>
                  <a:pt x="21500" y="0"/>
                  <a:pt x="21376" y="0"/>
                </a:cubicBezTo>
                <a:lnTo>
                  <a:pt x="1118" y="0"/>
                </a:lnTo>
                <a:close/>
              </a:path>
            </a:pathLst>
          </a:cu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lnSpc>
                <a:spcPct val="10000"/>
              </a:lnSpc>
              <a:spcBef>
                <a:spcPts val="3200"/>
              </a:spcBef>
              <a:defRPr sz="2900">
                <a:solidFill>
                  <a:srgbClr val="FFFFFF"/>
                </a:solidFill>
              </a:defRPr>
            </a:pPr>
            <a:r>
              <a:rPr lang="ja-JP" altLang="en-US"/>
              <a:t>　</a:t>
            </a:r>
            <a:r>
              <a:t>収縮期か拡張期、</a:t>
            </a:r>
            <a:r>
              <a:rPr lang="ja-JP" altLang="en-US"/>
              <a:t>　　</a:t>
            </a:r>
            <a:endParaRPr/>
          </a:p>
          <a:p>
            <a:pPr algn="l">
              <a:lnSpc>
                <a:spcPct val="10000"/>
              </a:lnSpc>
              <a:spcBef>
                <a:spcPts val="3200"/>
              </a:spcBef>
              <a:defRPr sz="2900">
                <a:solidFill>
                  <a:srgbClr val="FFFFFF"/>
                </a:solidFill>
              </a:defRPr>
            </a:pPr>
            <a:endParaRPr lang="en-US"/>
          </a:p>
          <a:p>
            <a:pPr algn="l">
              <a:lnSpc>
                <a:spcPct val="10000"/>
              </a:lnSpc>
              <a:spcBef>
                <a:spcPts val="3200"/>
              </a:spcBef>
              <a:defRPr sz="2900">
                <a:solidFill>
                  <a:srgbClr val="FFFFFF"/>
                </a:solidFill>
              </a:defRPr>
            </a:pPr>
            <a:r>
              <a:rPr lang="ja-JP" altLang="en-US"/>
              <a:t>　</a:t>
            </a:r>
            <a:r>
              <a:t>あるいは両方での心室中隔扁平化</a:t>
            </a:r>
          </a:p>
        </p:txBody>
      </p:sp>
      <p:pic>
        <p:nvPicPr>
          <p:cNvPr id="176" name="イメージ" descr="イメージ"/>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86672" y="6113421"/>
            <a:ext cx="2947804" cy="2392687"/>
          </a:xfrm>
          <a:prstGeom prst="rect">
            <a:avLst/>
          </a:prstGeom>
          <a:ln w="12700">
            <a:miter lim="400000"/>
          </a:ln>
        </p:spPr>
      </p:pic>
      <p:sp>
        <p:nvSpPr>
          <p:cNvPr id="177" name="拡張末期四腔像で心室面積比が…"/>
          <p:cNvSpPr/>
          <p:nvPr/>
        </p:nvSpPr>
        <p:spPr>
          <a:xfrm>
            <a:off x="6741257" y="5775269"/>
            <a:ext cx="5814219" cy="1952626"/>
          </a:xfrm>
          <a:custGeom>
            <a:avLst/>
            <a:gdLst/>
            <a:ahLst/>
            <a:cxnLst>
              <a:cxn ang="0">
                <a:pos x="wd2" y="hd2"/>
              </a:cxn>
              <a:cxn ang="5400000">
                <a:pos x="wd2" y="hd2"/>
              </a:cxn>
              <a:cxn ang="10800000">
                <a:pos x="wd2" y="hd2"/>
              </a:cxn>
              <a:cxn ang="16200000">
                <a:pos x="wd2" y="hd2"/>
              </a:cxn>
            </a:cxnLst>
            <a:rect l="0" t="0" r="r" b="b"/>
            <a:pathLst>
              <a:path w="21600" h="21600" extrusionOk="0">
                <a:moveTo>
                  <a:pt x="1180" y="0"/>
                </a:moveTo>
                <a:cubicBezTo>
                  <a:pt x="1049" y="0"/>
                  <a:pt x="944" y="314"/>
                  <a:pt x="944" y="702"/>
                </a:cubicBezTo>
                <a:lnTo>
                  <a:pt x="944" y="5620"/>
                </a:lnTo>
                <a:lnTo>
                  <a:pt x="0" y="7024"/>
                </a:lnTo>
                <a:lnTo>
                  <a:pt x="944" y="8429"/>
                </a:lnTo>
                <a:lnTo>
                  <a:pt x="944" y="20898"/>
                </a:lnTo>
                <a:cubicBezTo>
                  <a:pt x="944" y="21286"/>
                  <a:pt x="1049" y="21600"/>
                  <a:pt x="1180" y="21600"/>
                </a:cubicBezTo>
                <a:lnTo>
                  <a:pt x="21364" y="21600"/>
                </a:lnTo>
                <a:cubicBezTo>
                  <a:pt x="21494" y="21600"/>
                  <a:pt x="21600" y="21286"/>
                  <a:pt x="21600" y="20898"/>
                </a:cubicBezTo>
                <a:lnTo>
                  <a:pt x="21600" y="702"/>
                </a:lnTo>
                <a:cubicBezTo>
                  <a:pt x="21600" y="314"/>
                  <a:pt x="21494" y="0"/>
                  <a:pt x="21364" y="0"/>
                </a:cubicBezTo>
                <a:lnTo>
                  <a:pt x="1180" y="0"/>
                </a:lnTo>
                <a:close/>
              </a:path>
            </a:pathLst>
          </a:cu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lnSpc>
                <a:spcPct val="10000"/>
              </a:lnSpc>
              <a:spcBef>
                <a:spcPts val="3200"/>
              </a:spcBef>
              <a:defRPr sz="2900">
                <a:solidFill>
                  <a:srgbClr val="FFFFFF"/>
                </a:solidFill>
              </a:defRPr>
            </a:pPr>
            <a:r>
              <a:rPr lang="ja-JP" altLang="en-US"/>
              <a:t>　</a:t>
            </a:r>
            <a:r>
              <a:t>拡張末期四腔像で心室面積比が</a:t>
            </a:r>
          </a:p>
          <a:p>
            <a:pPr algn="l">
              <a:lnSpc>
                <a:spcPct val="10000"/>
              </a:lnSpc>
              <a:spcBef>
                <a:spcPts val="3200"/>
              </a:spcBef>
              <a:defRPr sz="2900">
                <a:solidFill>
                  <a:srgbClr val="FFFFFF"/>
                </a:solidFill>
              </a:defRPr>
            </a:pPr>
            <a:r>
              <a:rPr lang="ja-JP" altLang="en-US"/>
              <a:t>　</a:t>
            </a:r>
            <a:r>
              <a:t>右/左＞1である</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atient Characteristics"/>
          <p:cNvSpPr txBox="1">
            <a:spLocks noGrp="1"/>
          </p:cNvSpPr>
          <p:nvPr>
            <p:ph type="title"/>
          </p:nvPr>
        </p:nvSpPr>
        <p:spPr>
          <a:prstGeom prst="rect">
            <a:avLst/>
          </a:prstGeom>
        </p:spPr>
        <p:txBody>
          <a:bodyPr/>
          <a:lstStyle/>
          <a:p>
            <a:r>
              <a:t>Patient Characteristics</a:t>
            </a:r>
          </a:p>
        </p:txBody>
      </p:sp>
      <p:pic>
        <p:nvPicPr>
          <p:cNvPr id="180" name="イメージ" descr="イメージ"/>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5816" y="1324895"/>
            <a:ext cx="5720414" cy="6538500"/>
          </a:xfrm>
          <a:prstGeom prst="rect">
            <a:avLst/>
          </a:prstGeom>
          <a:ln w="12700">
            <a:miter lim="400000"/>
          </a:ln>
        </p:spPr>
      </p:pic>
      <p:sp>
        <p:nvSpPr>
          <p:cNvPr id="181" name="118人で主要評価項目を評価（(2020.09.02~2021.03.22)…"/>
          <p:cNvSpPr txBox="1">
            <a:spLocks noGrp="1"/>
          </p:cNvSpPr>
          <p:nvPr>
            <p:ph type="body" idx="1"/>
          </p:nvPr>
        </p:nvSpPr>
        <p:spPr>
          <a:xfrm>
            <a:off x="6146304" y="1699291"/>
            <a:ext cx="6615460" cy="7897122"/>
          </a:xfrm>
          <a:prstGeom prst="rect">
            <a:avLst/>
          </a:prstGeom>
        </p:spPr>
        <p:txBody>
          <a:bodyPr/>
          <a:lstStyle/>
          <a:p>
            <a:pPr marL="0" indent="0" defTabSz="1716590">
              <a:lnSpc>
                <a:spcPct val="100000"/>
              </a:lnSpc>
              <a:spcBef>
                <a:spcPts val="3100"/>
              </a:spcBef>
              <a:buSzTx/>
              <a:buNone/>
              <a:defRPr sz="3267"/>
            </a:pPr>
            <a:r>
              <a:rPr u="sng"/>
              <a:t>118人</a:t>
            </a:r>
            <a:r>
              <a:t>で主要評価項目を評価（(2020.09.02~2021.03.22)</a:t>
            </a:r>
          </a:p>
          <a:p>
            <a:pPr marL="0" indent="0" defTabSz="1716590">
              <a:lnSpc>
                <a:spcPct val="100000"/>
              </a:lnSpc>
              <a:spcBef>
                <a:spcPts val="3100"/>
              </a:spcBef>
              <a:buSzTx/>
              <a:buNone/>
              <a:defRPr sz="3267"/>
            </a:pPr>
            <a:r>
              <a:t>全患者における30日死亡率：47％</a:t>
            </a:r>
          </a:p>
          <a:p>
            <a:pPr marL="0" indent="0" defTabSz="1716590">
              <a:lnSpc>
                <a:spcPct val="100000"/>
              </a:lnSpc>
              <a:spcBef>
                <a:spcPts val="3100"/>
              </a:spcBef>
              <a:buSzTx/>
              <a:buNone/>
              <a:defRPr sz="3267"/>
            </a:pPr>
            <a:r>
              <a:t>心エコー検査は気管挿管後、気管挿管後5日目(4-8［2-14］)に施行</a:t>
            </a:r>
          </a:p>
          <a:p>
            <a:pPr marL="0" indent="0" defTabSz="1716590">
              <a:lnSpc>
                <a:spcPct val="100000"/>
              </a:lnSpc>
              <a:spcBef>
                <a:spcPts val="3100"/>
              </a:spcBef>
              <a:buSzTx/>
              <a:buNone/>
              <a:defRPr sz="3267"/>
            </a:pPr>
            <a:r>
              <a:t>肺血栓塞栓症と診断または疑い：右室機能障害患者の57％</a:t>
            </a:r>
          </a:p>
          <a:p>
            <a:pPr marL="0" indent="0" defTabSz="1716590">
              <a:lnSpc>
                <a:spcPct val="100000"/>
              </a:lnSpc>
              <a:spcBef>
                <a:spcPts val="3100"/>
              </a:spcBef>
              <a:buSzTx/>
              <a:buNone/>
              <a:defRPr sz="3267"/>
            </a:pPr>
            <a:r>
              <a:t>右室機能障害のない患者：５％であった(P＜0.001)</a:t>
            </a:r>
          </a:p>
          <a:p>
            <a:pPr marL="0" indent="0" defTabSz="1716590">
              <a:lnSpc>
                <a:spcPct val="100000"/>
              </a:lnSpc>
              <a:spcBef>
                <a:spcPts val="3100"/>
              </a:spcBef>
              <a:buSzTx/>
              <a:buNone/>
              <a:defRPr sz="3267"/>
            </a:pPr>
            <a:r>
              <a:t>これに対し抗凝固療法を施行</a:t>
            </a:r>
          </a:p>
        </p:txBody>
      </p:sp>
      <p:pic>
        <p:nvPicPr>
          <p:cNvPr id="182" name="イメージ" descr="イメージ"/>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3300" y="7794829"/>
            <a:ext cx="5576918" cy="1369753"/>
          </a:xfrm>
          <a:prstGeom prst="rect">
            <a:avLst/>
          </a:prstGeom>
          <a:ln w="12700">
            <a:miter lim="400000"/>
          </a:ln>
        </p:spPr>
      </p:pic>
      <p:sp>
        <p:nvSpPr>
          <p:cNvPr id="183" name="四角形"/>
          <p:cNvSpPr/>
          <p:nvPr/>
        </p:nvSpPr>
        <p:spPr>
          <a:xfrm>
            <a:off x="371129" y="7800810"/>
            <a:ext cx="5421231" cy="633702"/>
          </a:xfrm>
          <a:prstGeom prst="rect">
            <a:avLst/>
          </a:prstGeom>
          <a:ln w="381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右室機能不全の有病率"/>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t>右室機能不全の有病率</a:t>
            </a:r>
          </a:p>
        </p:txBody>
      </p:sp>
      <p:sp>
        <p:nvSpPr>
          <p:cNvPr id="188" name="Primary outcome"/>
          <p:cNvSpPr txBox="1">
            <a:spLocks noGrp="1"/>
          </p:cNvSpPr>
          <p:nvPr>
            <p:ph type="title"/>
          </p:nvPr>
        </p:nvSpPr>
        <p:spPr>
          <a:prstGeom prst="rect">
            <a:avLst/>
          </a:prstGeom>
        </p:spPr>
        <p:txBody>
          <a:bodyPr/>
          <a:lstStyle/>
          <a:p>
            <a:r>
              <a:t>Primary outcome</a:t>
            </a:r>
          </a:p>
        </p:txBody>
      </p:sp>
      <p:pic>
        <p:nvPicPr>
          <p:cNvPr id="189"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61676" y="2797851"/>
            <a:ext cx="6672057" cy="5466237"/>
          </a:xfrm>
          <a:prstGeom prst="rect">
            <a:avLst/>
          </a:prstGeom>
          <a:ln w="12700">
            <a:miter lim="400000"/>
          </a:ln>
        </p:spPr>
      </p:pic>
      <p:sp>
        <p:nvSpPr>
          <p:cNvPr id="190" name="重度右室拡張31例(28％)…"/>
          <p:cNvSpPr txBox="1">
            <a:spLocks noGrp="1"/>
          </p:cNvSpPr>
          <p:nvPr>
            <p:ph type="body" sz="half" idx="1"/>
          </p:nvPr>
        </p:nvSpPr>
        <p:spPr>
          <a:xfrm>
            <a:off x="6977425" y="2133849"/>
            <a:ext cx="5554878" cy="6887496"/>
          </a:xfrm>
          <a:prstGeom prst="rect">
            <a:avLst/>
          </a:prstGeom>
        </p:spPr>
        <p:txBody>
          <a:bodyPr/>
          <a:lstStyle/>
          <a:p>
            <a:pPr marL="0" indent="0">
              <a:lnSpc>
                <a:spcPct val="100000"/>
              </a:lnSpc>
              <a:buSzTx/>
              <a:buNone/>
            </a:pPr>
            <a:r>
              <a:t>重度右室拡張31例(28％)</a:t>
            </a:r>
          </a:p>
          <a:p>
            <a:pPr marL="0" indent="0">
              <a:lnSpc>
                <a:spcPct val="100000"/>
              </a:lnSpc>
              <a:buSzTx/>
              <a:buNone/>
            </a:pPr>
            <a:r>
              <a:t>心室中隔の平坦化９例(８％)</a:t>
            </a:r>
          </a:p>
          <a:p>
            <a:pPr marL="0" indent="0">
              <a:lnSpc>
                <a:spcPct val="100000"/>
              </a:lnSpc>
              <a:buSzTx/>
              <a:buNone/>
              <a:defRPr u="sng"/>
            </a:pPr>
            <a:r>
              <a:t>右室機能不全(上記いずれも満たすもの)７例(6%, 95%CI 3–13%)</a:t>
            </a:r>
          </a:p>
          <a:p>
            <a:pPr marL="0" indent="0">
              <a:lnSpc>
                <a:spcPct val="100000"/>
              </a:lnSpc>
              <a:buSzTx/>
              <a:buNone/>
            </a:pPr>
            <a:r>
              <a:t>検査を行った臨床医が主観的に右室機能障害であると診断したもの：定義上の右室機能障害のうち86％、定義を満たさない患者では10％(P＜0.001)。</a:t>
            </a:r>
          </a:p>
        </p:txBody>
      </p:sp>
      <p:sp>
        <p:nvSpPr>
          <p:cNvPr id="191" name="四角形"/>
          <p:cNvSpPr/>
          <p:nvPr/>
        </p:nvSpPr>
        <p:spPr>
          <a:xfrm>
            <a:off x="3715024" y="7498587"/>
            <a:ext cx="989038" cy="382381"/>
          </a:xfrm>
          <a:prstGeom prst="rect">
            <a:avLst/>
          </a:prstGeom>
          <a:ln w="50800">
            <a:solidFill>
              <a:schemeClr val="accent5">
                <a:hueOff val="-82419"/>
                <a:satOff val="-9513"/>
                <a:lumOff val="-16343"/>
              </a:schemeClr>
            </a:solidFill>
            <a:miter lim="400000"/>
          </a:ln>
        </p:spPr>
        <p:txBody>
          <a:bodyPr lIns="50800" tIns="50800" rIns="50800" bIns="50800" anchor="ctr"/>
          <a:lstStyle/>
          <a:p>
            <a:pPr defTabSz="584200">
              <a:defRPr sz="2200">
                <a:solidFill>
                  <a:srgbClr val="FFFFFF"/>
                </a:solidFil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30日死亡率"/>
          <p:cNvSpPr txBox="1">
            <a:spLocks noGrp="1"/>
          </p:cNvSpPr>
          <p:nvPr>
            <p:ph type="title"/>
          </p:nvPr>
        </p:nvSpPr>
        <p:spPr>
          <a:prstGeom prst="rect">
            <a:avLst/>
          </a:prstGeom>
        </p:spPr>
        <p:txBody>
          <a:bodyPr/>
          <a:lstStyle/>
          <a:p>
            <a:r>
              <a:t>30日死亡率</a:t>
            </a:r>
          </a:p>
        </p:txBody>
      </p:sp>
      <p:pic>
        <p:nvPicPr>
          <p:cNvPr id="194" name="イメージ" descr="イメージ"/>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24392" y="1598352"/>
            <a:ext cx="8747955" cy="5271088"/>
          </a:xfrm>
          <a:prstGeom prst="rect">
            <a:avLst/>
          </a:prstGeom>
          <a:ln w="12700">
            <a:miter lim="400000"/>
          </a:ln>
        </p:spPr>
      </p:pic>
      <p:sp>
        <p:nvSpPr>
          <p:cNvPr id="195" name="線"/>
          <p:cNvSpPr/>
          <p:nvPr/>
        </p:nvSpPr>
        <p:spPr>
          <a:xfrm>
            <a:off x="1842920" y="2882863"/>
            <a:ext cx="8735637" cy="1"/>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grpSp>
        <p:nvGrpSpPr>
          <p:cNvPr id="198" name="グループ"/>
          <p:cNvGrpSpPr/>
          <p:nvPr/>
        </p:nvGrpSpPr>
        <p:grpSpPr>
          <a:xfrm>
            <a:off x="1267477" y="7230929"/>
            <a:ext cx="9980312" cy="2095501"/>
            <a:chOff x="0" y="0"/>
            <a:chExt cx="9980310" cy="2095500"/>
          </a:xfrm>
        </p:grpSpPr>
        <p:pic>
          <p:nvPicPr>
            <p:cNvPr id="196" name="イメージ" descr="イメージ"/>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980311" cy="2095501"/>
            </a:xfrm>
            <a:prstGeom prst="rect">
              <a:avLst/>
            </a:prstGeom>
            <a:ln w="12700" cap="flat">
              <a:noFill/>
              <a:miter lim="400000"/>
            </a:ln>
            <a:effectLst/>
          </p:spPr>
        </p:pic>
        <p:sp>
          <p:nvSpPr>
            <p:cNvPr id="197" name="線"/>
            <p:cNvSpPr/>
            <p:nvPr/>
          </p:nvSpPr>
          <p:spPr>
            <a:xfrm>
              <a:off x="317642" y="615964"/>
              <a:ext cx="9480185" cy="1"/>
            </a:xfrm>
            <a:prstGeom prst="line">
              <a:avLst/>
            </a:pr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右室機能障害患者のうち６人(86%)、右室機能障害のない患者は47人(45％)が30日後までに死亡…"/>
          <p:cNvSpPr txBox="1">
            <a:spLocks noGrp="1"/>
          </p:cNvSpPr>
          <p:nvPr>
            <p:ph type="body" idx="1"/>
          </p:nvPr>
        </p:nvSpPr>
        <p:spPr>
          <a:xfrm>
            <a:off x="339570" y="2805249"/>
            <a:ext cx="12325660" cy="6741747"/>
          </a:xfrm>
          <a:prstGeom prst="rect">
            <a:avLst/>
          </a:prstGeom>
        </p:spPr>
        <p:txBody>
          <a:bodyPr/>
          <a:lstStyle/>
          <a:p>
            <a:pPr marL="0" indent="0">
              <a:lnSpc>
                <a:spcPct val="100000"/>
              </a:lnSpc>
              <a:buSzTx/>
              <a:buNone/>
              <a:defRPr sz="4200"/>
            </a:pPr>
            <a:r>
              <a:t>右室機能障害患者のうち６人(86%)、右室機能障害のない患者は47人(45％)が30日後までに死亡</a:t>
            </a:r>
          </a:p>
          <a:p>
            <a:pPr marL="0" indent="0">
              <a:lnSpc>
                <a:spcPct val="100000"/>
              </a:lnSpc>
              <a:buSzTx/>
              <a:buNone/>
              <a:defRPr sz="4200"/>
            </a:pPr>
            <a:endParaRPr lang="en-US"/>
          </a:p>
          <a:p>
            <a:pPr marL="0" indent="0">
              <a:lnSpc>
                <a:spcPct val="100000"/>
              </a:lnSpc>
              <a:buSzTx/>
              <a:buNone/>
              <a:defRPr sz="4200"/>
            </a:pPr>
            <a:r>
              <a:t>ベースラインの特性、病期、重症度などの独立変数を用いたFirthのバイアス低減回帰分析を行ったところ、</a:t>
            </a:r>
            <a:r>
              <a:rPr u="sng"/>
              <a:t>右室機能障害は30日死亡率の増加と関連していることを示唆</a:t>
            </a:r>
          </a:p>
        </p:txBody>
      </p:sp>
      <p:sp>
        <p:nvSpPr>
          <p:cNvPr id="201" name="30日死亡率"/>
          <p:cNvSpPr txBox="1">
            <a:spLocks noGrp="1"/>
          </p:cNvSpPr>
          <p:nvPr>
            <p:ph type="title"/>
          </p:nvPr>
        </p:nvSpPr>
        <p:spPr>
          <a:prstGeom prst="rect">
            <a:avLst/>
          </a:prstGeom>
        </p:spPr>
        <p:txBody>
          <a:bodyPr/>
          <a:lstStyle/>
          <a:p>
            <a:r>
              <a:t>30日死亡率</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496</Words>
  <Application>Microsoft Office PowerPoint</Application>
  <PresentationFormat>ユーザー設定</PresentationFormat>
  <Paragraphs>100</Paragraphs>
  <Slides>19</Slides>
  <Notes>2</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19</vt:i4>
      </vt:variant>
    </vt:vector>
  </HeadingPairs>
  <TitlesOfParts>
    <vt:vector size="23" baseType="lpstr">
      <vt:lpstr>ヒラギノ角ゴ ProN W3</vt:lpstr>
      <vt:lpstr>ヒラギノ角ゴ ProN W6</vt:lpstr>
      <vt:lpstr>Helvetica</vt:lpstr>
      <vt:lpstr>21_BasicWhite</vt:lpstr>
      <vt:lpstr>人工呼吸器管理下にあるCOVID-19患者と 右室機能障害</vt:lpstr>
      <vt:lpstr>COVID-19肺炎は右室機能障害を惹起するか？</vt:lpstr>
      <vt:lpstr>Trial design</vt:lpstr>
      <vt:lpstr>Primary outcome</vt:lpstr>
      <vt:lpstr>右室機能障害の定義</vt:lpstr>
      <vt:lpstr>Patient Characteristics</vt:lpstr>
      <vt:lpstr>Primary outcome</vt:lpstr>
      <vt:lpstr>30日死亡率</vt:lpstr>
      <vt:lpstr>30日死亡率</vt:lpstr>
      <vt:lpstr>右室機能不全とその他の要因との関連</vt:lpstr>
      <vt:lpstr>右室機能不全とその他の要因との関連</vt:lpstr>
      <vt:lpstr>右室機能不全とその他の要因との関連</vt:lpstr>
      <vt:lpstr>心筋バイオマーカーと右室機能障害</vt:lpstr>
      <vt:lpstr>Discussion</vt:lpstr>
      <vt:lpstr>右室機能障害の評価は難しい</vt:lpstr>
      <vt:lpstr>有病率は低いけど重要！</vt:lpstr>
      <vt:lpstr>PowerPoint プレゼンテーション</vt:lpstr>
      <vt:lpstr>Limitation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人工呼吸器管理下にあるCOVID-19患者と 右室機能障害</dc:title>
  <dc:creator>takahiro</dc:creator>
  <cp:lastModifiedBy>スズキタカヒロ</cp:lastModifiedBy>
  <cp:revision>5</cp:revision>
  <dcterms:modified xsi:type="dcterms:W3CDTF">2022-07-15T22:35:49Z</dcterms:modified>
</cp:coreProperties>
</file>