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sldIdLst>
    <p:sldId id="256" r:id="rId2"/>
    <p:sldId id="257" r:id="rId3"/>
    <p:sldId id="258" r:id="rId4"/>
    <p:sldId id="260" r:id="rId5"/>
    <p:sldId id="261" r:id="rId6"/>
    <p:sldId id="262" r:id="rId7"/>
    <p:sldId id="263" r:id="rId8"/>
    <p:sldId id="267" r:id="rId9"/>
    <p:sldId id="265"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1D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8"/>
    <p:restoredTop sz="96281"/>
  </p:normalViewPr>
  <p:slideViewPr>
    <p:cSldViewPr snapToGrid="0" snapToObjects="1">
      <p:cViewPr varScale="1">
        <p:scale>
          <a:sx n="114" d="100"/>
          <a:sy n="114" d="100"/>
        </p:scale>
        <p:origin x="84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7584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9/24/2022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54928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9/24/2022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63926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68992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89920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9/24/2022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15760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9/24/2022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95532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9/24/2022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88023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9/24/2022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840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ja-JP" altLang="en-US"/>
              <a:t>マスター タイトルの書式設定</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9/24/2022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50971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9/24/2022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83096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9/24/2022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53805848"/>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l" defTabSz="914400" rtl="0" eaLnBrk="1" latinLnBrk="0" hangingPunct="1">
        <a:lnSpc>
          <a:spcPct val="90000"/>
        </a:lnSpc>
        <a:spcBef>
          <a:spcPct val="0"/>
        </a:spcBef>
        <a:buNone/>
        <a:defRPr kumimoji="1"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EDB2AF-D28A-B440-9A1A-CE534AC144B9}"/>
              </a:ext>
            </a:extLst>
          </p:cNvPr>
          <p:cNvSpPr>
            <a:spLocks noGrp="1"/>
          </p:cNvSpPr>
          <p:nvPr>
            <p:ph type="ctrTitle"/>
          </p:nvPr>
        </p:nvSpPr>
        <p:spPr/>
        <p:txBody>
          <a:bodyPr>
            <a:normAutofit/>
          </a:bodyPr>
          <a:lstStyle/>
          <a:p>
            <a:endParaRPr kumimoji="1" lang="ja-JP" altLang="en-US"/>
          </a:p>
        </p:txBody>
      </p:sp>
      <p:sp>
        <p:nvSpPr>
          <p:cNvPr id="3" name="字幕 2">
            <a:extLst>
              <a:ext uri="{FF2B5EF4-FFF2-40B4-BE49-F238E27FC236}">
                <a16:creationId xmlns:a16="http://schemas.microsoft.com/office/drawing/2014/main" id="{1DD1882D-00CD-0543-8B12-F076DA1908F6}"/>
              </a:ext>
            </a:extLst>
          </p:cNvPr>
          <p:cNvSpPr>
            <a:spLocks noGrp="1"/>
          </p:cNvSpPr>
          <p:nvPr>
            <p:ph type="subTitle" idx="1"/>
          </p:nvPr>
        </p:nvSpPr>
        <p:spPr>
          <a:xfrm>
            <a:off x="2878770" y="5626979"/>
            <a:ext cx="5867665" cy="914400"/>
          </a:xfrm>
        </p:spPr>
        <p:txBody>
          <a:bodyPr/>
          <a:lstStyle/>
          <a:p>
            <a:r>
              <a:rPr lang="ja-JP" altLang="en-US">
                <a:solidFill>
                  <a:schemeClr val="bg1"/>
                </a:solidFill>
              </a:rPr>
              <a:t>日本大学医学部麻酔科学系麻酔科分野</a:t>
            </a:r>
            <a:r>
              <a:rPr lang="en-US" altLang="ja-JP" dirty="0">
                <a:solidFill>
                  <a:schemeClr val="bg1"/>
                </a:solidFill>
              </a:rPr>
              <a:t> </a:t>
            </a:r>
            <a:r>
              <a:rPr lang="ja-JP" altLang="en-US">
                <a:solidFill>
                  <a:schemeClr val="bg1"/>
                </a:solidFill>
              </a:rPr>
              <a:t>高柳藍</a:t>
            </a:r>
            <a:endParaRPr kumimoji="1" lang="ja-JP" altLang="en-US">
              <a:solidFill>
                <a:schemeClr val="bg1"/>
              </a:solidFill>
            </a:endParaRPr>
          </a:p>
        </p:txBody>
      </p:sp>
      <p:pic>
        <p:nvPicPr>
          <p:cNvPr id="5" name="図 4">
            <a:extLst>
              <a:ext uri="{FF2B5EF4-FFF2-40B4-BE49-F238E27FC236}">
                <a16:creationId xmlns:a16="http://schemas.microsoft.com/office/drawing/2014/main" id="{D93C807F-78D5-8C44-B9E9-498B4892ACFD}"/>
              </a:ext>
            </a:extLst>
          </p:cNvPr>
          <p:cNvPicPr>
            <a:picLocks noChangeAspect="1"/>
          </p:cNvPicPr>
          <p:nvPr/>
        </p:nvPicPr>
        <p:blipFill>
          <a:blip r:embed="rId2"/>
          <a:stretch>
            <a:fillRect/>
          </a:stretch>
        </p:blipFill>
        <p:spPr>
          <a:xfrm>
            <a:off x="196850" y="1003577"/>
            <a:ext cx="8688733" cy="3806582"/>
          </a:xfrm>
          <a:prstGeom prst="rect">
            <a:avLst/>
          </a:prstGeom>
        </p:spPr>
      </p:pic>
      <p:sp>
        <p:nvSpPr>
          <p:cNvPr id="6" name="正方形/長方形 5">
            <a:extLst>
              <a:ext uri="{FF2B5EF4-FFF2-40B4-BE49-F238E27FC236}">
                <a16:creationId xmlns:a16="http://schemas.microsoft.com/office/drawing/2014/main" id="{A71BDD83-7904-7449-9F86-92CA1C42B3A4}"/>
              </a:ext>
            </a:extLst>
          </p:cNvPr>
          <p:cNvSpPr/>
          <p:nvPr/>
        </p:nvSpPr>
        <p:spPr>
          <a:xfrm>
            <a:off x="196849" y="5047366"/>
            <a:ext cx="9006785" cy="461665"/>
          </a:xfrm>
          <a:prstGeom prst="rect">
            <a:avLst/>
          </a:prstGeom>
        </p:spPr>
        <p:txBody>
          <a:bodyPr wrap="square">
            <a:spAutoFit/>
          </a:bodyPr>
          <a:lstStyle/>
          <a:p>
            <a:r>
              <a:rPr lang="ja-JP" altLang="en-US" sz="2400">
                <a:solidFill>
                  <a:schemeClr val="bg1"/>
                </a:solidFill>
              </a:rPr>
              <a:t>巨大頭蓋内腫瘍患者における帝王切開分娩の麻酔管理について</a:t>
            </a:r>
          </a:p>
        </p:txBody>
      </p:sp>
    </p:spTree>
    <p:extLst>
      <p:ext uri="{BB962C8B-B14F-4D97-AF65-F5344CB8AC3E}">
        <p14:creationId xmlns:p14="http://schemas.microsoft.com/office/powerpoint/2010/main" val="2902597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1EDF07-BC1B-0048-9F21-31B048270164}"/>
              </a:ext>
            </a:extLst>
          </p:cNvPr>
          <p:cNvSpPr>
            <a:spLocks noGrp="1"/>
          </p:cNvSpPr>
          <p:nvPr>
            <p:ph type="title"/>
          </p:nvPr>
        </p:nvSpPr>
        <p:spPr/>
        <p:txBody>
          <a:bodyPr/>
          <a:lstStyle/>
          <a:p>
            <a:r>
              <a:rPr lang="ja-JP" altLang="en-US"/>
              <a:t>結語</a:t>
            </a:r>
            <a:endParaRPr kumimoji="1" lang="ja-JP" altLang="en-US"/>
          </a:p>
        </p:txBody>
      </p:sp>
      <p:sp>
        <p:nvSpPr>
          <p:cNvPr id="3" name="コンテンツ プレースホルダー 2">
            <a:extLst>
              <a:ext uri="{FF2B5EF4-FFF2-40B4-BE49-F238E27FC236}">
                <a16:creationId xmlns:a16="http://schemas.microsoft.com/office/drawing/2014/main" id="{8E8506EB-FDFF-6541-BEE9-09AFC98AC77A}"/>
              </a:ext>
            </a:extLst>
          </p:cNvPr>
          <p:cNvSpPr>
            <a:spLocks noGrp="1"/>
          </p:cNvSpPr>
          <p:nvPr>
            <p:ph idx="1"/>
          </p:nvPr>
        </p:nvSpPr>
        <p:spPr>
          <a:xfrm>
            <a:off x="3869268" y="864108"/>
            <a:ext cx="7315200" cy="5120640"/>
          </a:xfrm>
        </p:spPr>
        <p:txBody>
          <a:bodyPr/>
          <a:lstStyle/>
          <a:p>
            <a:pPr>
              <a:lnSpc>
                <a:spcPct val="150000"/>
              </a:lnSpc>
            </a:pPr>
            <a:r>
              <a:rPr lang="ja-JP" altLang="en-US"/>
              <a:t>巨大頭蓋内腫瘍患者における帝王切開分娩の麻酔管理として全身麻酔＋</a:t>
            </a:r>
            <a:r>
              <a:rPr lang="en-US" altLang="ja-JP" dirty="0" err="1"/>
              <a:t>TAPblock</a:t>
            </a:r>
            <a:r>
              <a:rPr lang="ja-JP" altLang="en-US"/>
              <a:t>を選択し、良好な管理を得た</a:t>
            </a:r>
            <a:endParaRPr lang="en-US" altLang="ja-JP" dirty="0"/>
          </a:p>
          <a:p>
            <a:pPr>
              <a:lnSpc>
                <a:spcPct val="150000"/>
              </a:lnSpc>
            </a:pPr>
            <a:r>
              <a:rPr lang="ja-JP" altLang="en-US"/>
              <a:t>全身麻酔での帝王切開の術後鎮痛において</a:t>
            </a:r>
            <a:r>
              <a:rPr lang="en-US" altLang="ja-JP" dirty="0" err="1"/>
              <a:t>TAPblock</a:t>
            </a:r>
            <a:r>
              <a:rPr lang="ja-JP" altLang="en-US"/>
              <a:t>は　　　　有用であった</a:t>
            </a:r>
          </a:p>
          <a:p>
            <a:pPr>
              <a:lnSpc>
                <a:spcPct val="200000"/>
              </a:lnSpc>
            </a:pPr>
            <a:endParaRPr kumimoji="1" lang="en-US" altLang="ja-JP" dirty="0"/>
          </a:p>
        </p:txBody>
      </p:sp>
    </p:spTree>
    <p:extLst>
      <p:ext uri="{BB962C8B-B14F-4D97-AF65-F5344CB8AC3E}">
        <p14:creationId xmlns:p14="http://schemas.microsoft.com/office/powerpoint/2010/main" val="2562079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BA7F7D-6722-154E-BE51-1E5A2B2D8242}"/>
              </a:ext>
            </a:extLst>
          </p:cNvPr>
          <p:cNvSpPr>
            <a:spLocks noGrp="1"/>
          </p:cNvSpPr>
          <p:nvPr>
            <p:ph type="title"/>
          </p:nvPr>
        </p:nvSpPr>
        <p:spPr/>
        <p:txBody>
          <a:bodyPr/>
          <a:lstStyle/>
          <a:p>
            <a:r>
              <a:rPr kumimoji="1" lang="en-US" altLang="ja-JP" dirty="0"/>
              <a:t>Overview</a:t>
            </a:r>
            <a:endParaRPr kumimoji="1" lang="ja-JP" altLang="en-US"/>
          </a:p>
        </p:txBody>
      </p:sp>
      <p:sp>
        <p:nvSpPr>
          <p:cNvPr id="3" name="コンテンツ プレースホルダー 2">
            <a:extLst>
              <a:ext uri="{FF2B5EF4-FFF2-40B4-BE49-F238E27FC236}">
                <a16:creationId xmlns:a16="http://schemas.microsoft.com/office/drawing/2014/main" id="{61946AD4-BF1C-174A-85F3-E963290CC010}"/>
              </a:ext>
            </a:extLst>
          </p:cNvPr>
          <p:cNvSpPr>
            <a:spLocks noGrp="1"/>
          </p:cNvSpPr>
          <p:nvPr>
            <p:ph idx="1"/>
          </p:nvPr>
        </p:nvSpPr>
        <p:spPr>
          <a:xfrm>
            <a:off x="3869268" y="883985"/>
            <a:ext cx="7315200" cy="5159005"/>
          </a:xfrm>
        </p:spPr>
        <p:txBody>
          <a:bodyPr/>
          <a:lstStyle/>
          <a:p>
            <a:pPr>
              <a:lnSpc>
                <a:spcPct val="200000"/>
              </a:lnSpc>
            </a:pPr>
            <a:r>
              <a:rPr kumimoji="1" lang="en-US" altLang="ja-JP" dirty="0"/>
              <a:t>31</a:t>
            </a:r>
            <a:r>
              <a:rPr kumimoji="1" lang="ja-JP" altLang="en-US"/>
              <a:t>歳女性　特記すべき既往なし</a:t>
            </a:r>
            <a:endParaRPr kumimoji="1" lang="en-US" altLang="ja-JP" dirty="0"/>
          </a:p>
          <a:p>
            <a:pPr>
              <a:lnSpc>
                <a:spcPct val="200000"/>
              </a:lnSpc>
            </a:pPr>
            <a:r>
              <a:rPr lang="en-US" altLang="ja-JP" dirty="0"/>
              <a:t>G5P1 29w</a:t>
            </a:r>
            <a:r>
              <a:rPr lang="ja-JP" altLang="en-US"/>
              <a:t>の時点で巨大左前頭側頭葉腫瘍の診断</a:t>
            </a:r>
            <a:endParaRPr lang="en-US" altLang="ja-JP" dirty="0"/>
          </a:p>
          <a:p>
            <a:pPr>
              <a:lnSpc>
                <a:spcPct val="200000"/>
              </a:lnSpc>
            </a:pPr>
            <a:r>
              <a:rPr lang="ja-JP" altLang="ja-JP"/>
              <a:t>妊娠</a:t>
            </a:r>
            <a:r>
              <a:rPr lang="en-US" altLang="ja-JP" dirty="0"/>
              <a:t>32w</a:t>
            </a:r>
            <a:r>
              <a:rPr lang="ja-JP" altLang="en-US"/>
              <a:t>に</a:t>
            </a:r>
            <a:r>
              <a:rPr lang="ja-JP" altLang="ja-JP"/>
              <a:t>全身麻酔＋両側</a:t>
            </a:r>
            <a:r>
              <a:rPr lang="en-US" altLang="ja-JP" dirty="0" err="1"/>
              <a:t>TAPblock</a:t>
            </a:r>
            <a:r>
              <a:rPr lang="ja-JP" altLang="ja-JP"/>
              <a:t>で帝王切開</a:t>
            </a:r>
            <a:r>
              <a:rPr lang="ja-JP" altLang="en-US"/>
              <a:t>施行</a:t>
            </a:r>
            <a:endParaRPr lang="en-US" altLang="ja-JP" dirty="0"/>
          </a:p>
          <a:p>
            <a:pPr>
              <a:lnSpc>
                <a:spcPct val="200000"/>
              </a:lnSpc>
            </a:pPr>
            <a:r>
              <a:rPr lang="en-US" altLang="ja-JP" dirty="0"/>
              <a:t>POD7</a:t>
            </a:r>
            <a:r>
              <a:rPr lang="ja-JP" altLang="ja-JP"/>
              <a:t>で開頭腫瘍切除術施行</a:t>
            </a:r>
          </a:p>
          <a:p>
            <a:pPr>
              <a:lnSpc>
                <a:spcPct val="200000"/>
              </a:lnSpc>
            </a:pPr>
            <a:r>
              <a:rPr lang="ja-JP" altLang="en-US"/>
              <a:t> 妊娠中の頭蓋内腫瘍患者の麻酔管理についての症例報告</a:t>
            </a:r>
            <a:endParaRPr lang="en-US" altLang="ja-JP" dirty="0"/>
          </a:p>
        </p:txBody>
      </p:sp>
    </p:spTree>
    <p:extLst>
      <p:ext uri="{BB962C8B-B14F-4D97-AF65-F5344CB8AC3E}">
        <p14:creationId xmlns:p14="http://schemas.microsoft.com/office/powerpoint/2010/main" val="286195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D4E770-86F0-FD4C-A854-3F645790729F}"/>
              </a:ext>
            </a:extLst>
          </p:cNvPr>
          <p:cNvSpPr>
            <a:spLocks noGrp="1"/>
          </p:cNvSpPr>
          <p:nvPr>
            <p:ph type="title"/>
          </p:nvPr>
        </p:nvSpPr>
        <p:spPr/>
        <p:txBody>
          <a:bodyPr/>
          <a:lstStyle/>
          <a:p>
            <a:r>
              <a:rPr kumimoji="1" lang="en-US" altLang="ja-JP" dirty="0"/>
              <a:t>Introduction</a:t>
            </a:r>
            <a:br>
              <a:rPr kumimoji="1" lang="en-US" altLang="ja-JP" dirty="0"/>
            </a:br>
            <a:r>
              <a:rPr kumimoji="1" lang="en-US" altLang="ja-JP" sz="2800" dirty="0"/>
              <a:t>CNS</a:t>
            </a:r>
            <a:r>
              <a:rPr kumimoji="1" lang="ja-JP" altLang="en-US" sz="2800"/>
              <a:t>腫瘍について</a:t>
            </a:r>
          </a:p>
        </p:txBody>
      </p:sp>
      <p:sp>
        <p:nvSpPr>
          <p:cNvPr id="3" name="コンテンツ プレースホルダー 2">
            <a:extLst>
              <a:ext uri="{FF2B5EF4-FFF2-40B4-BE49-F238E27FC236}">
                <a16:creationId xmlns:a16="http://schemas.microsoft.com/office/drawing/2014/main" id="{48FAD4CD-81AB-2447-B65F-8CE1EA11260C}"/>
              </a:ext>
            </a:extLst>
          </p:cNvPr>
          <p:cNvSpPr>
            <a:spLocks noGrp="1"/>
          </p:cNvSpPr>
          <p:nvPr>
            <p:ph idx="1"/>
          </p:nvPr>
        </p:nvSpPr>
        <p:spPr/>
        <p:txBody>
          <a:bodyPr/>
          <a:lstStyle/>
          <a:p>
            <a:pPr>
              <a:lnSpc>
                <a:spcPct val="150000"/>
              </a:lnSpc>
            </a:pPr>
            <a:r>
              <a:rPr lang="ja-JP" altLang="en-US"/>
              <a:t>原発性</a:t>
            </a:r>
            <a:r>
              <a:rPr lang="en-US" altLang="ja-JP" dirty="0"/>
              <a:t>/</a:t>
            </a:r>
            <a:r>
              <a:rPr lang="ja-JP" altLang="en-US"/>
              <a:t>転移性</a:t>
            </a:r>
            <a:r>
              <a:rPr lang="en-US" altLang="ja-JP" dirty="0"/>
              <a:t> or </a:t>
            </a:r>
            <a:r>
              <a:rPr kumimoji="1" lang="ja-JP" altLang="en-US"/>
              <a:t>非悪性</a:t>
            </a:r>
            <a:r>
              <a:rPr kumimoji="1" lang="en-US" altLang="ja-JP" dirty="0"/>
              <a:t>/</a:t>
            </a:r>
            <a:r>
              <a:rPr kumimoji="1" lang="ja-JP" altLang="en-US"/>
              <a:t>良性</a:t>
            </a:r>
            <a:r>
              <a:rPr kumimoji="1" lang="en-US" altLang="ja-JP" dirty="0"/>
              <a:t>/</a:t>
            </a:r>
            <a:r>
              <a:rPr kumimoji="1" lang="ja-JP" altLang="en-US"/>
              <a:t>悪性</a:t>
            </a:r>
            <a:r>
              <a:rPr kumimoji="1" lang="en-US" altLang="ja-JP" dirty="0"/>
              <a:t> </a:t>
            </a:r>
            <a:r>
              <a:rPr kumimoji="1" lang="ja-JP" altLang="en-US"/>
              <a:t>に分類される</a:t>
            </a:r>
            <a:endParaRPr kumimoji="1" lang="en-US" altLang="ja-JP" dirty="0"/>
          </a:p>
          <a:p>
            <a:pPr>
              <a:lnSpc>
                <a:spcPct val="150000"/>
              </a:lnSpc>
            </a:pPr>
            <a:r>
              <a:rPr lang="ja-JP" altLang="en-US"/>
              <a:t>中枢神経系</a:t>
            </a:r>
            <a:r>
              <a:rPr lang="en-US" altLang="ja-JP" dirty="0"/>
              <a:t>(CNS)</a:t>
            </a:r>
            <a:r>
              <a:rPr lang="ja-JP" altLang="en-US"/>
              <a:t>腫瘍の発生頻度</a:t>
            </a:r>
            <a:endParaRPr lang="en-US" altLang="ja-JP" dirty="0"/>
          </a:p>
          <a:p>
            <a:pPr marL="0" indent="0">
              <a:lnSpc>
                <a:spcPct val="150000"/>
              </a:lnSpc>
              <a:buNone/>
            </a:pPr>
            <a:r>
              <a:rPr lang="ja-JP" altLang="en-US"/>
              <a:t>⇨髄膜腫＞下垂体腺腫＞神経膠腫＞神経鞘腫</a:t>
            </a:r>
            <a:endParaRPr lang="en-US" altLang="ja-JP" dirty="0"/>
          </a:p>
          <a:p>
            <a:pPr>
              <a:lnSpc>
                <a:spcPct val="150000"/>
              </a:lnSpc>
            </a:pPr>
            <a:r>
              <a:rPr lang="ja-JP" altLang="en-US"/>
              <a:t>若年成人の発症率は</a:t>
            </a:r>
            <a:r>
              <a:rPr lang="en-US" altLang="ja-JP" dirty="0"/>
              <a:t>10</a:t>
            </a:r>
            <a:r>
              <a:rPr lang="ja-JP" altLang="en-US"/>
              <a:t>万人あたり</a:t>
            </a:r>
            <a:r>
              <a:rPr lang="en-US" altLang="ja-JP" dirty="0"/>
              <a:t>11.20</a:t>
            </a:r>
            <a:r>
              <a:rPr lang="ja-JP" altLang="en-US"/>
              <a:t>例</a:t>
            </a:r>
            <a:endParaRPr lang="en-US" altLang="ja-JP" dirty="0"/>
          </a:p>
          <a:p>
            <a:pPr>
              <a:lnSpc>
                <a:spcPct val="150000"/>
              </a:lnSpc>
            </a:pPr>
            <a:r>
              <a:rPr lang="en-US" altLang="ja-JP" dirty="0"/>
              <a:t>CNS</a:t>
            </a:r>
            <a:r>
              <a:rPr lang="ja-JP" altLang="en-US"/>
              <a:t>腫瘍は稀だが致死率が高い</a:t>
            </a:r>
            <a:endParaRPr kumimoji="1" lang="en-US" altLang="ja-JP" dirty="0"/>
          </a:p>
          <a:p>
            <a:pPr>
              <a:lnSpc>
                <a:spcPct val="150000"/>
              </a:lnSpc>
            </a:pPr>
            <a:r>
              <a:rPr lang="ja-JP" altLang="en-US"/>
              <a:t>妊娠中の</a:t>
            </a:r>
            <a:r>
              <a:rPr lang="en-US" altLang="ja-JP" dirty="0"/>
              <a:t>CNS</a:t>
            </a:r>
            <a:r>
              <a:rPr lang="ja-JP" altLang="en-US"/>
              <a:t>腫瘍は稀だが妊娠に伴うプロゲステロンの変化に起した生理学的変化の影響もある</a:t>
            </a:r>
            <a:endParaRPr lang="en-US" altLang="ja-JP" dirty="0"/>
          </a:p>
          <a:p>
            <a:pPr>
              <a:lnSpc>
                <a:spcPct val="150000"/>
              </a:lnSpc>
            </a:pPr>
            <a:r>
              <a:rPr kumimoji="1" lang="ja-JP" altLang="en-US"/>
              <a:t>妊娠中の治療は複数の要因による影響を考慮すべきである</a:t>
            </a:r>
          </a:p>
        </p:txBody>
      </p:sp>
    </p:spTree>
    <p:extLst>
      <p:ext uri="{BB962C8B-B14F-4D97-AF65-F5344CB8AC3E}">
        <p14:creationId xmlns:p14="http://schemas.microsoft.com/office/powerpoint/2010/main" val="3355319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4FD4FD-B2E1-3948-81C6-C47211C0D728}"/>
              </a:ext>
            </a:extLst>
          </p:cNvPr>
          <p:cNvSpPr>
            <a:spLocks noGrp="1"/>
          </p:cNvSpPr>
          <p:nvPr>
            <p:ph type="title"/>
          </p:nvPr>
        </p:nvSpPr>
        <p:spPr/>
        <p:txBody>
          <a:bodyPr/>
          <a:lstStyle/>
          <a:p>
            <a:r>
              <a:rPr lang="en-US" altLang="ja-JP" dirty="0"/>
              <a:t>Case Description</a:t>
            </a:r>
            <a:endParaRPr kumimoji="1" lang="ja-JP" altLang="en-US"/>
          </a:p>
        </p:txBody>
      </p:sp>
      <p:sp>
        <p:nvSpPr>
          <p:cNvPr id="3" name="コンテンツ プレースホルダー 2">
            <a:extLst>
              <a:ext uri="{FF2B5EF4-FFF2-40B4-BE49-F238E27FC236}">
                <a16:creationId xmlns:a16="http://schemas.microsoft.com/office/drawing/2014/main" id="{F0C56C79-0706-5B46-A80E-C135D01A0614}"/>
              </a:ext>
            </a:extLst>
          </p:cNvPr>
          <p:cNvSpPr>
            <a:spLocks noGrp="1"/>
          </p:cNvSpPr>
          <p:nvPr>
            <p:ph idx="1"/>
          </p:nvPr>
        </p:nvSpPr>
        <p:spPr>
          <a:xfrm>
            <a:off x="3879659" y="394855"/>
            <a:ext cx="7315200" cy="3563195"/>
          </a:xfrm>
        </p:spPr>
        <p:txBody>
          <a:bodyPr>
            <a:normAutofit fontScale="92500" lnSpcReduction="10000"/>
          </a:bodyPr>
          <a:lstStyle/>
          <a:p>
            <a:pPr>
              <a:lnSpc>
                <a:spcPct val="120000"/>
              </a:lnSpc>
            </a:pPr>
            <a:r>
              <a:rPr kumimoji="1" lang="en-US" altLang="ja-JP" dirty="0"/>
              <a:t>31</a:t>
            </a:r>
            <a:r>
              <a:rPr kumimoji="1" lang="ja-JP" altLang="en-US"/>
              <a:t>歳女性</a:t>
            </a:r>
            <a:r>
              <a:rPr kumimoji="1" lang="en-US" altLang="ja-JP" dirty="0"/>
              <a:t>, G5P1,</a:t>
            </a:r>
            <a:r>
              <a:rPr kumimoji="1" lang="ja-JP" altLang="en-US"/>
              <a:t> 特記すべき既往なし</a:t>
            </a:r>
            <a:endParaRPr kumimoji="1" lang="en-US" altLang="ja-JP" dirty="0"/>
          </a:p>
          <a:p>
            <a:pPr>
              <a:lnSpc>
                <a:spcPct val="120000"/>
              </a:lnSpc>
            </a:pPr>
            <a:r>
              <a:rPr kumimoji="1" lang="en-US" altLang="ja-JP" dirty="0"/>
              <a:t>29w</a:t>
            </a:r>
            <a:r>
              <a:rPr kumimoji="1" lang="ja-JP" altLang="en-US"/>
              <a:t>に</a:t>
            </a:r>
            <a:r>
              <a:rPr lang="en-US" altLang="ja-JP" dirty="0"/>
              <a:t>4</a:t>
            </a:r>
            <a:r>
              <a:rPr lang="ja-JP" altLang="en-US"/>
              <a:t>ヶ月前</a:t>
            </a:r>
            <a:r>
              <a:rPr kumimoji="1" lang="ja-JP" altLang="en-US"/>
              <a:t>より治療していた偏頭痛の増悪、嘔気、視野障害を認め脳</a:t>
            </a:r>
            <a:r>
              <a:rPr kumimoji="1" lang="en-US" altLang="ja-JP" dirty="0"/>
              <a:t>MRI</a:t>
            </a:r>
            <a:r>
              <a:rPr kumimoji="1" lang="ja-JP" altLang="en-US"/>
              <a:t>を施行</a:t>
            </a:r>
            <a:endParaRPr kumimoji="1" lang="en-US" altLang="ja-JP" dirty="0"/>
          </a:p>
          <a:p>
            <a:pPr>
              <a:lnSpc>
                <a:spcPct val="120000"/>
              </a:lnSpc>
            </a:pPr>
            <a:r>
              <a:rPr kumimoji="1" lang="en-US" altLang="ja-JP" dirty="0"/>
              <a:t>7×7×55mm</a:t>
            </a:r>
            <a:r>
              <a:rPr kumimoji="1" lang="ja-JP" altLang="en-US"/>
              <a:t>の左前頭側頭葉腫瘤と診断</a:t>
            </a:r>
            <a:endParaRPr kumimoji="1" lang="en-US" altLang="ja-JP" dirty="0"/>
          </a:p>
          <a:p>
            <a:pPr>
              <a:lnSpc>
                <a:spcPct val="120000"/>
              </a:lnSpc>
            </a:pPr>
            <a:r>
              <a:rPr kumimoji="1" lang="en-US" altLang="ja-JP" dirty="0"/>
              <a:t>Midline shift</a:t>
            </a:r>
            <a:r>
              <a:rPr lang="ja-JP" altLang="en-US"/>
              <a:t>・</a:t>
            </a:r>
            <a:r>
              <a:rPr kumimoji="1" lang="ja-JP" altLang="en-US"/>
              <a:t>大脳鎌下ヘルニアを認める</a:t>
            </a:r>
            <a:endParaRPr kumimoji="1" lang="en-US" altLang="ja-JP" dirty="0"/>
          </a:p>
          <a:p>
            <a:pPr marL="0" indent="0">
              <a:lnSpc>
                <a:spcPct val="120000"/>
              </a:lnSpc>
              <a:buNone/>
            </a:pPr>
            <a:r>
              <a:rPr lang="en-US" altLang="ja-JP" dirty="0"/>
              <a:t>[</a:t>
            </a:r>
            <a:r>
              <a:rPr lang="ja-JP" altLang="en-US"/>
              <a:t>治療</a:t>
            </a:r>
            <a:r>
              <a:rPr lang="en-US" altLang="ja-JP" dirty="0"/>
              <a:t>]</a:t>
            </a:r>
            <a:endParaRPr kumimoji="1" lang="en-US" altLang="ja-JP" dirty="0"/>
          </a:p>
          <a:p>
            <a:pPr>
              <a:lnSpc>
                <a:spcPct val="120000"/>
              </a:lnSpc>
            </a:pPr>
            <a:r>
              <a:rPr lang="ja-JP" altLang="en-US"/>
              <a:t>浮腫軽減：デキサメタゾン</a:t>
            </a:r>
            <a:r>
              <a:rPr lang="en-US" altLang="ja-JP" dirty="0"/>
              <a:t>4mg6h</a:t>
            </a:r>
            <a:r>
              <a:rPr lang="ja-JP" altLang="en-US"/>
              <a:t>毎投与</a:t>
            </a:r>
            <a:endParaRPr lang="en-US" altLang="ja-JP" dirty="0"/>
          </a:p>
          <a:p>
            <a:pPr>
              <a:lnSpc>
                <a:spcPct val="120000"/>
              </a:lnSpc>
            </a:pPr>
            <a:r>
              <a:rPr kumimoji="1" lang="ja-JP" altLang="en-US"/>
              <a:t>発作予防：レベチラセタム・アセタゾラミド</a:t>
            </a:r>
            <a:endParaRPr kumimoji="1" lang="en-US" altLang="ja-JP" dirty="0"/>
          </a:p>
        </p:txBody>
      </p:sp>
      <p:pic>
        <p:nvPicPr>
          <p:cNvPr id="4" name="図 3">
            <a:extLst>
              <a:ext uri="{FF2B5EF4-FFF2-40B4-BE49-F238E27FC236}">
                <a16:creationId xmlns:a16="http://schemas.microsoft.com/office/drawing/2014/main" id="{C154352C-67FF-8549-A5DD-78EE027016AF}"/>
              </a:ext>
            </a:extLst>
          </p:cNvPr>
          <p:cNvPicPr>
            <a:picLocks noChangeAspect="1"/>
          </p:cNvPicPr>
          <p:nvPr/>
        </p:nvPicPr>
        <p:blipFill>
          <a:blip r:embed="rId2"/>
          <a:stretch>
            <a:fillRect/>
          </a:stretch>
        </p:blipFill>
        <p:spPr>
          <a:xfrm>
            <a:off x="4256206" y="4034710"/>
            <a:ext cx="4638537" cy="2423223"/>
          </a:xfrm>
          <a:prstGeom prst="rect">
            <a:avLst/>
          </a:prstGeom>
        </p:spPr>
      </p:pic>
      <p:sp>
        <p:nvSpPr>
          <p:cNvPr id="5" name="正方形/長方形 4">
            <a:extLst>
              <a:ext uri="{FF2B5EF4-FFF2-40B4-BE49-F238E27FC236}">
                <a16:creationId xmlns:a16="http://schemas.microsoft.com/office/drawing/2014/main" id="{B07FCF14-8ECD-404A-BF51-85071B0ECE6C}"/>
              </a:ext>
            </a:extLst>
          </p:cNvPr>
          <p:cNvSpPr/>
          <p:nvPr/>
        </p:nvSpPr>
        <p:spPr>
          <a:xfrm>
            <a:off x="4732748" y="6356394"/>
            <a:ext cx="7261824" cy="369332"/>
          </a:xfrm>
          <a:prstGeom prst="rect">
            <a:avLst/>
          </a:prstGeom>
        </p:spPr>
        <p:txBody>
          <a:bodyPr wrap="square">
            <a:spAutoFit/>
          </a:bodyPr>
          <a:lstStyle/>
          <a:p>
            <a:r>
              <a:rPr lang="en" altLang="ja-JP" dirty="0">
                <a:latin typeface="Minion"/>
              </a:rPr>
              <a:t>Figure </a:t>
            </a:r>
            <a:r>
              <a:rPr lang="en" altLang="ja-JP" dirty="0">
                <a:latin typeface="MinionPro"/>
              </a:rPr>
              <a:t>1: Brain magnetic resonance imaging, axial (a) and coronal (b) views</a:t>
            </a:r>
            <a:endParaRPr lang="en" altLang="ja-JP" dirty="0"/>
          </a:p>
        </p:txBody>
      </p:sp>
    </p:spTree>
    <p:extLst>
      <p:ext uri="{BB962C8B-B14F-4D97-AF65-F5344CB8AC3E}">
        <p14:creationId xmlns:p14="http://schemas.microsoft.com/office/powerpoint/2010/main" val="1942073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8AC03B-78FB-0A42-8B62-A4528B677D95}"/>
              </a:ext>
            </a:extLst>
          </p:cNvPr>
          <p:cNvSpPr>
            <a:spLocks noGrp="1"/>
          </p:cNvSpPr>
          <p:nvPr>
            <p:ph type="title"/>
          </p:nvPr>
        </p:nvSpPr>
        <p:spPr/>
        <p:txBody>
          <a:bodyPr/>
          <a:lstStyle/>
          <a:p>
            <a:r>
              <a:rPr lang="ja-JP" altLang="en-US"/>
              <a:t>麻酔計画</a:t>
            </a:r>
            <a:endParaRPr kumimoji="1" lang="ja-JP" altLang="en-US"/>
          </a:p>
        </p:txBody>
      </p:sp>
      <p:sp>
        <p:nvSpPr>
          <p:cNvPr id="3" name="コンテンツ プレースホルダー 2">
            <a:extLst>
              <a:ext uri="{FF2B5EF4-FFF2-40B4-BE49-F238E27FC236}">
                <a16:creationId xmlns:a16="http://schemas.microsoft.com/office/drawing/2014/main" id="{321CF1D9-4D0E-AA4C-BF78-E8D1B1E0D4C5}"/>
              </a:ext>
            </a:extLst>
          </p:cNvPr>
          <p:cNvSpPr>
            <a:spLocks noGrp="1"/>
          </p:cNvSpPr>
          <p:nvPr>
            <p:ph idx="1"/>
          </p:nvPr>
        </p:nvSpPr>
        <p:spPr/>
        <p:txBody>
          <a:bodyPr/>
          <a:lstStyle/>
          <a:p>
            <a:pPr marL="0" indent="0">
              <a:buNone/>
            </a:pPr>
            <a:r>
              <a:rPr lang="ja-JP" altLang="en-US"/>
              <a:t>◆</a:t>
            </a:r>
            <a:r>
              <a:rPr lang="en-US" altLang="ja-JP" dirty="0"/>
              <a:t>MRI</a:t>
            </a:r>
            <a:r>
              <a:rPr lang="ja-JP" altLang="en-US"/>
              <a:t>所見</a:t>
            </a:r>
            <a:r>
              <a:rPr lang="en-US" altLang="ja-JP" dirty="0"/>
              <a:t> </a:t>
            </a:r>
            <a:r>
              <a:rPr lang="ja-JP" altLang="en-US"/>
              <a:t>頭蓋内圧上昇</a:t>
            </a:r>
            <a:r>
              <a:rPr lang="en-US" altLang="ja-JP" dirty="0"/>
              <a:t>(</a:t>
            </a:r>
            <a:r>
              <a:rPr lang="ja-JP" altLang="en-US"/>
              <a:t>＋</a:t>
            </a:r>
            <a:r>
              <a:rPr lang="en-US" altLang="ja-JP" dirty="0"/>
              <a:t>)</a:t>
            </a:r>
          </a:p>
          <a:p>
            <a:pPr marL="0" indent="0">
              <a:buNone/>
            </a:pPr>
            <a:r>
              <a:rPr kumimoji="1" lang="ja-JP" altLang="en-US"/>
              <a:t>⇨</a:t>
            </a:r>
            <a:r>
              <a:rPr kumimoji="1" lang="ja-JP" altLang="en-US">
                <a:solidFill>
                  <a:srgbClr val="E21D65"/>
                </a:solidFill>
              </a:rPr>
              <a:t>脊髄くも膜下麻酔・硬膜外麻酔</a:t>
            </a:r>
            <a:r>
              <a:rPr lang="ja-JP" altLang="en-US">
                <a:solidFill>
                  <a:srgbClr val="E21D65"/>
                </a:solidFill>
              </a:rPr>
              <a:t>、サクシニルコリン</a:t>
            </a:r>
            <a:r>
              <a:rPr kumimoji="1" lang="ja-JP" altLang="en-US">
                <a:solidFill>
                  <a:srgbClr val="E21D65"/>
                </a:solidFill>
              </a:rPr>
              <a:t>は禁忌</a:t>
            </a:r>
            <a:endParaRPr kumimoji="1" lang="en-US" altLang="ja-JP" dirty="0">
              <a:solidFill>
                <a:srgbClr val="E21D65"/>
              </a:solidFill>
            </a:endParaRPr>
          </a:p>
          <a:p>
            <a:pPr marL="0" indent="0">
              <a:lnSpc>
                <a:spcPct val="150000"/>
              </a:lnSpc>
              <a:buNone/>
            </a:pPr>
            <a:endParaRPr kumimoji="1" lang="en-US" altLang="ja-JP" dirty="0">
              <a:solidFill>
                <a:srgbClr val="E21D65"/>
              </a:solidFill>
            </a:endParaRPr>
          </a:p>
          <a:p>
            <a:r>
              <a:rPr kumimoji="1" lang="ja-JP" altLang="en-US"/>
              <a:t>麻酔計画</a:t>
            </a:r>
            <a:r>
              <a:rPr lang="ja-JP" altLang="en-US"/>
              <a:t>：</a:t>
            </a:r>
            <a:r>
              <a:rPr kumimoji="1" lang="ja-JP" altLang="en-US"/>
              <a:t>全身麻酔</a:t>
            </a:r>
            <a:r>
              <a:rPr kumimoji="1" lang="en-US" altLang="ja-JP" dirty="0"/>
              <a:t>(Rapid induction)</a:t>
            </a:r>
            <a:r>
              <a:rPr kumimoji="1" lang="ja-JP" altLang="en-US"/>
              <a:t>＋両側</a:t>
            </a:r>
            <a:r>
              <a:rPr kumimoji="1" lang="en-US" altLang="ja-JP" dirty="0" err="1"/>
              <a:t>TAPblock</a:t>
            </a:r>
            <a:endParaRPr kumimoji="1" lang="en-US" altLang="ja-JP" dirty="0"/>
          </a:p>
          <a:p>
            <a:pPr>
              <a:lnSpc>
                <a:spcPct val="100000"/>
              </a:lnSpc>
            </a:pPr>
            <a:r>
              <a:rPr kumimoji="1" lang="ja-JP" altLang="en-US"/>
              <a:t>筋弛緩薬：ロクロニウム</a:t>
            </a:r>
            <a:endParaRPr kumimoji="1" lang="en-US" altLang="ja-JP" dirty="0"/>
          </a:p>
          <a:p>
            <a:r>
              <a:rPr lang="ja-JP" altLang="en-US"/>
              <a:t>術後鎮痛：</a:t>
            </a:r>
            <a:r>
              <a:rPr lang="en-US" altLang="ja-JP" dirty="0" err="1"/>
              <a:t>TAPblock</a:t>
            </a:r>
            <a:endParaRPr kumimoji="1" lang="ja-JP" altLang="en-US"/>
          </a:p>
        </p:txBody>
      </p:sp>
    </p:spTree>
    <p:extLst>
      <p:ext uri="{BB962C8B-B14F-4D97-AF65-F5344CB8AC3E}">
        <p14:creationId xmlns:p14="http://schemas.microsoft.com/office/powerpoint/2010/main" val="848185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8EE68D-7670-5440-A630-032C941B4BF8}"/>
              </a:ext>
            </a:extLst>
          </p:cNvPr>
          <p:cNvSpPr>
            <a:spLocks noGrp="1"/>
          </p:cNvSpPr>
          <p:nvPr>
            <p:ph type="title"/>
          </p:nvPr>
        </p:nvSpPr>
        <p:spPr/>
        <p:txBody>
          <a:bodyPr/>
          <a:lstStyle/>
          <a:p>
            <a:r>
              <a:rPr kumimoji="1" lang="ja-JP" altLang="en-US"/>
              <a:t>麻酔の流れ</a:t>
            </a:r>
          </a:p>
        </p:txBody>
      </p:sp>
      <p:sp>
        <p:nvSpPr>
          <p:cNvPr id="3" name="コンテンツ プレースホルダー 2">
            <a:extLst>
              <a:ext uri="{FF2B5EF4-FFF2-40B4-BE49-F238E27FC236}">
                <a16:creationId xmlns:a16="http://schemas.microsoft.com/office/drawing/2014/main" id="{2F9D2423-6AD7-2349-8322-4151FAD61668}"/>
              </a:ext>
            </a:extLst>
          </p:cNvPr>
          <p:cNvSpPr>
            <a:spLocks noGrp="1"/>
          </p:cNvSpPr>
          <p:nvPr>
            <p:ph idx="1"/>
          </p:nvPr>
        </p:nvSpPr>
        <p:spPr>
          <a:xfrm>
            <a:off x="3786140" y="789709"/>
            <a:ext cx="7315200" cy="5309755"/>
          </a:xfrm>
        </p:spPr>
        <p:txBody>
          <a:bodyPr>
            <a:normAutofit/>
          </a:bodyPr>
          <a:lstStyle/>
          <a:p>
            <a:pPr>
              <a:lnSpc>
                <a:spcPct val="100000"/>
              </a:lnSpc>
            </a:pPr>
            <a:r>
              <a:rPr lang="ja-JP" altLang="en-US"/>
              <a:t>前酸素化後プロポフォール</a:t>
            </a:r>
            <a:r>
              <a:rPr lang="en-US" altLang="ja-JP" dirty="0"/>
              <a:t>3mg/kg</a:t>
            </a:r>
            <a:r>
              <a:rPr lang="ja-JP" altLang="en-US"/>
              <a:t>＋ロクロニウム</a:t>
            </a:r>
            <a:r>
              <a:rPr lang="en-US" altLang="ja-JP" dirty="0"/>
              <a:t>1.2mg/kg   </a:t>
            </a:r>
            <a:r>
              <a:rPr lang="ja-JP" altLang="en-US"/>
              <a:t>を投与し迅速導入</a:t>
            </a:r>
            <a:endParaRPr lang="en-US" altLang="ja-JP" dirty="0"/>
          </a:p>
          <a:p>
            <a:pPr>
              <a:lnSpc>
                <a:spcPct val="160000"/>
              </a:lnSpc>
            </a:pPr>
            <a:r>
              <a:rPr kumimoji="1" lang="ja-JP" altLang="en-US"/>
              <a:t>ビデオ喉頭鏡を使用し</a:t>
            </a:r>
            <a:r>
              <a:rPr kumimoji="1" lang="en-US" altLang="ja-JP" dirty="0"/>
              <a:t>1</a:t>
            </a:r>
            <a:r>
              <a:rPr kumimoji="1" lang="ja-JP" altLang="en-US"/>
              <a:t>回で挿管、その後胃管挿入</a:t>
            </a:r>
            <a:endParaRPr kumimoji="1" lang="en-US" altLang="ja-JP" dirty="0"/>
          </a:p>
          <a:p>
            <a:pPr>
              <a:lnSpc>
                <a:spcPct val="160000"/>
              </a:lnSpc>
            </a:pPr>
            <a:r>
              <a:rPr kumimoji="1" lang="ja-JP" altLang="en-US"/>
              <a:t>児娩出後フェンタニル</a:t>
            </a:r>
            <a:r>
              <a:rPr kumimoji="1" lang="en-US" altLang="ja-JP" dirty="0"/>
              <a:t>100μg</a:t>
            </a:r>
            <a:r>
              <a:rPr kumimoji="1" lang="ja-JP" altLang="en-US"/>
              <a:t>投与</a:t>
            </a:r>
            <a:endParaRPr kumimoji="1" lang="en-US" altLang="ja-JP" dirty="0"/>
          </a:p>
          <a:p>
            <a:pPr>
              <a:lnSpc>
                <a:spcPct val="100000"/>
              </a:lnSpc>
            </a:pPr>
            <a:r>
              <a:rPr kumimoji="1" lang="ja-JP" altLang="en-US"/>
              <a:t>手術終了後</a:t>
            </a:r>
            <a:r>
              <a:rPr lang="en-US" altLang="ja-JP" dirty="0"/>
              <a:t>0.65</a:t>
            </a:r>
            <a:r>
              <a:rPr kumimoji="1" lang="en-US" altLang="ja-JP" dirty="0"/>
              <a:t>%</a:t>
            </a:r>
            <a:r>
              <a:rPr kumimoji="1" lang="ja-JP" altLang="en-US"/>
              <a:t>リボソーム型ブピバカイン</a:t>
            </a:r>
            <a:r>
              <a:rPr lang="en-US" altLang="ja-JP" dirty="0"/>
              <a:t>4</a:t>
            </a:r>
            <a:r>
              <a:rPr kumimoji="1" lang="en-US" altLang="ja-JP" dirty="0"/>
              <a:t>0ml</a:t>
            </a:r>
            <a:r>
              <a:rPr kumimoji="1" lang="ja-JP" altLang="en-US"/>
              <a:t>で</a:t>
            </a:r>
            <a:r>
              <a:rPr lang="en-US" altLang="ja-JP" dirty="0"/>
              <a:t>                   </a:t>
            </a:r>
            <a:r>
              <a:rPr kumimoji="1" lang="ja-JP" altLang="en-US"/>
              <a:t>両側</a:t>
            </a:r>
            <a:r>
              <a:rPr kumimoji="1" lang="en-US" altLang="ja-JP" dirty="0" err="1"/>
              <a:t>TAPblock</a:t>
            </a:r>
            <a:endParaRPr kumimoji="1" lang="en-US" altLang="ja-JP" dirty="0"/>
          </a:p>
          <a:p>
            <a:pPr>
              <a:lnSpc>
                <a:spcPct val="100000"/>
              </a:lnSpc>
            </a:pPr>
            <a:r>
              <a:rPr lang="en-US" altLang="ja-JP" dirty="0"/>
              <a:t>block</a:t>
            </a:r>
            <a:r>
              <a:rPr lang="ja-JP" altLang="en-US"/>
              <a:t>終了後グリコピルレート</a:t>
            </a:r>
            <a:r>
              <a:rPr lang="en-US" altLang="ja-JP" dirty="0"/>
              <a:t>(</a:t>
            </a:r>
            <a:r>
              <a:rPr lang="ja-JP" altLang="en-US"/>
              <a:t>抗コリン薬</a:t>
            </a:r>
            <a:r>
              <a:rPr lang="en-US" altLang="ja-JP" dirty="0"/>
              <a:t>)</a:t>
            </a:r>
            <a:r>
              <a:rPr lang="ja-JP" altLang="en-US"/>
              <a:t>＋ネオスチグミンでロクロニウムをリバースし手術室内で抜管</a:t>
            </a:r>
            <a:endParaRPr lang="en-US" altLang="ja-JP" dirty="0"/>
          </a:p>
          <a:p>
            <a:pPr>
              <a:lnSpc>
                <a:spcPct val="160000"/>
              </a:lnSpc>
            </a:pPr>
            <a:r>
              <a:rPr kumimoji="1" lang="en-US" altLang="ja-JP" dirty="0" err="1"/>
              <a:t>TAPblock</a:t>
            </a:r>
            <a:r>
              <a:rPr kumimoji="1" lang="ja-JP" altLang="en-US"/>
              <a:t>施行</a:t>
            </a:r>
            <a:r>
              <a:rPr kumimoji="1" lang="en-US" altLang="ja-JP" dirty="0"/>
              <a:t>28</a:t>
            </a:r>
            <a:r>
              <a:rPr kumimoji="1" lang="ja-JP" altLang="en-US"/>
              <a:t>時間後に術後鎮痛目的にモルヒネ投与</a:t>
            </a:r>
            <a:endParaRPr kumimoji="1" lang="en-US" altLang="ja-JP" dirty="0"/>
          </a:p>
        </p:txBody>
      </p:sp>
    </p:spTree>
    <p:extLst>
      <p:ext uri="{BB962C8B-B14F-4D97-AF65-F5344CB8AC3E}">
        <p14:creationId xmlns:p14="http://schemas.microsoft.com/office/powerpoint/2010/main" val="2691029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1CB414-5F1A-944B-B665-4BBFB0FF781C}"/>
              </a:ext>
            </a:extLst>
          </p:cNvPr>
          <p:cNvSpPr>
            <a:spLocks noGrp="1"/>
          </p:cNvSpPr>
          <p:nvPr>
            <p:ph type="title"/>
          </p:nvPr>
        </p:nvSpPr>
        <p:spPr/>
        <p:txBody>
          <a:bodyPr/>
          <a:lstStyle/>
          <a:p>
            <a:r>
              <a:rPr lang="en-US" altLang="ja-JP" dirty="0"/>
              <a:t>Case Description</a:t>
            </a:r>
            <a:endParaRPr kumimoji="1" lang="ja-JP" altLang="en-US"/>
          </a:p>
        </p:txBody>
      </p:sp>
      <p:sp>
        <p:nvSpPr>
          <p:cNvPr id="3" name="コンテンツ プレースホルダー 2">
            <a:extLst>
              <a:ext uri="{FF2B5EF4-FFF2-40B4-BE49-F238E27FC236}">
                <a16:creationId xmlns:a16="http://schemas.microsoft.com/office/drawing/2014/main" id="{EF2FC957-961B-464C-A79C-317372F2F31D}"/>
              </a:ext>
            </a:extLst>
          </p:cNvPr>
          <p:cNvSpPr>
            <a:spLocks noGrp="1"/>
          </p:cNvSpPr>
          <p:nvPr>
            <p:ph idx="1"/>
          </p:nvPr>
        </p:nvSpPr>
        <p:spPr/>
        <p:txBody>
          <a:bodyPr/>
          <a:lstStyle/>
          <a:p>
            <a:pPr>
              <a:lnSpc>
                <a:spcPct val="150000"/>
              </a:lnSpc>
            </a:pPr>
            <a:r>
              <a:rPr lang="ja-JP" altLang="en-US"/>
              <a:t>帝王切開の術中・術後で問題は生じなかった</a:t>
            </a:r>
            <a:endParaRPr lang="en-US" altLang="ja-JP" dirty="0"/>
          </a:p>
          <a:p>
            <a:pPr>
              <a:lnSpc>
                <a:spcPct val="150000"/>
              </a:lnSpc>
            </a:pPr>
            <a:r>
              <a:rPr lang="ja-JP" altLang="en-US"/>
              <a:t>児も出生後異常なし</a:t>
            </a:r>
            <a:endParaRPr kumimoji="1" lang="en-US" altLang="ja-JP" dirty="0"/>
          </a:p>
          <a:p>
            <a:pPr>
              <a:lnSpc>
                <a:spcPct val="150000"/>
              </a:lnSpc>
            </a:pPr>
            <a:r>
              <a:rPr kumimoji="1" lang="en-US" altLang="ja-JP" dirty="0"/>
              <a:t>POD7</a:t>
            </a:r>
            <a:r>
              <a:rPr kumimoji="1" lang="ja-JP" altLang="en-US"/>
              <a:t>に開頭腫瘍摘出術施行、全身麻酔で問題なく終了</a:t>
            </a:r>
            <a:endParaRPr kumimoji="1" lang="en-US" altLang="ja-JP" dirty="0"/>
          </a:p>
          <a:p>
            <a:pPr>
              <a:lnSpc>
                <a:spcPct val="150000"/>
              </a:lnSpc>
            </a:pPr>
            <a:r>
              <a:rPr kumimoji="1" lang="ja-JP" altLang="en-US"/>
              <a:t>病理検査</a:t>
            </a:r>
            <a:r>
              <a:rPr lang="ja-JP" altLang="en-US"/>
              <a:t>：</a:t>
            </a:r>
            <a:r>
              <a:rPr lang="en-US" altLang="ja-JP" dirty="0" err="1"/>
              <a:t>WHOgradeⅣ</a:t>
            </a:r>
            <a:r>
              <a:rPr lang="ja-JP" altLang="en-US"/>
              <a:t>膠芽腫</a:t>
            </a:r>
            <a:endParaRPr lang="en-US" altLang="ja-JP" dirty="0"/>
          </a:p>
          <a:p>
            <a:pPr>
              <a:lnSpc>
                <a:spcPct val="150000"/>
              </a:lnSpc>
            </a:pPr>
            <a:r>
              <a:rPr kumimoji="1" lang="ja-JP" altLang="en-US"/>
              <a:t>術後神経学的異常はなく、化学放射線療法を行った</a:t>
            </a:r>
            <a:endParaRPr kumimoji="1" lang="en-US" altLang="ja-JP" dirty="0"/>
          </a:p>
        </p:txBody>
      </p:sp>
    </p:spTree>
    <p:extLst>
      <p:ext uri="{BB962C8B-B14F-4D97-AF65-F5344CB8AC3E}">
        <p14:creationId xmlns:p14="http://schemas.microsoft.com/office/powerpoint/2010/main" val="3091317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5BA526-469B-E44F-9E7A-586EA2B6FD0F}"/>
              </a:ext>
            </a:extLst>
          </p:cNvPr>
          <p:cNvSpPr>
            <a:spLocks noGrp="1"/>
          </p:cNvSpPr>
          <p:nvPr>
            <p:ph type="title"/>
          </p:nvPr>
        </p:nvSpPr>
        <p:spPr/>
        <p:txBody>
          <a:bodyPr/>
          <a:lstStyle/>
          <a:p>
            <a:r>
              <a:rPr kumimoji="1" lang="en-US" altLang="ja-JP" dirty="0"/>
              <a:t>Discussion</a:t>
            </a:r>
            <a:endParaRPr kumimoji="1" lang="ja-JP" altLang="en-US"/>
          </a:p>
        </p:txBody>
      </p:sp>
      <p:sp>
        <p:nvSpPr>
          <p:cNvPr id="6" name="コンテンツ プレースホルダー 2">
            <a:extLst>
              <a:ext uri="{FF2B5EF4-FFF2-40B4-BE49-F238E27FC236}">
                <a16:creationId xmlns:a16="http://schemas.microsoft.com/office/drawing/2014/main" id="{27F5ABBE-301C-9C4D-BE92-AF6265BD0B4E}"/>
              </a:ext>
            </a:extLst>
          </p:cNvPr>
          <p:cNvSpPr txBox="1">
            <a:spLocks/>
          </p:cNvSpPr>
          <p:nvPr/>
        </p:nvSpPr>
        <p:spPr>
          <a:xfrm>
            <a:off x="3869268" y="1479527"/>
            <a:ext cx="7315200" cy="1944901"/>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a:lnSpc>
                <a:spcPct val="100000"/>
              </a:lnSpc>
            </a:pPr>
            <a:r>
              <a:rPr lang="ja-JP" altLang="en-US"/>
              <a:t>妊娠中は頭痛・嘔気など頭蓋内腫瘍に関連する症状が頻発</a:t>
            </a:r>
            <a:endParaRPr lang="en-US" altLang="ja-JP" dirty="0"/>
          </a:p>
          <a:p>
            <a:pPr marL="0" indent="0">
              <a:lnSpc>
                <a:spcPct val="100000"/>
              </a:lnSpc>
              <a:buFont typeface="Wingdings 2" pitchFamily="18" charset="2"/>
              <a:buNone/>
            </a:pPr>
            <a:r>
              <a:rPr lang="ja-JP" altLang="en-US"/>
              <a:t>　　⇨診断の遅れにつながる</a:t>
            </a:r>
            <a:endParaRPr lang="en-US" altLang="ja-JP" dirty="0"/>
          </a:p>
          <a:p>
            <a:pPr>
              <a:lnSpc>
                <a:spcPct val="150000"/>
              </a:lnSpc>
            </a:pPr>
            <a:endParaRPr lang="en-US" altLang="ja-JP" dirty="0"/>
          </a:p>
        </p:txBody>
      </p:sp>
      <p:sp>
        <p:nvSpPr>
          <p:cNvPr id="7" name="コンテンツ プレースホルダー 2">
            <a:extLst>
              <a:ext uri="{FF2B5EF4-FFF2-40B4-BE49-F238E27FC236}">
                <a16:creationId xmlns:a16="http://schemas.microsoft.com/office/drawing/2014/main" id="{DC092CEF-52B8-E745-B524-B1BF4C476B16}"/>
              </a:ext>
            </a:extLst>
          </p:cNvPr>
          <p:cNvSpPr txBox="1">
            <a:spLocks/>
          </p:cNvSpPr>
          <p:nvPr/>
        </p:nvSpPr>
        <p:spPr>
          <a:xfrm>
            <a:off x="3869268" y="2760114"/>
            <a:ext cx="7315200" cy="1944901"/>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a:lnSpc>
                <a:spcPct val="200000"/>
              </a:lnSpc>
            </a:pPr>
            <a:r>
              <a:rPr lang="ja-JP" altLang="en-US"/>
              <a:t>妊娠に伴うプロゲステロンの生理学的変化</a:t>
            </a:r>
            <a:endParaRPr lang="en-US" altLang="ja-JP" dirty="0"/>
          </a:p>
          <a:p>
            <a:pPr marL="0" indent="0">
              <a:lnSpc>
                <a:spcPct val="100000"/>
              </a:lnSpc>
              <a:buNone/>
            </a:pPr>
            <a:r>
              <a:rPr lang="ja-JP" altLang="en-US"/>
              <a:t>　　⇨頭蓋内腫瘍の成長の促進・症状の再燃</a:t>
            </a:r>
            <a:endParaRPr lang="en-US" altLang="ja-JP" dirty="0"/>
          </a:p>
          <a:p>
            <a:pPr>
              <a:lnSpc>
                <a:spcPct val="150000"/>
              </a:lnSpc>
            </a:pPr>
            <a:endParaRPr lang="en-US" altLang="ja-JP" dirty="0"/>
          </a:p>
        </p:txBody>
      </p:sp>
      <p:sp>
        <p:nvSpPr>
          <p:cNvPr id="8" name="コンテンツ プレースホルダー 2">
            <a:extLst>
              <a:ext uri="{FF2B5EF4-FFF2-40B4-BE49-F238E27FC236}">
                <a16:creationId xmlns:a16="http://schemas.microsoft.com/office/drawing/2014/main" id="{C9F81A00-4887-4240-9156-5989B60EFBD8}"/>
              </a:ext>
            </a:extLst>
          </p:cNvPr>
          <p:cNvSpPr txBox="1">
            <a:spLocks/>
          </p:cNvSpPr>
          <p:nvPr/>
        </p:nvSpPr>
        <p:spPr>
          <a:xfrm>
            <a:off x="3869268" y="4313101"/>
            <a:ext cx="7315200" cy="1944901"/>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a:lstStyle>
          <a:p>
            <a:pPr>
              <a:lnSpc>
                <a:spcPct val="100000"/>
              </a:lnSpc>
            </a:pPr>
            <a:r>
              <a:rPr lang="ja-JP" altLang="en-US"/>
              <a:t>妊娠中に脳室ドレナージが必要になった場合</a:t>
            </a:r>
            <a:endParaRPr lang="en-US" altLang="ja-JP" dirty="0"/>
          </a:p>
          <a:p>
            <a:pPr marL="0" indent="0">
              <a:lnSpc>
                <a:spcPct val="100000"/>
              </a:lnSpc>
              <a:buNone/>
            </a:pPr>
            <a:r>
              <a:rPr lang="ja-JP" altLang="en-US"/>
              <a:t>　　⇨脳外科医の判断で施行</a:t>
            </a:r>
            <a:endParaRPr lang="en-US" altLang="ja-JP" dirty="0"/>
          </a:p>
          <a:p>
            <a:pPr>
              <a:lnSpc>
                <a:spcPct val="150000"/>
              </a:lnSpc>
            </a:pPr>
            <a:endParaRPr lang="en-US" altLang="ja-JP" dirty="0"/>
          </a:p>
        </p:txBody>
      </p:sp>
    </p:spTree>
    <p:extLst>
      <p:ext uri="{BB962C8B-B14F-4D97-AF65-F5344CB8AC3E}">
        <p14:creationId xmlns:p14="http://schemas.microsoft.com/office/powerpoint/2010/main" val="271299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7D4C3D-CDC8-374D-9164-3A535C43C6C1}"/>
              </a:ext>
            </a:extLst>
          </p:cNvPr>
          <p:cNvSpPr>
            <a:spLocks noGrp="1"/>
          </p:cNvSpPr>
          <p:nvPr>
            <p:ph type="title"/>
          </p:nvPr>
        </p:nvSpPr>
        <p:spPr/>
        <p:txBody>
          <a:bodyPr/>
          <a:lstStyle/>
          <a:p>
            <a:r>
              <a:rPr lang="en-US" altLang="ja-JP" dirty="0"/>
              <a:t>Discussion</a:t>
            </a:r>
            <a:endParaRPr kumimoji="1" lang="ja-JP" altLang="en-US"/>
          </a:p>
        </p:txBody>
      </p:sp>
      <p:sp>
        <p:nvSpPr>
          <p:cNvPr id="3" name="コンテンツ プレースホルダー 2">
            <a:extLst>
              <a:ext uri="{FF2B5EF4-FFF2-40B4-BE49-F238E27FC236}">
                <a16:creationId xmlns:a16="http://schemas.microsoft.com/office/drawing/2014/main" id="{8805D393-6E88-D549-8271-4E0D389FE608}"/>
              </a:ext>
            </a:extLst>
          </p:cNvPr>
          <p:cNvSpPr>
            <a:spLocks noGrp="1"/>
          </p:cNvSpPr>
          <p:nvPr>
            <p:ph idx="1"/>
          </p:nvPr>
        </p:nvSpPr>
        <p:spPr/>
        <p:txBody>
          <a:bodyPr/>
          <a:lstStyle/>
          <a:p>
            <a:pPr>
              <a:lnSpc>
                <a:spcPct val="100000"/>
              </a:lnSpc>
            </a:pPr>
            <a:r>
              <a:rPr lang="ja-JP" altLang="en-US"/>
              <a:t>頭蓋内腫瘍があっても経膣分娩は可能</a:t>
            </a:r>
            <a:endParaRPr lang="en-US" altLang="ja-JP" dirty="0"/>
          </a:p>
          <a:p>
            <a:pPr marL="0" indent="0">
              <a:lnSpc>
                <a:spcPct val="100000"/>
              </a:lnSpc>
              <a:buNone/>
            </a:pPr>
            <a:r>
              <a:rPr lang="ja-JP" altLang="en-US"/>
              <a:t>　⇨頭蓋内圧上昇がある場合は帝王切開を選択</a:t>
            </a:r>
            <a:endParaRPr lang="en-US" altLang="ja-JP" dirty="0"/>
          </a:p>
          <a:p>
            <a:pPr marL="0" indent="0">
              <a:lnSpc>
                <a:spcPct val="100000"/>
              </a:lnSpc>
              <a:buNone/>
            </a:pPr>
            <a:endParaRPr lang="en-US" altLang="ja-JP" dirty="0"/>
          </a:p>
          <a:p>
            <a:pPr>
              <a:lnSpc>
                <a:spcPct val="200000"/>
              </a:lnSpc>
            </a:pPr>
            <a:r>
              <a:rPr lang="ja-JP" altLang="en-US"/>
              <a:t>術後鎮痛として</a:t>
            </a:r>
            <a:r>
              <a:rPr lang="en-US" altLang="ja-JP" dirty="0" err="1"/>
              <a:t>TAPblock</a:t>
            </a:r>
            <a:r>
              <a:rPr lang="ja-JP" altLang="en-US"/>
              <a:t>を選択</a:t>
            </a:r>
            <a:endParaRPr lang="en-US" altLang="ja-JP" dirty="0"/>
          </a:p>
          <a:p>
            <a:pPr marL="0" indent="0">
              <a:lnSpc>
                <a:spcPct val="100000"/>
              </a:lnSpc>
              <a:buNone/>
            </a:pPr>
            <a:r>
              <a:rPr lang="ja-JP" altLang="en-US"/>
              <a:t>　⇨髄腔内にモルヒネ投与をできない場合の術後鎮痛</a:t>
            </a:r>
            <a:endParaRPr lang="en-US" altLang="ja-JP" dirty="0"/>
          </a:p>
          <a:p>
            <a:pPr marL="0" indent="0">
              <a:lnSpc>
                <a:spcPct val="100000"/>
              </a:lnSpc>
              <a:buNone/>
            </a:pPr>
            <a:r>
              <a:rPr lang="ja-JP" altLang="en-US"/>
              <a:t>　⇨抜管時の頭蓋内圧の更なる上昇の予防</a:t>
            </a:r>
            <a:endParaRPr lang="en-US" altLang="ja-JP" dirty="0"/>
          </a:p>
          <a:p>
            <a:pPr marL="0" indent="0">
              <a:lnSpc>
                <a:spcPct val="100000"/>
              </a:lnSpc>
              <a:buNone/>
            </a:pPr>
            <a:r>
              <a:rPr lang="ja-JP" altLang="en-US"/>
              <a:t>　⇨術後オピオイド使用量及び副作用の減少</a:t>
            </a:r>
            <a:endParaRPr kumimoji="1" lang="ja-JP" altLang="en-US"/>
          </a:p>
        </p:txBody>
      </p:sp>
    </p:spTree>
    <p:extLst>
      <p:ext uri="{BB962C8B-B14F-4D97-AF65-F5344CB8AC3E}">
        <p14:creationId xmlns:p14="http://schemas.microsoft.com/office/powerpoint/2010/main" val="2627730353"/>
      </p:ext>
    </p:extLst>
  </p:cSld>
  <p:clrMapOvr>
    <a:masterClrMapping/>
  </p:clrMapOvr>
</p:sld>
</file>

<file path=ppt/theme/theme1.xml><?xml version="1.0" encoding="utf-8"?>
<a:theme xmlns:a="http://schemas.openxmlformats.org/drawingml/2006/main" name="フレーム">
  <a:themeElements>
    <a:clrScheme name="青緑">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フレーム">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フレーム">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{5E2B61E6-0C85-5243-8A59-DDB08CE41D08}tf10001124</Template>
  <TotalTime>184</TotalTime>
  <Words>593</Words>
  <Application>Microsoft Office PowerPoint</Application>
  <PresentationFormat>ワイド画面</PresentationFormat>
  <Paragraphs>63</Paragraphs>
  <Slides>10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Minion</vt:lpstr>
      <vt:lpstr>MinionPro</vt:lpstr>
      <vt:lpstr>Corbel</vt:lpstr>
      <vt:lpstr>Wingdings 2</vt:lpstr>
      <vt:lpstr>フレーム</vt:lpstr>
      <vt:lpstr>PowerPoint プレゼンテーション</vt:lpstr>
      <vt:lpstr>Overview</vt:lpstr>
      <vt:lpstr>Introduction CNS腫瘍について</vt:lpstr>
      <vt:lpstr>Case Description</vt:lpstr>
      <vt:lpstr>麻酔計画</vt:lpstr>
      <vt:lpstr>麻酔の流れ</vt:lpstr>
      <vt:lpstr>Case Description</vt:lpstr>
      <vt:lpstr>Discussion</vt:lpstr>
      <vt:lpstr>Discussion</vt:lpstr>
      <vt:lpstr>結語</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Anesthetic Management for Cesarean Delivery in a Patient with a Gigantic Intracranial Tumor</dc:title>
  <dc:creator>Microsoft Office ユーザー</dc:creator>
  <cp:lastModifiedBy>スズキタカヒロ</cp:lastModifiedBy>
  <cp:revision>18</cp:revision>
  <dcterms:created xsi:type="dcterms:W3CDTF">2022-09-23T04:37:21Z</dcterms:created>
  <dcterms:modified xsi:type="dcterms:W3CDTF">2022-09-23T23:44:38Z</dcterms:modified>
</cp:coreProperties>
</file>