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7" r:id="rId2"/>
    <p:sldId id="260" r:id="rId3"/>
    <p:sldId id="261" r:id="rId4"/>
    <p:sldId id="262" r:id="rId5"/>
    <p:sldId id="268" r:id="rId6"/>
    <p:sldId id="263" r:id="rId7"/>
    <p:sldId id="264"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4" d="100"/>
          <a:sy n="114"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125133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249212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1034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2512827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1278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3662479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2572846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357153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40366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96617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52679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134944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287012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68040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271421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39F355-8B5D-4169-82C0-F2148169929A}"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91124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39F355-8B5D-4169-82C0-F2148169929A}" type="datetimeFigureOut">
              <a:rPr kumimoji="1" lang="ja-JP" altLang="en-US" smtClean="0"/>
              <a:t>2022/10/11</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F9B9A24-F16D-4EFE-B7F9-3FCA2823D51A}" type="slidenum">
              <a:rPr kumimoji="1" lang="ja-JP" altLang="en-US" smtClean="0"/>
              <a:t>‹#›</a:t>
            </a:fld>
            <a:endParaRPr kumimoji="1" lang="ja-JP" altLang="en-US"/>
          </a:p>
        </p:txBody>
      </p:sp>
    </p:spTree>
    <p:extLst>
      <p:ext uri="{BB962C8B-B14F-4D97-AF65-F5344CB8AC3E}">
        <p14:creationId xmlns:p14="http://schemas.microsoft.com/office/powerpoint/2010/main" val="3368750752"/>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EE3D5D5-073C-1EB0-DBDA-19ACA7410016}"/>
              </a:ext>
            </a:extLst>
          </p:cNvPr>
          <p:cNvSpPr txBox="1"/>
          <p:nvPr/>
        </p:nvSpPr>
        <p:spPr>
          <a:xfrm>
            <a:off x="639580" y="569626"/>
            <a:ext cx="10912839" cy="3046988"/>
          </a:xfrm>
          <a:prstGeom prst="rect">
            <a:avLst/>
          </a:prstGeom>
          <a:noFill/>
        </p:spPr>
        <p:txBody>
          <a:bodyPr wrap="square" rtlCol="0">
            <a:spAutoFit/>
          </a:bodyPr>
          <a:lstStyle/>
          <a:p>
            <a:r>
              <a:rPr kumimoji="1" lang="en-US" altLang="ja-JP" sz="4800" i="1" dirty="0">
                <a:latin typeface="ＭＳ Ｐゴシック" panose="020B0600070205080204" pitchFamily="50" charset="-128"/>
                <a:ea typeface="ＭＳ Ｐゴシック" panose="020B0600070205080204" pitchFamily="50" charset="-128"/>
              </a:rPr>
              <a:t>Case</a:t>
            </a:r>
            <a:r>
              <a:rPr kumimoji="1" lang="ja-JP" altLang="en-US" sz="4800" i="1" dirty="0">
                <a:latin typeface="ＭＳ Ｐゴシック" panose="020B0600070205080204" pitchFamily="50" charset="-128"/>
                <a:ea typeface="ＭＳ Ｐゴシック" panose="020B0600070205080204" pitchFamily="50" charset="-128"/>
              </a:rPr>
              <a:t>　</a:t>
            </a:r>
            <a:r>
              <a:rPr kumimoji="1" lang="en-US" altLang="ja-JP" sz="4800" i="1" dirty="0">
                <a:latin typeface="ＭＳ Ｐゴシック" panose="020B0600070205080204" pitchFamily="50" charset="-128"/>
                <a:ea typeface="ＭＳ Ｐゴシック" panose="020B0600070205080204" pitchFamily="50" charset="-128"/>
              </a:rPr>
              <a:t>Report</a:t>
            </a:r>
          </a:p>
          <a:p>
            <a:r>
              <a:rPr kumimoji="1" lang="en-US" altLang="ja-JP" sz="4800" dirty="0">
                <a:latin typeface="ＭＳ Ｐゴシック" panose="020B0600070205080204" pitchFamily="50" charset="-128"/>
                <a:ea typeface="ＭＳ Ｐゴシック" panose="020B0600070205080204" pitchFamily="50" charset="-128"/>
              </a:rPr>
              <a:t>Unilateral Hypoglossal Nerve Palsy in a Patient with a Difficult</a:t>
            </a:r>
          </a:p>
          <a:p>
            <a:r>
              <a:rPr kumimoji="1" lang="en-US" altLang="ja-JP" sz="4800" dirty="0">
                <a:latin typeface="ＭＳ Ｐゴシック" panose="020B0600070205080204" pitchFamily="50" charset="-128"/>
                <a:ea typeface="ＭＳ Ｐゴシック" panose="020B0600070205080204" pitchFamily="50" charset="-128"/>
              </a:rPr>
              <a:t>Airway Requiring Prolonged Intubation</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EFD6ECE0-86F0-2992-6895-F07685A9AA5F}"/>
              </a:ext>
            </a:extLst>
          </p:cNvPr>
          <p:cNvSpPr txBox="1"/>
          <p:nvPr/>
        </p:nvSpPr>
        <p:spPr>
          <a:xfrm>
            <a:off x="1109272" y="5426439"/>
            <a:ext cx="4497050" cy="1200329"/>
          </a:xfrm>
          <a:prstGeom prst="rect">
            <a:avLst/>
          </a:prstGeom>
          <a:noFill/>
        </p:spPr>
        <p:txBody>
          <a:bodyPr wrap="square" rtlCol="0">
            <a:spAutoFit/>
          </a:bodyPr>
          <a:lstStyle/>
          <a:p>
            <a:r>
              <a:rPr kumimoji="1" lang="en-US" altLang="ja-JP" dirty="0" err="1"/>
              <a:t>Hindawi</a:t>
            </a:r>
            <a:endParaRPr kumimoji="1" lang="en-US" altLang="ja-JP" dirty="0"/>
          </a:p>
          <a:p>
            <a:r>
              <a:rPr kumimoji="1" lang="en-US" altLang="ja-JP" dirty="0"/>
              <a:t>Case Reports in Anesthesiology</a:t>
            </a:r>
          </a:p>
          <a:p>
            <a:r>
              <a:rPr kumimoji="1" lang="en-US" altLang="ja-JP" dirty="0"/>
              <a:t>Volume 2021, Article ID 8842503, 3 pages</a:t>
            </a:r>
          </a:p>
          <a:p>
            <a:r>
              <a:rPr kumimoji="1" lang="en-US" altLang="ja-JP" dirty="0"/>
              <a:t>https://doi.org/10.1155/2021/8842503</a:t>
            </a:r>
            <a:endParaRPr kumimoji="1" lang="ja-JP" altLang="en-US" dirty="0"/>
          </a:p>
        </p:txBody>
      </p:sp>
      <p:sp>
        <p:nvSpPr>
          <p:cNvPr id="6" name="テキスト ボックス 5">
            <a:extLst>
              <a:ext uri="{FF2B5EF4-FFF2-40B4-BE49-F238E27FC236}">
                <a16:creationId xmlns:a16="http://schemas.microsoft.com/office/drawing/2014/main" id="{2E02D76A-01A5-67A9-80A0-4960A68A786B}"/>
              </a:ext>
            </a:extLst>
          </p:cNvPr>
          <p:cNvSpPr txBox="1"/>
          <p:nvPr/>
        </p:nvSpPr>
        <p:spPr>
          <a:xfrm>
            <a:off x="9983449" y="6257436"/>
            <a:ext cx="1394085" cy="369332"/>
          </a:xfrm>
          <a:prstGeom prst="rect">
            <a:avLst/>
          </a:prstGeom>
          <a:noFill/>
        </p:spPr>
        <p:txBody>
          <a:bodyPr wrap="square" rtlCol="0">
            <a:spAutoFit/>
          </a:bodyPr>
          <a:lstStyle/>
          <a:p>
            <a:r>
              <a:rPr kumimoji="1" lang="ja-JP" altLang="en-US" dirty="0"/>
              <a:t>竹中　彩乃</a:t>
            </a:r>
          </a:p>
        </p:txBody>
      </p:sp>
      <p:sp>
        <p:nvSpPr>
          <p:cNvPr id="7" name="テキスト ボックス 6">
            <a:extLst>
              <a:ext uri="{FF2B5EF4-FFF2-40B4-BE49-F238E27FC236}">
                <a16:creationId xmlns:a16="http://schemas.microsoft.com/office/drawing/2014/main" id="{EBA4E738-5D78-8167-B01E-07D2DDED6E2F}"/>
              </a:ext>
            </a:extLst>
          </p:cNvPr>
          <p:cNvSpPr txBox="1"/>
          <p:nvPr/>
        </p:nvSpPr>
        <p:spPr>
          <a:xfrm>
            <a:off x="801975" y="4259998"/>
            <a:ext cx="10238282" cy="523220"/>
          </a:xfrm>
          <a:prstGeom prst="rect">
            <a:avLst/>
          </a:prstGeom>
          <a:noFill/>
        </p:spPr>
        <p:txBody>
          <a:bodyPr wrap="square" rtlCol="0">
            <a:spAutoFit/>
          </a:bodyPr>
          <a:lstStyle/>
          <a:p>
            <a:r>
              <a:rPr kumimoji="1" lang="ja-JP" altLang="en-US" sz="2800" dirty="0">
                <a:latin typeface="ＭＳ Ｐゴシック" panose="020B0600070205080204" pitchFamily="50" charset="-128"/>
                <a:ea typeface="ＭＳ Ｐゴシック" panose="020B0600070205080204" pitchFamily="50" charset="-128"/>
              </a:rPr>
              <a:t>長時間の挿管を要した気道確保困難患者の片側性舌下神経麻痺</a:t>
            </a:r>
          </a:p>
        </p:txBody>
      </p:sp>
    </p:spTree>
    <p:extLst>
      <p:ext uri="{BB962C8B-B14F-4D97-AF65-F5344CB8AC3E}">
        <p14:creationId xmlns:p14="http://schemas.microsoft.com/office/powerpoint/2010/main" val="127138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954AA2A-9F58-4746-92F4-D31FB791C2BC}"/>
              </a:ext>
            </a:extLst>
          </p:cNvPr>
          <p:cNvSpPr txBox="1"/>
          <p:nvPr/>
        </p:nvSpPr>
        <p:spPr>
          <a:xfrm>
            <a:off x="224852" y="169367"/>
            <a:ext cx="3267856" cy="646331"/>
          </a:xfrm>
          <a:prstGeom prst="rect">
            <a:avLst/>
          </a:prstGeom>
          <a:noFill/>
        </p:spPr>
        <p:txBody>
          <a:bodyPr wrap="square" rtlCol="0">
            <a:spAutoFit/>
          </a:bodyPr>
          <a:lstStyle/>
          <a:p>
            <a:r>
              <a:rPr kumimoji="1" lang="en-US" altLang="ja-JP" sz="3600" u="sng" dirty="0">
                <a:latin typeface="ＭＳ Ｐゴシック" panose="020B0600070205080204" pitchFamily="50" charset="-128"/>
                <a:ea typeface="ＭＳ Ｐゴシック" panose="020B0600070205080204" pitchFamily="50" charset="-128"/>
              </a:rPr>
              <a:t>Introduction</a:t>
            </a:r>
            <a:endParaRPr kumimoji="1" lang="ja-JP" altLang="en-US" sz="3600" u="sng"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55E80BD3-DDB9-39A2-A3FB-3D7DEDC6B258}"/>
              </a:ext>
            </a:extLst>
          </p:cNvPr>
          <p:cNvSpPr txBox="1"/>
          <p:nvPr/>
        </p:nvSpPr>
        <p:spPr>
          <a:xfrm>
            <a:off x="749508" y="929549"/>
            <a:ext cx="9908499" cy="5693866"/>
          </a:xfrm>
          <a:prstGeom prst="rect">
            <a:avLst/>
          </a:prstGeom>
          <a:noFill/>
        </p:spPr>
        <p:txBody>
          <a:bodyPr wrap="square" rtlCol="0">
            <a:spAutoFit/>
          </a:bodyPr>
          <a:lstStyle/>
          <a:p>
            <a:r>
              <a:rPr kumimoji="1" lang="ja-JP" altLang="en-US" sz="2800" dirty="0">
                <a:latin typeface="ＭＳ Ｐゴシック" panose="020B0600070205080204" pitchFamily="50" charset="-128"/>
                <a:ea typeface="ＭＳ Ｐゴシック" panose="020B0600070205080204" pitchFamily="50" charset="-128"/>
              </a:rPr>
              <a:t>・全身麻酔には様々な合併症がある</a:t>
            </a:r>
            <a:endParaRPr kumimoji="1" lang="en-US" altLang="ja-JP" sz="2800" dirty="0">
              <a:latin typeface="ＭＳ Ｐゴシック" panose="020B0600070205080204" pitchFamily="50" charset="-128"/>
              <a:ea typeface="ＭＳ Ｐゴシック" panose="020B0600070205080204" pitchFamily="50" charset="-128"/>
            </a:endParaRPr>
          </a:p>
          <a:p>
            <a:endParaRPr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・特に気管挿管に関連する合併症</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→口唇・中咽頭粘膜に切り傷、歯牙損傷、神経損傷</a:t>
            </a:r>
            <a:endParaRPr lang="en-US" altLang="ja-JP" sz="2800" dirty="0">
              <a:latin typeface="ＭＳ Ｐゴシック" panose="020B0600070205080204" pitchFamily="50" charset="-128"/>
              <a:ea typeface="ＭＳ Ｐゴシック" panose="020B0600070205080204" pitchFamily="50" charset="-128"/>
            </a:endParaRPr>
          </a:p>
          <a:p>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・挿管時の中咽頭に関連する神経損傷</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　反回神経、喉頭神経、舌下神経、舌神経の損傷があり得る</a:t>
            </a:r>
            <a:endParaRPr lang="en-US" altLang="ja-JP" sz="2800" dirty="0">
              <a:latin typeface="ＭＳ Ｐゴシック" panose="020B0600070205080204" pitchFamily="50" charset="-128"/>
              <a:ea typeface="ＭＳ Ｐゴシック" panose="020B0600070205080204" pitchFamily="50" charset="-128"/>
            </a:endParaRPr>
          </a:p>
          <a:p>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・舌下神経の役割</a:t>
            </a:r>
            <a:endParaRPr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嚥下　発声　誤嚥を防ぐ</a:t>
            </a:r>
            <a:r>
              <a:rPr lang="ja-JP" altLang="en-US" sz="2800" dirty="0">
                <a:latin typeface="ＭＳ Ｐゴシック" panose="020B0600070205080204" pitchFamily="50" charset="-128"/>
                <a:ea typeface="ＭＳ Ｐゴシック" panose="020B0600070205080204" pitchFamily="50" charset="-128"/>
              </a:rPr>
              <a:t>ための声門の動きを担っている</a:t>
            </a:r>
            <a:endParaRPr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　</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・舌下神経が損傷されると</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嚥下障害　構音障害　舌の片側変位などの症状が出る</a:t>
            </a:r>
            <a:endParaRPr kumimoji="1" lang="en-US" altLang="ja-JP"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8671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3D101DF-8E4E-6F37-2AA3-19EE0F49D2EB}"/>
              </a:ext>
            </a:extLst>
          </p:cNvPr>
          <p:cNvSpPr txBox="1"/>
          <p:nvPr/>
        </p:nvSpPr>
        <p:spPr>
          <a:xfrm>
            <a:off x="572124" y="719527"/>
            <a:ext cx="10687987" cy="5693866"/>
          </a:xfrm>
          <a:prstGeom prst="rect">
            <a:avLst/>
          </a:prstGeom>
          <a:noFill/>
        </p:spPr>
        <p:txBody>
          <a:bodyPr wrap="square" rtlCol="0">
            <a:spAutoFit/>
          </a:bodyPr>
          <a:lstStyle/>
          <a:p>
            <a:r>
              <a:rPr lang="ja-JP" altLang="en-US" sz="2800" dirty="0">
                <a:latin typeface="ＭＳ Ｐゴシック" panose="020B0600070205080204" pitchFamily="50" charset="-128"/>
                <a:ea typeface="ＭＳ Ｐゴシック" panose="020B0600070205080204" pitchFamily="50" charset="-128"/>
              </a:rPr>
              <a:t>〇舌下神経麻痺</a:t>
            </a:r>
            <a:endParaRPr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脳腫瘍　脳梗塞　外傷　多発性硬化症などの疾患を除外した上で診断しなければならない</a:t>
            </a: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・気管内チューブの固定位置や声門上器具の使用によって起こりうる</a:t>
            </a: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a:t>
            </a:r>
            <a:r>
              <a:rPr kumimoji="1" lang="ja-JP" altLang="en-US" sz="2800" dirty="0">
                <a:latin typeface="ＭＳ Ｐゴシック" panose="020B0600070205080204" pitchFamily="50" charset="-128"/>
                <a:ea typeface="ＭＳ Ｐゴシック" panose="020B0600070205080204" pitchFamily="50" charset="-128"/>
              </a:rPr>
              <a:t>肩の手術において座位を保つために顎紐を使用する場合にも起こりうる、と報告されている</a:t>
            </a:r>
            <a:endParaRPr kumimoji="1" lang="en-US" altLang="ja-JP" sz="2800" dirty="0">
              <a:latin typeface="ＭＳ Ｐゴシック" panose="020B0600070205080204" pitchFamily="50" charset="-128"/>
              <a:ea typeface="ＭＳ Ｐゴシック" panose="020B0600070205080204" pitchFamily="50" charset="-128"/>
            </a:endParaRPr>
          </a:p>
          <a:p>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・舌下神経麻痺は</a:t>
            </a:r>
            <a:r>
              <a:rPr lang="en-US" altLang="ja-JP" sz="2800" dirty="0">
                <a:latin typeface="ＭＳ Ｐゴシック" panose="020B0600070205080204" pitchFamily="50" charset="-128"/>
                <a:ea typeface="ＭＳ Ｐゴシック" panose="020B0600070205080204" pitchFamily="50" charset="-128"/>
              </a:rPr>
              <a:t>4‐6</a:t>
            </a:r>
            <a:r>
              <a:rPr lang="ja-JP" altLang="en-US" sz="2800" dirty="0">
                <a:latin typeface="ＭＳ Ｐゴシック" panose="020B0600070205080204" pitchFamily="50" charset="-128"/>
                <a:ea typeface="ＭＳ Ｐゴシック" panose="020B0600070205080204" pitchFamily="50" charset="-128"/>
              </a:rPr>
              <a:t>週間、舌神経麻痺は</a:t>
            </a:r>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か月程度で回復すると報告されている</a:t>
            </a:r>
            <a:endParaRPr lang="en-US" altLang="ja-JP" sz="2800" dirty="0">
              <a:latin typeface="ＭＳ Ｐゴシック" panose="020B0600070205080204" pitchFamily="50" charset="-128"/>
              <a:ea typeface="ＭＳ Ｐゴシック" panose="020B0600070205080204" pitchFamily="50" charset="-128"/>
            </a:endParaRPr>
          </a:p>
          <a:p>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・これらは早期発見、早期介入が重要</a:t>
            </a: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ステロイドによる早期治療は神経炎症を抑える</a:t>
            </a: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電気刺激、ビタミン</a:t>
            </a:r>
            <a:r>
              <a:rPr lang="en-US" altLang="ja-JP" sz="2800" dirty="0">
                <a:latin typeface="ＭＳ Ｐゴシック" panose="020B0600070205080204" pitchFamily="50" charset="-128"/>
                <a:ea typeface="ＭＳ Ｐゴシック" panose="020B0600070205080204" pitchFamily="50" charset="-128"/>
              </a:rPr>
              <a:t>V12</a:t>
            </a:r>
            <a:r>
              <a:rPr lang="ja-JP" altLang="en-US" sz="2800" dirty="0">
                <a:latin typeface="ＭＳ Ｐゴシック" panose="020B0600070205080204" pitchFamily="50" charset="-128"/>
                <a:ea typeface="ＭＳ Ｐゴシック" panose="020B0600070205080204" pitchFamily="50" charset="-128"/>
              </a:rPr>
              <a:t>　耳鼻咽頭科による治療も有効</a:t>
            </a:r>
            <a:endParaRPr lang="en-US" altLang="ja-JP" sz="2800" dirty="0">
              <a:latin typeface="ＭＳ Ｐゴシック" panose="020B0600070205080204" pitchFamily="50" charset="-128"/>
              <a:ea typeface="ＭＳ Ｐゴシック" panose="020B0600070205080204" pitchFamily="50" charset="-128"/>
            </a:endParaRPr>
          </a:p>
        </p:txBody>
      </p:sp>
      <p:sp>
        <p:nvSpPr>
          <p:cNvPr id="3" name="爆発: 14 pt 2">
            <a:extLst>
              <a:ext uri="{FF2B5EF4-FFF2-40B4-BE49-F238E27FC236}">
                <a16:creationId xmlns:a16="http://schemas.microsoft.com/office/drawing/2014/main" id="{3CDA21E1-C611-34C9-DA6E-7AA838ADC3A0}"/>
              </a:ext>
            </a:extLst>
          </p:cNvPr>
          <p:cNvSpPr/>
          <p:nvPr/>
        </p:nvSpPr>
        <p:spPr>
          <a:xfrm>
            <a:off x="6340841" y="4961744"/>
            <a:ext cx="719528" cy="539647"/>
          </a:xfrm>
          <a:prstGeom prst="irregularSeal2">
            <a:avLst/>
          </a:prstGeom>
          <a:solidFill>
            <a:srgbClr val="FFC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8423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30FC4F3-4455-B22F-B96B-78CB89BB4DF4}"/>
              </a:ext>
            </a:extLst>
          </p:cNvPr>
          <p:cNvSpPr txBox="1"/>
          <p:nvPr/>
        </p:nvSpPr>
        <p:spPr>
          <a:xfrm>
            <a:off x="569628" y="489018"/>
            <a:ext cx="2803160" cy="646331"/>
          </a:xfrm>
          <a:prstGeom prst="rect">
            <a:avLst/>
          </a:prstGeom>
          <a:noFill/>
          <a:ln>
            <a:solidFill>
              <a:schemeClr val="bg1"/>
            </a:solidFill>
          </a:ln>
        </p:spPr>
        <p:txBody>
          <a:bodyPr wrap="square" rtlCol="0">
            <a:spAutoFit/>
          </a:bodyPr>
          <a:lstStyle/>
          <a:p>
            <a:r>
              <a:rPr kumimoji="1" lang="en-US" altLang="ja-JP" sz="3600" dirty="0">
                <a:latin typeface="ＭＳ Ｐゴシック" panose="020B0600070205080204" pitchFamily="50" charset="-128"/>
                <a:ea typeface="ＭＳ Ｐゴシック" panose="020B0600070205080204" pitchFamily="50" charset="-128"/>
              </a:rPr>
              <a:t>Case</a:t>
            </a:r>
            <a:r>
              <a:rPr kumimoji="1" lang="ja-JP" altLang="en-US" sz="3600" dirty="0">
                <a:latin typeface="ＭＳ Ｐゴシック" panose="020B0600070205080204" pitchFamily="50" charset="-128"/>
                <a:ea typeface="ＭＳ Ｐゴシック" panose="020B0600070205080204" pitchFamily="50" charset="-128"/>
              </a:rPr>
              <a:t>　</a:t>
            </a:r>
            <a:r>
              <a:rPr kumimoji="1" lang="en-US" altLang="ja-JP" sz="3600" dirty="0">
                <a:latin typeface="ＭＳ Ｐゴシック" panose="020B0600070205080204" pitchFamily="50" charset="-128"/>
                <a:ea typeface="ＭＳ Ｐゴシック" panose="020B0600070205080204" pitchFamily="50" charset="-128"/>
              </a:rPr>
              <a:t>Report</a:t>
            </a:r>
            <a:endParaRPr kumimoji="1" lang="ja-JP" altLang="en-US" sz="3600" dirty="0">
              <a:latin typeface="ＭＳ Ｐゴシック" panose="020B0600070205080204" pitchFamily="50" charset="-128"/>
              <a:ea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F2C46DB1-263A-B33B-041B-1854BEF197CB}"/>
              </a:ext>
            </a:extLst>
          </p:cNvPr>
          <p:cNvSpPr txBox="1"/>
          <p:nvPr/>
        </p:nvSpPr>
        <p:spPr>
          <a:xfrm>
            <a:off x="3372788" y="1449105"/>
            <a:ext cx="4482058" cy="2246769"/>
          </a:xfrm>
          <a:prstGeom prst="rect">
            <a:avLst/>
          </a:prstGeom>
          <a:noFill/>
          <a:ln w="28575">
            <a:solidFill>
              <a:schemeClr val="tx2">
                <a:lumMod val="20000"/>
                <a:lumOff val="80000"/>
              </a:schemeClr>
            </a:solidFill>
          </a:ln>
        </p:spPr>
        <p:txBody>
          <a:bodyPr wrap="square" rtlCol="0">
            <a:spAutoFit/>
          </a:bodyPr>
          <a:lstStyle/>
          <a:p>
            <a:r>
              <a:rPr kumimoji="1" lang="ja-JP" altLang="en-US" sz="2800" dirty="0">
                <a:latin typeface="ＭＳ Ｐゴシック" panose="020B0600070205080204" pitchFamily="50" charset="-128"/>
                <a:ea typeface="ＭＳ Ｐゴシック" panose="020B0600070205080204" pitchFamily="50" charset="-128"/>
              </a:rPr>
              <a:t>症例　　</a:t>
            </a:r>
            <a:r>
              <a:rPr kumimoji="1" lang="en-US" altLang="ja-JP" sz="2800" dirty="0">
                <a:latin typeface="ＭＳ Ｐゴシック" panose="020B0600070205080204" pitchFamily="50" charset="-128"/>
                <a:ea typeface="ＭＳ Ｐゴシック" panose="020B0600070205080204" pitchFamily="50" charset="-128"/>
              </a:rPr>
              <a:t>59</a:t>
            </a:r>
            <a:r>
              <a:rPr kumimoji="1" lang="ja-JP" altLang="en-US" sz="2800" dirty="0">
                <a:latin typeface="ＭＳ Ｐゴシック" panose="020B0600070205080204" pitchFamily="50" charset="-128"/>
                <a:ea typeface="ＭＳ Ｐゴシック" panose="020B0600070205080204" pitchFamily="50" charset="-128"/>
              </a:rPr>
              <a:t>歳男性　</a:t>
            </a:r>
            <a:endParaRPr kumimoji="1" lang="en-US" altLang="ja-JP" sz="2800" dirty="0">
              <a:latin typeface="ＭＳ Ｐゴシック" panose="020B0600070205080204" pitchFamily="50" charset="-128"/>
              <a:ea typeface="ＭＳ Ｐゴシック" panose="020B0600070205080204" pitchFamily="50" charset="-128"/>
            </a:endParaRPr>
          </a:p>
          <a:p>
            <a:pPr algn="ct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病名　膵頭部癌（</a:t>
            </a:r>
            <a:r>
              <a:rPr lang="en-US" altLang="ja-JP" sz="2800" dirty="0">
                <a:latin typeface="ＭＳ Ｐゴシック" panose="020B0600070205080204" pitchFamily="50" charset="-128"/>
                <a:ea typeface="ＭＳ Ｐゴシック" panose="020B0600070205080204" pitchFamily="50" charset="-128"/>
              </a:rPr>
              <a:t>T3N1</a:t>
            </a:r>
            <a:r>
              <a:rPr lang="ja-JP" altLang="en-US" sz="2800" dirty="0">
                <a:latin typeface="ＭＳ Ｐゴシック" panose="020B0600070205080204" pitchFamily="50" charset="-128"/>
                <a:ea typeface="ＭＳ Ｐゴシック" panose="020B0600070205080204" pitchFamily="50" charset="-128"/>
              </a:rPr>
              <a:t>）　</a:t>
            </a:r>
            <a:endParaRPr lang="en-US" altLang="ja-JP" sz="2800" dirty="0">
              <a:latin typeface="ＭＳ Ｐゴシック" panose="020B0600070205080204" pitchFamily="50" charset="-128"/>
              <a:ea typeface="ＭＳ Ｐゴシック" panose="020B0600070205080204" pitchFamily="50" charset="-128"/>
            </a:endParaRPr>
          </a:p>
          <a:p>
            <a:pPr algn="ctr"/>
            <a:endParaRPr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術式　膵頭部十二指腸切除</a:t>
            </a:r>
            <a:endParaRPr kumimoji="1" lang="en-US" altLang="ja-JP" sz="28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DA854EF7-66B7-9638-B04C-8CF91DEB28A9}"/>
              </a:ext>
            </a:extLst>
          </p:cNvPr>
          <p:cNvSpPr txBox="1"/>
          <p:nvPr/>
        </p:nvSpPr>
        <p:spPr>
          <a:xfrm>
            <a:off x="2008682" y="4454788"/>
            <a:ext cx="7644984" cy="954107"/>
          </a:xfrm>
          <a:prstGeom prst="rect">
            <a:avLst/>
          </a:prstGeom>
          <a:noFill/>
        </p:spPr>
        <p:txBody>
          <a:bodyPr wrap="square" rtlCol="0">
            <a:spAutoFit/>
          </a:bodyPr>
          <a:lstStyle/>
          <a:p>
            <a:r>
              <a:rPr kumimoji="1" lang="ja-JP" altLang="en-US" sz="2800" dirty="0">
                <a:latin typeface="ＭＳ Ｐゴシック" panose="020B0600070205080204" pitchFamily="50" charset="-128"/>
                <a:ea typeface="ＭＳ Ｐゴシック" panose="020B0600070205080204" pitchFamily="50" charset="-128"/>
              </a:rPr>
              <a:t>プロポフォール</a:t>
            </a:r>
            <a:r>
              <a:rPr kumimoji="1" lang="en-US" altLang="ja-JP" sz="2800" dirty="0">
                <a:latin typeface="ＭＳ Ｐゴシック" panose="020B0600070205080204" pitchFamily="50" charset="-128"/>
                <a:ea typeface="ＭＳ Ｐゴシック" panose="020B0600070205080204" pitchFamily="50" charset="-128"/>
              </a:rPr>
              <a:t>200㎎</a:t>
            </a:r>
            <a:r>
              <a:rPr kumimoji="1" lang="ja-JP" altLang="en-US" sz="2800" dirty="0">
                <a:latin typeface="ＭＳ Ｐゴシック" panose="020B0600070205080204" pitchFamily="50" charset="-128"/>
                <a:ea typeface="ＭＳ Ｐゴシック" panose="020B0600070205080204" pitchFamily="50" charset="-128"/>
              </a:rPr>
              <a:t>，リドカイン</a:t>
            </a:r>
            <a:r>
              <a:rPr kumimoji="1" lang="en-US" altLang="ja-JP" sz="2800" dirty="0">
                <a:latin typeface="ＭＳ Ｐゴシック" panose="020B0600070205080204" pitchFamily="50" charset="-128"/>
                <a:ea typeface="ＭＳ Ｐゴシック" panose="020B0600070205080204" pitchFamily="50" charset="-128"/>
              </a:rPr>
              <a:t>70㎎</a:t>
            </a:r>
            <a:r>
              <a:rPr kumimoji="1" lang="ja-JP" altLang="en-US" sz="2800" dirty="0">
                <a:latin typeface="ＭＳ Ｐゴシック" panose="020B0600070205080204" pitchFamily="50" charset="-128"/>
                <a:ea typeface="ＭＳ Ｐゴシック" panose="020B0600070205080204" pitchFamily="50" charset="-128"/>
              </a:rPr>
              <a:t>，フェンタニル</a:t>
            </a:r>
            <a:r>
              <a:rPr kumimoji="1" lang="en-US" altLang="ja-JP" sz="2800" dirty="0">
                <a:latin typeface="ＭＳ Ｐゴシック" panose="020B0600070205080204" pitchFamily="50" charset="-128"/>
                <a:ea typeface="ＭＳ Ｐゴシック" panose="020B0600070205080204" pitchFamily="50" charset="-128"/>
              </a:rPr>
              <a:t>100μg</a:t>
            </a:r>
            <a:r>
              <a:rPr kumimoji="1" lang="ja-JP" altLang="en-US" sz="2800" dirty="0">
                <a:latin typeface="ＭＳ Ｐゴシック" panose="020B0600070205080204" pitchFamily="50" charset="-128"/>
                <a:ea typeface="ＭＳ Ｐゴシック" panose="020B0600070205080204" pitchFamily="50" charset="-128"/>
              </a:rPr>
              <a:t>，ロクロニウム</a:t>
            </a:r>
            <a:r>
              <a:rPr kumimoji="1" lang="en-US" altLang="ja-JP" sz="2800" dirty="0">
                <a:latin typeface="ＭＳ Ｐゴシック" panose="020B0600070205080204" pitchFamily="50" charset="-128"/>
                <a:ea typeface="ＭＳ Ｐゴシック" panose="020B0600070205080204" pitchFamily="50" charset="-128"/>
              </a:rPr>
              <a:t>60</a:t>
            </a:r>
            <a:r>
              <a:rPr kumimoji="1" lang="ja-JP" altLang="en-US" sz="2800" dirty="0">
                <a:latin typeface="ＭＳ Ｐゴシック" panose="020B0600070205080204" pitchFamily="50" charset="-128"/>
                <a:ea typeface="ＭＳ Ｐゴシック" panose="020B0600070205080204" pitchFamily="50" charset="-128"/>
              </a:rPr>
              <a:t>㎎投与後、迅速導入</a:t>
            </a:r>
            <a:endParaRPr kumimoji="1" lang="en-US" altLang="ja-JP" sz="2800" dirty="0">
              <a:latin typeface="ＭＳ Ｐゴシック" panose="020B0600070205080204" pitchFamily="50" charset="-128"/>
              <a:ea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16ACDC88-80EA-2F8C-6D6B-4C0F4A66112A}"/>
              </a:ext>
            </a:extLst>
          </p:cNvPr>
          <p:cNvSpPr txBox="1"/>
          <p:nvPr/>
        </p:nvSpPr>
        <p:spPr>
          <a:xfrm>
            <a:off x="569628" y="3827276"/>
            <a:ext cx="3043004" cy="646331"/>
          </a:xfrm>
          <a:prstGeom prst="rect">
            <a:avLst/>
          </a:prstGeom>
          <a:noFill/>
        </p:spPr>
        <p:txBody>
          <a:bodyPr wrap="square" rtlCol="0">
            <a:spAutoFit/>
          </a:bodyPr>
          <a:lstStyle/>
          <a:p>
            <a:r>
              <a:rPr kumimoji="1" lang="ja-JP" altLang="en-US" sz="3600" u="sng" dirty="0">
                <a:latin typeface="ＭＳ Ｐゴシック" panose="020B0600070205080204" pitchFamily="50" charset="-128"/>
                <a:ea typeface="ＭＳ Ｐゴシック" panose="020B0600070205080204" pitchFamily="50" charset="-128"/>
              </a:rPr>
              <a:t>導入</a:t>
            </a:r>
          </a:p>
        </p:txBody>
      </p:sp>
    </p:spTree>
    <p:extLst>
      <p:ext uri="{BB962C8B-B14F-4D97-AF65-F5344CB8AC3E}">
        <p14:creationId xmlns:p14="http://schemas.microsoft.com/office/powerpoint/2010/main" val="112009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DFD7D56-97FC-F456-3862-30CDBD5514CF}"/>
              </a:ext>
            </a:extLst>
          </p:cNvPr>
          <p:cNvSpPr txBox="1"/>
          <p:nvPr/>
        </p:nvSpPr>
        <p:spPr>
          <a:xfrm>
            <a:off x="344773" y="797510"/>
            <a:ext cx="10896600" cy="526297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マスク換気容易　経口エアウェイの使用なし　</a:t>
            </a:r>
            <a:endPar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lang="ja-JP" altLang="en-US" sz="2800" dirty="0">
                <a:solidFill>
                  <a:prstClr val="black"/>
                </a:solidFill>
                <a:latin typeface="ＭＳ Ｐゴシック" panose="020B0600070205080204" pitchFamily="50" charset="-128"/>
                <a:ea typeface="ＭＳ Ｐゴシック" panose="020B0600070205080204" pitchFamily="50" charset="-128"/>
              </a:rPr>
              <a:t>喉頭鏡ブレード</a:t>
            </a:r>
            <a:r>
              <a:rPr kumimoji="0"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a:t>
            </a: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を使用した</a:t>
            </a:r>
            <a:endParaRPr kumimoji="0"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28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→声門の視野を改善するために</a:t>
            </a:r>
            <a:r>
              <a:rPr lang="ja-JP" altLang="en-US" sz="2800" dirty="0">
                <a:solidFill>
                  <a:prstClr val="black"/>
                </a:solidFill>
                <a:latin typeface="ＭＳ Ｐゴシック" panose="020B0600070205080204" pitchFamily="50" charset="-128"/>
                <a:ea typeface="ＭＳ Ｐゴシック" panose="020B0600070205080204" pitchFamily="50" charset="-128"/>
              </a:rPr>
              <a:t>喉頭蓋を前方に押した</a:t>
            </a:r>
            <a:endParaRPr lang="en-US" altLang="ja-JP" sz="2800" dirty="0">
              <a:solidFill>
                <a:prstClr val="black"/>
              </a:solidFill>
              <a:latin typeface="ＭＳ Ｐゴシック" panose="020B0600070205080204" pitchFamily="50" charset="-128"/>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dirty="0">
                <a:solidFill>
                  <a:prstClr val="black"/>
                </a:solidFill>
                <a:latin typeface="ＭＳ Ｐゴシック" panose="020B0600070205080204" pitchFamily="50" charset="-128"/>
                <a:ea typeface="ＭＳ Ｐゴシック" panose="020B0600070205080204" pitchFamily="50" charset="-128"/>
              </a:rPr>
              <a:t>　　</a:t>
            </a:r>
            <a:r>
              <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Cormack grade2B</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ＭＳ Ｐゴシック" panose="020B0600070205080204" pitchFamily="50" charset="-128"/>
                <a:ea typeface="ＭＳ Ｐゴシック" panose="020B0600070205080204" pitchFamily="50" charset="-128"/>
              </a:rPr>
              <a:t>→ビデオ喉頭鏡に</a:t>
            </a: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変更し視野を確保</a:t>
            </a:r>
            <a:endParaRPr kumimoji="0"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a:defRPr/>
            </a:pPr>
            <a:r>
              <a:rPr lang="ja-JP" altLang="en-US" sz="2800" dirty="0">
                <a:solidFill>
                  <a:prstClr val="black"/>
                </a:solidFill>
                <a:latin typeface="ＭＳ Ｐゴシック" panose="020B0600070205080204" pitchFamily="50" charset="-128"/>
                <a:ea typeface="ＭＳ Ｐゴシック" panose="020B0600070205080204" pitchFamily="50" charset="-128"/>
              </a:rPr>
              <a:t>　　</a:t>
            </a:r>
            <a:r>
              <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Cormack grade2A</a:t>
            </a:r>
          </a:p>
          <a:p>
            <a:pPr>
              <a:defRPr/>
            </a:pPr>
            <a:endPar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→内径</a:t>
            </a:r>
            <a:r>
              <a:rPr kumimoji="0"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7.5mm</a:t>
            </a: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カフ付き気管内チューブ</a:t>
            </a:r>
            <a:r>
              <a:rPr kumimoji="0"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口角</a:t>
            </a:r>
            <a:r>
              <a:rPr kumimoji="0"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22cm</a:t>
            </a:r>
            <a:r>
              <a:rPr lang="ja-JP" altLang="en-US" sz="2800" dirty="0">
                <a:solidFill>
                  <a:prstClr val="black"/>
                </a:solidFill>
                <a:latin typeface="ＭＳ Ｐゴシック" panose="020B0600070205080204" pitchFamily="50" charset="-128"/>
                <a:ea typeface="ＭＳ Ｐゴシック" panose="020B0600070205080204" pitchFamily="50" charset="-128"/>
              </a:rPr>
              <a:t>固定</a:t>
            </a:r>
            <a:endParaRPr lang="en-US" altLang="ja-JP" sz="2800" dirty="0">
              <a:solidFill>
                <a:prstClr val="black"/>
              </a:solidFill>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1420CC74-C37E-6789-1B06-0324DABAAE46}"/>
              </a:ext>
            </a:extLst>
          </p:cNvPr>
          <p:cNvSpPr txBox="1"/>
          <p:nvPr/>
        </p:nvSpPr>
        <p:spPr>
          <a:xfrm>
            <a:off x="479685" y="344774"/>
            <a:ext cx="3043004" cy="646331"/>
          </a:xfrm>
          <a:prstGeom prst="rect">
            <a:avLst/>
          </a:prstGeom>
          <a:noFill/>
        </p:spPr>
        <p:txBody>
          <a:bodyPr wrap="square" rtlCol="0">
            <a:spAutoFit/>
          </a:bodyPr>
          <a:lstStyle/>
          <a:p>
            <a:r>
              <a:rPr kumimoji="1" lang="ja-JP" altLang="en-US" sz="3600" u="sng" dirty="0">
                <a:latin typeface="ＭＳ Ｐゴシック" panose="020B0600070205080204" pitchFamily="50" charset="-128"/>
                <a:ea typeface="ＭＳ Ｐゴシック" panose="020B0600070205080204" pitchFamily="50" charset="-128"/>
              </a:rPr>
              <a:t>挿管</a:t>
            </a:r>
          </a:p>
        </p:txBody>
      </p:sp>
      <p:sp>
        <p:nvSpPr>
          <p:cNvPr id="7" name="楕円 6">
            <a:extLst>
              <a:ext uri="{FF2B5EF4-FFF2-40B4-BE49-F238E27FC236}">
                <a16:creationId xmlns:a16="http://schemas.microsoft.com/office/drawing/2014/main" id="{6780926F-6AD5-928A-4AD9-AB37F6AAC891}"/>
              </a:ext>
            </a:extLst>
          </p:cNvPr>
          <p:cNvSpPr/>
          <p:nvPr/>
        </p:nvSpPr>
        <p:spPr>
          <a:xfrm>
            <a:off x="5196590" y="1933732"/>
            <a:ext cx="4532026" cy="839449"/>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粘膜損傷　出血なし</a:t>
            </a:r>
          </a:p>
        </p:txBody>
      </p:sp>
      <p:sp>
        <p:nvSpPr>
          <p:cNvPr id="8" name="楕円 7">
            <a:extLst>
              <a:ext uri="{FF2B5EF4-FFF2-40B4-BE49-F238E27FC236}">
                <a16:creationId xmlns:a16="http://schemas.microsoft.com/office/drawing/2014/main" id="{56D49EB9-8D8F-C6DC-01CA-FF6BC4B7C3F1}"/>
              </a:ext>
            </a:extLst>
          </p:cNvPr>
          <p:cNvSpPr/>
          <p:nvPr/>
        </p:nvSpPr>
        <p:spPr>
          <a:xfrm>
            <a:off x="6093501" y="4379627"/>
            <a:ext cx="4532026" cy="839449"/>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粘膜損傷　出血なし</a:t>
            </a:r>
          </a:p>
        </p:txBody>
      </p:sp>
    </p:spTree>
    <p:extLst>
      <p:ext uri="{BB962C8B-B14F-4D97-AF65-F5344CB8AC3E}">
        <p14:creationId xmlns:p14="http://schemas.microsoft.com/office/powerpoint/2010/main" val="269217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0153476-6F14-0E11-383D-DF9B72C41413}"/>
              </a:ext>
            </a:extLst>
          </p:cNvPr>
          <p:cNvSpPr txBox="1"/>
          <p:nvPr/>
        </p:nvSpPr>
        <p:spPr>
          <a:xfrm>
            <a:off x="1334124" y="1360520"/>
            <a:ext cx="10493114" cy="1754326"/>
          </a:xfrm>
          <a:prstGeom prst="rect">
            <a:avLst/>
          </a:prstGeom>
          <a:noFill/>
        </p:spPr>
        <p:txBody>
          <a:bodyPr wrap="square" rtlCol="0">
            <a:spAutoFit/>
          </a:bodyPr>
          <a:lstStyle/>
          <a:p>
            <a:r>
              <a:rPr kumimoji="1" lang="en-US" altLang="ja-JP" sz="2800" dirty="0">
                <a:latin typeface="ＭＳ Ｐゴシック" panose="020B0600070205080204" pitchFamily="50" charset="-128"/>
                <a:ea typeface="ＭＳ Ｐゴシック" panose="020B0600070205080204" pitchFamily="50" charset="-128"/>
              </a:rPr>
              <a:t>IN</a:t>
            </a:r>
            <a:r>
              <a:rPr kumimoji="1" lang="ja-JP" altLang="en-US" sz="2800" dirty="0">
                <a:latin typeface="ＭＳ Ｐゴシック" panose="020B0600070205080204" pitchFamily="50" charset="-128"/>
                <a:ea typeface="ＭＳ Ｐゴシック" panose="020B0600070205080204" pitchFamily="50" charset="-128"/>
              </a:rPr>
              <a:t>：晶質溶液</a:t>
            </a:r>
            <a:r>
              <a:rPr kumimoji="1" lang="en-US" altLang="ja-JP" sz="2800" dirty="0">
                <a:latin typeface="ＭＳ Ｐゴシック" panose="020B0600070205080204" pitchFamily="50" charset="-128"/>
                <a:ea typeface="ＭＳ Ｐゴシック" panose="020B0600070205080204" pitchFamily="50" charset="-128"/>
              </a:rPr>
              <a:t>8000ml</a:t>
            </a:r>
            <a:r>
              <a:rPr kumimoji="1" lang="ja-JP" altLang="en-US" sz="2800" dirty="0">
                <a:latin typeface="ＭＳ Ｐゴシック" panose="020B0600070205080204" pitchFamily="50" charset="-128"/>
                <a:ea typeface="ＭＳ Ｐゴシック" panose="020B0600070205080204" pitchFamily="50" charset="-128"/>
              </a:rPr>
              <a:t>　</a:t>
            </a:r>
            <a:r>
              <a:rPr kumimoji="1" lang="en-US" altLang="ja-JP" sz="2800" dirty="0">
                <a:latin typeface="ＭＳ Ｐゴシック" panose="020B0600070205080204" pitchFamily="50" charset="-128"/>
                <a:ea typeface="ＭＳ Ｐゴシック" panose="020B0600070205080204" pitchFamily="50" charset="-128"/>
              </a:rPr>
              <a:t>5%</a:t>
            </a:r>
            <a:r>
              <a:rPr kumimoji="1" lang="ja-JP" altLang="en-US" sz="2800" dirty="0">
                <a:latin typeface="ＭＳ Ｐゴシック" panose="020B0600070205080204" pitchFamily="50" charset="-128"/>
                <a:ea typeface="ＭＳ Ｐゴシック" panose="020B0600070205080204" pitchFamily="50" charset="-128"/>
              </a:rPr>
              <a:t>アルブミン</a:t>
            </a:r>
            <a:r>
              <a:rPr kumimoji="1" lang="en-US" altLang="ja-JP" sz="2800" dirty="0">
                <a:latin typeface="ＭＳ Ｐゴシック" panose="020B0600070205080204" pitchFamily="50" charset="-128"/>
                <a:ea typeface="ＭＳ Ｐゴシック" panose="020B0600070205080204" pitchFamily="50" charset="-128"/>
              </a:rPr>
              <a:t>1000ml</a:t>
            </a:r>
            <a:r>
              <a:rPr kumimoji="1" lang="ja-JP" altLang="en-US" sz="2800" dirty="0">
                <a:latin typeface="ＭＳ Ｐゴシック" panose="020B0600070205080204" pitchFamily="50" charset="-128"/>
                <a:ea typeface="ＭＳ Ｐゴシック" panose="020B0600070205080204" pitchFamily="50" charset="-128"/>
              </a:rPr>
              <a:t>　輸血</a:t>
            </a:r>
            <a:r>
              <a:rPr kumimoji="1" lang="en-US" altLang="ja-JP" sz="2800" dirty="0">
                <a:latin typeface="ＭＳ Ｐゴシック" panose="020B0600070205080204" pitchFamily="50" charset="-128"/>
                <a:ea typeface="ＭＳ Ｐゴシック" panose="020B0600070205080204" pitchFamily="50" charset="-128"/>
              </a:rPr>
              <a:t>3</a:t>
            </a:r>
            <a:r>
              <a:rPr kumimoji="1" lang="ja-JP" altLang="en-US" sz="2800" dirty="0">
                <a:latin typeface="ＭＳ Ｐゴシック" panose="020B0600070205080204" pitchFamily="50" charset="-128"/>
                <a:ea typeface="ＭＳ Ｐゴシック" panose="020B0600070205080204" pitchFamily="50" charset="-128"/>
              </a:rPr>
              <a:t>単位</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en-US" altLang="ja-JP" sz="2800" dirty="0">
                <a:latin typeface="ＭＳ Ｐゴシック" panose="020B0600070205080204" pitchFamily="50" charset="-128"/>
                <a:ea typeface="ＭＳ Ｐゴシック" panose="020B0600070205080204" pitchFamily="50" charset="-128"/>
              </a:rPr>
              <a:t>OUT:</a:t>
            </a:r>
            <a:r>
              <a:rPr kumimoji="1" lang="ja-JP" altLang="en-US" sz="2800" dirty="0">
                <a:latin typeface="ＭＳ Ｐゴシック" panose="020B0600070205080204" pitchFamily="50" charset="-128"/>
                <a:ea typeface="ＭＳ Ｐゴシック" panose="020B0600070205080204" pitchFamily="50" charset="-128"/>
              </a:rPr>
              <a:t>出血</a:t>
            </a:r>
            <a:r>
              <a:rPr kumimoji="1" lang="en-US" altLang="ja-JP" sz="2800" dirty="0">
                <a:latin typeface="ＭＳ Ｐゴシック" panose="020B0600070205080204" pitchFamily="50" charset="-128"/>
                <a:ea typeface="ＭＳ Ｐゴシック" panose="020B0600070205080204" pitchFamily="50" charset="-128"/>
              </a:rPr>
              <a:t>1500ml</a:t>
            </a:r>
            <a:r>
              <a:rPr kumimoji="1" lang="ja-JP" altLang="en-US" sz="2800" dirty="0">
                <a:latin typeface="ＭＳ Ｐゴシック" panose="020B0600070205080204" pitchFamily="50" charset="-128"/>
                <a:ea typeface="ＭＳ Ｐゴシック" panose="020B0600070205080204" pitchFamily="50" charset="-128"/>
              </a:rPr>
              <a:t>　尿量記載なし</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術中の挿管チューブの固定位置変更なし、カフ圧調整なし</a:t>
            </a:r>
            <a:endParaRPr kumimoji="1" lang="en-US" altLang="ja-JP" sz="28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4B8DB428-3C90-33B1-954B-01E4391EE79C}"/>
              </a:ext>
            </a:extLst>
          </p:cNvPr>
          <p:cNvSpPr txBox="1"/>
          <p:nvPr/>
        </p:nvSpPr>
        <p:spPr>
          <a:xfrm>
            <a:off x="457199" y="3443990"/>
            <a:ext cx="9848538" cy="1815882"/>
          </a:xfrm>
          <a:prstGeom prst="rect">
            <a:avLst/>
          </a:prstGeom>
          <a:noFill/>
        </p:spPr>
        <p:txBody>
          <a:bodyPr wrap="square" rtlCol="0">
            <a:spAutoFit/>
          </a:bodyPr>
          <a:lstStyle/>
          <a:p>
            <a:pPr algn="ctr"/>
            <a:r>
              <a:rPr lang="ja-JP" altLang="en-US" sz="2800" u="sng" dirty="0">
                <a:latin typeface="ＭＳ Ｐゴシック" panose="020B0600070205080204" pitchFamily="50" charset="-128"/>
                <a:ea typeface="ＭＳ Ｐゴシック" panose="020B0600070205080204" pitchFamily="50" charset="-128"/>
              </a:rPr>
              <a:t>手術終了</a:t>
            </a:r>
            <a:endParaRPr lang="en-US" altLang="ja-JP" sz="2800" u="sng" dirty="0">
              <a:latin typeface="ＭＳ Ｐゴシック" panose="020B0600070205080204" pitchFamily="50" charset="-128"/>
              <a:ea typeface="ＭＳ Ｐゴシック" panose="020B0600070205080204" pitchFamily="50" charset="-128"/>
            </a:endParaRPr>
          </a:p>
          <a:p>
            <a:pPr algn="ctr"/>
            <a:r>
              <a:rPr kumimoji="1" lang="ja-JP" altLang="en-US" sz="2800" dirty="0">
                <a:solidFill>
                  <a:srgbClr val="FF0000"/>
                </a:solidFill>
                <a:latin typeface="ＭＳ Ｐゴシック" panose="020B0600070205080204" pitchFamily="50" charset="-128"/>
                <a:ea typeface="ＭＳ Ｐゴシック" panose="020B0600070205080204" pitchFamily="50" charset="-128"/>
              </a:rPr>
              <a:t>手術時間：</a:t>
            </a:r>
            <a:r>
              <a:rPr kumimoji="1" lang="en-US" altLang="ja-JP" sz="2800" dirty="0">
                <a:solidFill>
                  <a:srgbClr val="FF0000"/>
                </a:solidFill>
                <a:latin typeface="ＭＳ Ｐゴシック" panose="020B0600070205080204" pitchFamily="50" charset="-128"/>
                <a:ea typeface="ＭＳ Ｐゴシック" panose="020B0600070205080204" pitchFamily="50" charset="-128"/>
              </a:rPr>
              <a:t>10</a:t>
            </a:r>
            <a:r>
              <a:rPr kumimoji="1" lang="ja-JP" altLang="en-US" sz="2800" dirty="0">
                <a:solidFill>
                  <a:srgbClr val="FF0000"/>
                </a:solidFill>
                <a:latin typeface="ＭＳ Ｐゴシック" panose="020B0600070205080204" pitchFamily="50" charset="-128"/>
                <a:ea typeface="ＭＳ Ｐゴシック" panose="020B0600070205080204" pitchFamily="50" charset="-128"/>
              </a:rPr>
              <a:t>時間</a:t>
            </a:r>
            <a:r>
              <a:rPr kumimoji="1" lang="en-US" altLang="ja-JP" sz="2800" dirty="0">
                <a:solidFill>
                  <a:srgbClr val="FF0000"/>
                </a:solidFill>
                <a:latin typeface="ＭＳ Ｐゴシック" panose="020B0600070205080204" pitchFamily="50" charset="-128"/>
                <a:ea typeface="ＭＳ Ｐゴシック" panose="020B0600070205080204" pitchFamily="50" charset="-128"/>
              </a:rPr>
              <a:t>55</a:t>
            </a:r>
            <a:r>
              <a:rPr kumimoji="1" lang="ja-JP" altLang="en-US" sz="2800" dirty="0">
                <a:solidFill>
                  <a:srgbClr val="FF0000"/>
                </a:solidFill>
                <a:latin typeface="ＭＳ Ｐゴシック" panose="020B0600070205080204" pitchFamily="50" charset="-128"/>
                <a:ea typeface="ＭＳ Ｐゴシック" panose="020B0600070205080204" pitchFamily="50" charset="-128"/>
              </a:rPr>
              <a:t>分</a:t>
            </a:r>
            <a:endParaRPr kumimoji="1" lang="en-US" altLang="ja-JP" sz="2800" dirty="0">
              <a:solidFill>
                <a:srgbClr val="FF0000"/>
              </a:solidFill>
              <a:latin typeface="ＭＳ Ｐゴシック" panose="020B0600070205080204" pitchFamily="50" charset="-128"/>
              <a:ea typeface="ＭＳ Ｐゴシック" panose="020B0600070205080204" pitchFamily="50" charset="-128"/>
            </a:endParaRPr>
          </a:p>
          <a:p>
            <a:pPr algn="ctr"/>
            <a:endParaRPr kumimoji="1" lang="en-US" altLang="ja-JP" sz="2800" dirty="0">
              <a:latin typeface="ＭＳ Ｐゴシック" panose="020B0600070205080204" pitchFamily="50" charset="-128"/>
              <a:ea typeface="ＭＳ Ｐゴシック" panose="020B0600070205080204" pitchFamily="50" charset="-128"/>
            </a:endParaRPr>
          </a:p>
          <a:p>
            <a:pPr algn="ctr"/>
            <a:r>
              <a:rPr lang="ja-JP" altLang="en-US" sz="2800" dirty="0">
                <a:latin typeface="ＭＳ Ｐゴシック" panose="020B0600070205080204" pitchFamily="50" charset="-128"/>
                <a:ea typeface="ＭＳ Ｐゴシック" panose="020B0600070205080204" pitchFamily="50" charset="-128"/>
              </a:rPr>
              <a:t>抜管</a:t>
            </a:r>
            <a:endParaRPr lang="en-US" altLang="ja-JP" sz="28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ED4892FA-D70B-E657-B44E-C5B22C4DA89D}"/>
              </a:ext>
            </a:extLst>
          </p:cNvPr>
          <p:cNvSpPr txBox="1"/>
          <p:nvPr/>
        </p:nvSpPr>
        <p:spPr>
          <a:xfrm>
            <a:off x="497173" y="5244882"/>
            <a:ext cx="10493115" cy="523220"/>
          </a:xfrm>
          <a:prstGeom prst="rect">
            <a:avLst/>
          </a:prstGeom>
          <a:noFill/>
        </p:spPr>
        <p:txBody>
          <a:bodyPr wrap="square" rtlCol="0">
            <a:spAutoFit/>
          </a:bodyPr>
          <a:lstStyle/>
          <a:p>
            <a:pPr algn="ctr"/>
            <a:r>
              <a:rPr lang="ja-JP" altLang="en-US" sz="2800" dirty="0">
                <a:latin typeface="ＭＳ Ｐゴシック" panose="020B0600070205080204" pitchFamily="50" charset="-128"/>
                <a:ea typeface="ＭＳ Ｐゴシック" panose="020B0600070205080204" pitchFamily="50" charset="-128"/>
              </a:rPr>
              <a:t>覚醒（</a:t>
            </a: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）反応（</a:t>
            </a: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）疼痛コントロール良好</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4" name="矢印: 下 3">
            <a:extLst>
              <a:ext uri="{FF2B5EF4-FFF2-40B4-BE49-F238E27FC236}">
                <a16:creationId xmlns:a16="http://schemas.microsoft.com/office/drawing/2014/main" id="{4C9D95DD-2F16-84D1-B981-824F06A11BEF}"/>
              </a:ext>
            </a:extLst>
          </p:cNvPr>
          <p:cNvSpPr/>
          <p:nvPr/>
        </p:nvSpPr>
        <p:spPr>
          <a:xfrm>
            <a:off x="5126635" y="4336941"/>
            <a:ext cx="509666" cy="5232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6AEFAE40-3FDD-B611-266D-24A93C6858B7}"/>
              </a:ext>
            </a:extLst>
          </p:cNvPr>
          <p:cNvSpPr txBox="1"/>
          <p:nvPr/>
        </p:nvSpPr>
        <p:spPr>
          <a:xfrm>
            <a:off x="734518" y="766732"/>
            <a:ext cx="2038663" cy="646331"/>
          </a:xfrm>
          <a:prstGeom prst="rect">
            <a:avLst/>
          </a:prstGeom>
          <a:noFill/>
        </p:spPr>
        <p:txBody>
          <a:bodyPr wrap="square" rtlCol="0">
            <a:spAutoFit/>
          </a:bodyPr>
          <a:lstStyle/>
          <a:p>
            <a:r>
              <a:rPr kumimoji="1" lang="ja-JP" altLang="en-US" sz="3600" u="sng" dirty="0">
                <a:latin typeface="ＭＳ Ｐゴシック" panose="020B0600070205080204" pitchFamily="50" charset="-128"/>
                <a:ea typeface="ＭＳ Ｐゴシック" panose="020B0600070205080204" pitchFamily="50" charset="-128"/>
              </a:rPr>
              <a:t>手術経過</a:t>
            </a:r>
          </a:p>
        </p:txBody>
      </p:sp>
      <p:sp>
        <p:nvSpPr>
          <p:cNvPr id="8" name="矢印: 下 7">
            <a:extLst>
              <a:ext uri="{FF2B5EF4-FFF2-40B4-BE49-F238E27FC236}">
                <a16:creationId xmlns:a16="http://schemas.microsoft.com/office/drawing/2014/main" id="{EC647DD2-99DC-00A8-97A1-2BA2981B9C0D}"/>
              </a:ext>
            </a:extLst>
          </p:cNvPr>
          <p:cNvSpPr/>
          <p:nvPr/>
        </p:nvSpPr>
        <p:spPr>
          <a:xfrm>
            <a:off x="5126635" y="2917341"/>
            <a:ext cx="509666" cy="5232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41788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9E5B15-DF72-0805-27B0-FEB93A8E7A7F}"/>
              </a:ext>
            </a:extLst>
          </p:cNvPr>
          <p:cNvSpPr txBox="1"/>
          <p:nvPr/>
        </p:nvSpPr>
        <p:spPr>
          <a:xfrm>
            <a:off x="1139253" y="1123547"/>
            <a:ext cx="10133351" cy="2677656"/>
          </a:xfrm>
          <a:prstGeom prst="rect">
            <a:avLst/>
          </a:prstGeom>
          <a:noFill/>
          <a:ln>
            <a:solidFill>
              <a:schemeClr val="tx1"/>
            </a:solidFill>
          </a:ln>
        </p:spPr>
        <p:txBody>
          <a:bodyPr wrap="square" rtlCol="0">
            <a:spAutoFit/>
          </a:bodyPr>
          <a:lstStyle/>
          <a:p>
            <a:pPr algn="ctr"/>
            <a:r>
              <a:rPr lang="ja-JP" altLang="en-US" sz="2800" dirty="0">
                <a:latin typeface="ＭＳ Ｐゴシック" panose="020B0600070205080204" pitchFamily="50" charset="-128"/>
                <a:ea typeface="ＭＳ Ｐゴシック" panose="020B0600070205080204" pitchFamily="50" charset="-128"/>
              </a:rPr>
              <a:t>術後</a:t>
            </a:r>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日目</a:t>
            </a:r>
            <a:endParaRPr kumimoji="1" lang="en-US" altLang="ja-JP" sz="2800" dirty="0">
              <a:latin typeface="ＭＳ Ｐゴシック" panose="020B0600070205080204" pitchFamily="50" charset="-128"/>
              <a:ea typeface="ＭＳ Ｐゴシック" panose="020B0600070205080204" pitchFamily="50" charset="-128"/>
            </a:endParaRPr>
          </a:p>
          <a:p>
            <a:pPr algn="ctr"/>
            <a:r>
              <a:rPr lang="ja-JP" altLang="en-US" sz="2800" dirty="0">
                <a:latin typeface="ＭＳ Ｐゴシック" panose="020B0600070205080204" pitchFamily="50" charset="-128"/>
                <a:ea typeface="ＭＳ Ｐゴシック" panose="020B0600070205080204" pitchFamily="50" charset="-128"/>
              </a:rPr>
              <a:t>　舌の腫脹　滑舌の悪さを自覚</a:t>
            </a:r>
            <a:endParaRPr lang="en-US" altLang="ja-JP" sz="2800" dirty="0">
              <a:latin typeface="ＭＳ Ｐゴシック" panose="020B0600070205080204" pitchFamily="50" charset="-128"/>
              <a:ea typeface="ＭＳ Ｐゴシック" panose="020B0600070205080204" pitchFamily="50" charset="-128"/>
            </a:endParaRPr>
          </a:p>
          <a:p>
            <a:pPr algn="ctr"/>
            <a:r>
              <a:rPr kumimoji="1" lang="ja-JP" altLang="en-US" sz="2800" dirty="0">
                <a:latin typeface="ＭＳ Ｐゴシック" panose="020B0600070205080204" pitchFamily="50" charset="-128"/>
                <a:ea typeface="ＭＳ Ｐゴシック" panose="020B0600070205080204" pitchFamily="50" charset="-128"/>
              </a:rPr>
              <a:t>　構音障害（</a:t>
            </a:r>
            <a:r>
              <a:rPr kumimoji="1" lang="en-US" altLang="ja-JP" sz="2800" dirty="0">
                <a:latin typeface="ＭＳ Ｐゴシック" panose="020B0600070205080204" pitchFamily="50" charset="-128"/>
                <a:ea typeface="ＭＳ Ｐゴシック" panose="020B0600070205080204" pitchFamily="50" charset="-128"/>
              </a:rPr>
              <a:t>+</a:t>
            </a:r>
            <a:r>
              <a:rPr kumimoji="1" lang="ja-JP" altLang="en-US" sz="2800" dirty="0">
                <a:latin typeface="ＭＳ Ｐゴシック" panose="020B0600070205080204" pitchFamily="50" charset="-128"/>
                <a:ea typeface="ＭＳ Ｐゴシック" panose="020B0600070205080204" pitchFamily="50" charset="-128"/>
              </a:rPr>
              <a:t>）　舌の左方偏移（</a:t>
            </a:r>
            <a:r>
              <a:rPr kumimoji="1" lang="en-US" altLang="ja-JP" sz="2800" dirty="0">
                <a:latin typeface="ＭＳ Ｐゴシック" panose="020B0600070205080204" pitchFamily="50" charset="-128"/>
                <a:ea typeface="ＭＳ Ｐゴシック" panose="020B0600070205080204" pitchFamily="50" charset="-128"/>
              </a:rPr>
              <a:t>+</a:t>
            </a:r>
            <a:r>
              <a:rPr kumimoji="1" lang="ja-JP" altLang="en-US" sz="2800" dirty="0">
                <a:latin typeface="ＭＳ Ｐゴシック" panose="020B0600070205080204" pitchFamily="50" charset="-128"/>
                <a:ea typeface="ＭＳ Ｐゴシック" panose="020B0600070205080204" pitchFamily="50" charset="-128"/>
              </a:rPr>
              <a:t>）</a:t>
            </a:r>
            <a:endParaRPr kumimoji="1" lang="en-US" altLang="ja-JP" sz="2800" dirty="0">
              <a:latin typeface="ＭＳ Ｐゴシック" panose="020B0600070205080204" pitchFamily="50" charset="-128"/>
              <a:ea typeface="ＭＳ Ｐゴシック" panose="020B0600070205080204" pitchFamily="50" charset="-128"/>
            </a:endParaRPr>
          </a:p>
          <a:p>
            <a:pPr algn="ctr"/>
            <a:endParaRPr lang="en-US" altLang="ja-JP" sz="2800" dirty="0">
              <a:latin typeface="ＭＳ Ｐゴシック" panose="020B0600070205080204" pitchFamily="50" charset="-128"/>
              <a:ea typeface="ＭＳ Ｐゴシック" panose="020B0600070205080204" pitchFamily="50" charset="-128"/>
            </a:endParaRPr>
          </a:p>
          <a:p>
            <a:pPr algn="ctr"/>
            <a:r>
              <a:rPr lang="ja-JP" altLang="en-US" sz="2800" dirty="0">
                <a:latin typeface="ＭＳ Ｐゴシック" panose="020B0600070205080204" pitchFamily="50" charset="-128"/>
                <a:ea typeface="ＭＳ Ｐゴシック" panose="020B0600070205080204" pitchFamily="50" charset="-128"/>
              </a:rPr>
              <a:t>神経学的所見：脱力感や失語症など、他に特記事項なし</a:t>
            </a:r>
            <a:endParaRPr kumimoji="1" lang="en-US" altLang="ja-JP" sz="2800" dirty="0">
              <a:latin typeface="ＭＳ Ｐゴシック" panose="020B0600070205080204" pitchFamily="50" charset="-128"/>
              <a:ea typeface="ＭＳ Ｐゴシック" panose="020B0600070205080204" pitchFamily="50" charset="-128"/>
            </a:endParaRPr>
          </a:p>
          <a:p>
            <a:pPr algn="ctr"/>
            <a:r>
              <a:rPr lang="en-US" altLang="ja-JP" sz="2800" dirty="0">
                <a:latin typeface="ＭＳ Ｐゴシック" panose="020B0600070205080204" pitchFamily="50" charset="-128"/>
                <a:ea typeface="ＭＳ Ｐゴシック" panose="020B0600070205080204" pitchFamily="50" charset="-128"/>
              </a:rPr>
              <a:t>MRI</a:t>
            </a:r>
            <a:r>
              <a:rPr lang="ja-JP" altLang="en-US" sz="2800" dirty="0">
                <a:latin typeface="ＭＳ Ｐゴシック" panose="020B0600070205080204" pitchFamily="50" charset="-128"/>
                <a:ea typeface="ＭＳ Ｐゴシック" panose="020B0600070205080204" pitchFamily="50" charset="-128"/>
              </a:rPr>
              <a:t>：脳梗塞所見なし</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183AEA4A-08CF-13A1-EB3E-45F47B13F878}"/>
              </a:ext>
            </a:extLst>
          </p:cNvPr>
          <p:cNvSpPr txBox="1"/>
          <p:nvPr/>
        </p:nvSpPr>
        <p:spPr>
          <a:xfrm>
            <a:off x="1858782" y="4097378"/>
            <a:ext cx="9413822" cy="523220"/>
          </a:xfrm>
          <a:prstGeom prst="rect">
            <a:avLst/>
          </a:prstGeom>
          <a:noFill/>
        </p:spPr>
        <p:txBody>
          <a:bodyPr wrap="square" rtlCol="0">
            <a:spAutoFit/>
          </a:bodyPr>
          <a:lstStyle/>
          <a:p>
            <a:r>
              <a:rPr kumimoji="1" lang="ja-JP" altLang="en-US" sz="2800" dirty="0">
                <a:latin typeface="ＭＳ Ｐゴシック" panose="020B0600070205080204" pitchFamily="50" charset="-128"/>
                <a:ea typeface="ＭＳ Ｐゴシック" panose="020B0600070205080204" pitchFamily="50" charset="-128"/>
              </a:rPr>
              <a:t>長時間挿管したことにより生じた舌下神経麻痺と判断された</a:t>
            </a:r>
          </a:p>
        </p:txBody>
      </p:sp>
      <p:sp>
        <p:nvSpPr>
          <p:cNvPr id="6" name="テキスト ボックス 5">
            <a:extLst>
              <a:ext uri="{FF2B5EF4-FFF2-40B4-BE49-F238E27FC236}">
                <a16:creationId xmlns:a16="http://schemas.microsoft.com/office/drawing/2014/main" id="{4F3B9597-9F8C-8CA7-8408-737B5CA50265}"/>
              </a:ext>
            </a:extLst>
          </p:cNvPr>
          <p:cNvSpPr txBox="1"/>
          <p:nvPr/>
        </p:nvSpPr>
        <p:spPr>
          <a:xfrm>
            <a:off x="1139252" y="4916773"/>
            <a:ext cx="10133351" cy="1815882"/>
          </a:xfrm>
          <a:prstGeom prst="rect">
            <a:avLst/>
          </a:prstGeom>
          <a:noFill/>
          <a:ln>
            <a:solidFill>
              <a:schemeClr val="tx1"/>
            </a:solidFill>
          </a:ln>
        </p:spPr>
        <p:txBody>
          <a:bodyPr wrap="square" rtlCol="0">
            <a:spAutoFit/>
          </a:bodyPr>
          <a:lstStyle/>
          <a:p>
            <a:pPr algn="ctr"/>
            <a:r>
              <a:rPr kumimoji="1" lang="ja-JP" altLang="en-US" sz="2800" dirty="0">
                <a:latin typeface="ＭＳ Ｐゴシック" panose="020B0600070205080204" pitchFamily="50" charset="-128"/>
                <a:ea typeface="ＭＳ Ｐゴシック" panose="020B0600070205080204" pitchFamily="50" charset="-128"/>
              </a:rPr>
              <a:t>術後</a:t>
            </a:r>
            <a:r>
              <a:rPr kumimoji="1" lang="en-US" altLang="ja-JP" sz="2800" dirty="0">
                <a:latin typeface="ＭＳ Ｐゴシック" panose="020B0600070205080204" pitchFamily="50" charset="-128"/>
                <a:ea typeface="ＭＳ Ｐゴシック" panose="020B0600070205080204" pitchFamily="50" charset="-128"/>
              </a:rPr>
              <a:t>2</a:t>
            </a:r>
            <a:r>
              <a:rPr kumimoji="1" lang="ja-JP" altLang="en-US" sz="2800" dirty="0">
                <a:latin typeface="ＭＳ Ｐゴシック" panose="020B0600070205080204" pitchFamily="50" charset="-128"/>
                <a:ea typeface="ＭＳ Ｐゴシック" panose="020B0600070205080204" pitchFamily="50" charset="-128"/>
              </a:rPr>
              <a:t>日目</a:t>
            </a:r>
            <a:endParaRPr kumimoji="1" lang="en-US" altLang="ja-JP" sz="2800" dirty="0">
              <a:latin typeface="ＭＳ Ｐゴシック" panose="020B0600070205080204" pitchFamily="50" charset="-128"/>
              <a:ea typeface="ＭＳ Ｐゴシック" panose="020B0600070205080204" pitchFamily="50" charset="-128"/>
            </a:endParaRPr>
          </a:p>
          <a:p>
            <a:pPr algn="ctr"/>
            <a:r>
              <a:rPr lang="ja-JP" altLang="en-US" sz="2800" dirty="0">
                <a:latin typeface="ＭＳ Ｐゴシック" panose="020B0600070205080204" pitchFamily="50" charset="-128"/>
                <a:ea typeface="ＭＳ Ｐゴシック" panose="020B0600070205080204" pitchFamily="50" charset="-128"/>
              </a:rPr>
              <a:t>　腫脹、構音障害は</a:t>
            </a:r>
            <a:r>
              <a:rPr lang="en-US" altLang="ja-JP" sz="2800" dirty="0">
                <a:latin typeface="ＭＳ Ｐゴシック" panose="020B0600070205080204" pitchFamily="50" charset="-128"/>
                <a:ea typeface="ＭＳ Ｐゴシック" panose="020B0600070205080204" pitchFamily="50" charset="-128"/>
              </a:rPr>
              <a:t>75%</a:t>
            </a:r>
            <a:r>
              <a:rPr lang="ja-JP" altLang="en-US" sz="2800" dirty="0">
                <a:latin typeface="ＭＳ Ｐゴシック" panose="020B0600070205080204" pitchFamily="50" charset="-128"/>
                <a:ea typeface="ＭＳ Ｐゴシック" panose="020B0600070205080204" pitchFamily="50" charset="-128"/>
              </a:rPr>
              <a:t>改善</a:t>
            </a:r>
            <a:endParaRPr lang="en-US" altLang="ja-JP" sz="2800" dirty="0">
              <a:latin typeface="ＭＳ Ｐゴシック" panose="020B0600070205080204" pitchFamily="50" charset="-128"/>
              <a:ea typeface="ＭＳ Ｐゴシック" panose="020B0600070205080204" pitchFamily="50" charset="-128"/>
            </a:endParaRPr>
          </a:p>
          <a:p>
            <a:pPr algn="ctr"/>
            <a:r>
              <a:rPr lang="ja-JP" altLang="en-US" sz="2800" dirty="0">
                <a:latin typeface="ＭＳ Ｐゴシック" panose="020B0600070205080204" pitchFamily="50" charset="-128"/>
                <a:ea typeface="ＭＳ Ｐゴシック" panose="020B0600070205080204" pitchFamily="50" charset="-128"/>
              </a:rPr>
              <a:t>術後</a:t>
            </a:r>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か月</a:t>
            </a:r>
            <a:endParaRPr lang="en-US" altLang="ja-JP" sz="2800" dirty="0">
              <a:latin typeface="ＭＳ Ｐゴシック" panose="020B0600070205080204" pitchFamily="50" charset="-128"/>
              <a:ea typeface="ＭＳ Ｐゴシック" panose="020B0600070205080204" pitchFamily="50" charset="-128"/>
            </a:endParaRPr>
          </a:p>
          <a:p>
            <a:pPr algn="ctr"/>
            <a:r>
              <a:rPr lang="ja-JP" altLang="en-US" sz="2800" dirty="0">
                <a:latin typeface="ＭＳ Ｐゴシック" panose="020B0600070205080204" pitchFamily="50" charset="-128"/>
                <a:ea typeface="ＭＳ Ｐゴシック" panose="020B0600070205080204" pitchFamily="50" charset="-128"/>
              </a:rPr>
              <a:t>　症状は完全におさまった</a:t>
            </a:r>
            <a:endParaRPr lang="en-US" altLang="ja-JP" sz="28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F851056C-5A7F-436B-9DEA-0023BD84A569}"/>
              </a:ext>
            </a:extLst>
          </p:cNvPr>
          <p:cNvSpPr txBox="1"/>
          <p:nvPr/>
        </p:nvSpPr>
        <p:spPr>
          <a:xfrm>
            <a:off x="869430" y="384324"/>
            <a:ext cx="2038663" cy="646331"/>
          </a:xfrm>
          <a:prstGeom prst="rect">
            <a:avLst/>
          </a:prstGeom>
          <a:noFill/>
        </p:spPr>
        <p:txBody>
          <a:bodyPr wrap="square" rtlCol="0">
            <a:spAutoFit/>
          </a:bodyPr>
          <a:lstStyle/>
          <a:p>
            <a:r>
              <a:rPr kumimoji="1" lang="ja-JP" altLang="en-US" sz="3600" u="sng" dirty="0">
                <a:latin typeface="ＭＳ Ｐゴシック" panose="020B0600070205080204" pitchFamily="50" charset="-128"/>
                <a:ea typeface="ＭＳ Ｐゴシック" panose="020B0600070205080204" pitchFamily="50" charset="-128"/>
              </a:rPr>
              <a:t>術後経過</a:t>
            </a:r>
          </a:p>
        </p:txBody>
      </p:sp>
    </p:spTree>
    <p:extLst>
      <p:ext uri="{BB962C8B-B14F-4D97-AF65-F5344CB8AC3E}">
        <p14:creationId xmlns:p14="http://schemas.microsoft.com/office/powerpoint/2010/main" val="2258803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84E6CB6-EC7F-646D-5D21-6B2B5E396545}"/>
              </a:ext>
            </a:extLst>
          </p:cNvPr>
          <p:cNvSpPr txBox="1"/>
          <p:nvPr/>
        </p:nvSpPr>
        <p:spPr>
          <a:xfrm>
            <a:off x="464695" y="237450"/>
            <a:ext cx="3627619" cy="646331"/>
          </a:xfrm>
          <a:prstGeom prst="rect">
            <a:avLst/>
          </a:prstGeom>
          <a:noFill/>
        </p:spPr>
        <p:txBody>
          <a:bodyPr wrap="square" rtlCol="0">
            <a:spAutoFit/>
          </a:bodyPr>
          <a:lstStyle/>
          <a:p>
            <a:r>
              <a:rPr kumimoji="1" lang="en-US" altLang="ja-JP" sz="3600" u="sng" dirty="0">
                <a:latin typeface="ＭＳ Ｐゴシック" panose="020B0600070205080204" pitchFamily="50" charset="-128"/>
                <a:ea typeface="ＭＳ Ｐゴシック" panose="020B0600070205080204" pitchFamily="50" charset="-128"/>
              </a:rPr>
              <a:t>discussion</a:t>
            </a:r>
            <a:endParaRPr kumimoji="1" lang="ja-JP" altLang="en-US" sz="3600" u="sng"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817C44D6-6343-9811-1A2B-B3FC0D640A03}"/>
              </a:ext>
            </a:extLst>
          </p:cNvPr>
          <p:cNvSpPr txBox="1"/>
          <p:nvPr/>
        </p:nvSpPr>
        <p:spPr>
          <a:xfrm>
            <a:off x="464695" y="1024756"/>
            <a:ext cx="10283253" cy="2677656"/>
          </a:xfrm>
          <a:prstGeom prst="rect">
            <a:avLst/>
          </a:prstGeom>
          <a:noFill/>
          <a:ln>
            <a:solidFill>
              <a:schemeClr val="tx1"/>
            </a:solidFill>
          </a:ln>
        </p:spPr>
        <p:txBody>
          <a:bodyPr wrap="square" rtlCol="0">
            <a:spAutoFit/>
          </a:bodyPr>
          <a:lstStyle/>
          <a:p>
            <a:r>
              <a:rPr lang="ja-JP" altLang="en-US" sz="2800" dirty="0">
                <a:latin typeface="ＭＳ Ｐゴシック" panose="020B0600070205080204" pitchFamily="50" charset="-128"/>
                <a:ea typeface="ＭＳ Ｐゴシック" panose="020B0600070205080204" pitchFamily="50" charset="-128"/>
              </a:rPr>
              <a:t>舌下神経麻痺の原因</a:t>
            </a:r>
            <a:endParaRPr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　・挿管チューブの長期留置</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　・</a:t>
            </a:r>
            <a:r>
              <a:rPr lang="en-US" altLang="ja-JP" sz="2800" dirty="0">
                <a:latin typeface="ＭＳ Ｐゴシック" panose="020B0600070205080204" pitchFamily="50" charset="-128"/>
                <a:ea typeface="ＭＳ Ｐゴシック" panose="020B0600070205080204" pitchFamily="50" charset="-128"/>
              </a:rPr>
              <a:t>LMA</a:t>
            </a:r>
            <a:r>
              <a:rPr lang="ja-JP" altLang="en-US" sz="2800" dirty="0">
                <a:latin typeface="ＭＳ Ｐゴシック" panose="020B0600070205080204" pitchFamily="50" charset="-128"/>
                <a:ea typeface="ＭＳ Ｐゴシック" panose="020B0600070205080204" pitchFamily="50" charset="-128"/>
              </a:rPr>
              <a:t>装着</a:t>
            </a:r>
            <a:endParaRPr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　・気管支ファイバーの使用</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　・顎紐を使用する肩の手術</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　・頸部の極端な屈曲進展</a:t>
            </a:r>
          </a:p>
        </p:txBody>
      </p:sp>
      <p:sp>
        <p:nvSpPr>
          <p:cNvPr id="5" name="テキスト ボックス 4">
            <a:extLst>
              <a:ext uri="{FF2B5EF4-FFF2-40B4-BE49-F238E27FC236}">
                <a16:creationId xmlns:a16="http://schemas.microsoft.com/office/drawing/2014/main" id="{0C77F8D2-F069-B21A-27B2-142713491177}"/>
              </a:ext>
            </a:extLst>
          </p:cNvPr>
          <p:cNvSpPr txBox="1"/>
          <p:nvPr/>
        </p:nvSpPr>
        <p:spPr>
          <a:xfrm>
            <a:off x="781986" y="4720632"/>
            <a:ext cx="8871678" cy="1815882"/>
          </a:xfrm>
          <a:prstGeom prst="rect">
            <a:avLst/>
          </a:prstGeom>
          <a:noFill/>
        </p:spPr>
        <p:txBody>
          <a:bodyPr wrap="square">
            <a:spAutoFit/>
          </a:bodyPr>
          <a:lstStyle/>
          <a:p>
            <a:r>
              <a:rPr kumimoji="1" lang="ja-JP" altLang="en-US" sz="2800" dirty="0">
                <a:latin typeface="ＭＳ Ｐゴシック" panose="020B0600070205080204" pitchFamily="50" charset="-128"/>
                <a:ea typeface="ＭＳ Ｐゴシック" panose="020B0600070205080204" pitchFamily="50" charset="-128"/>
              </a:rPr>
              <a:t>喉頭鏡に加わる力が神経を圧迫してしまった</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　</a:t>
            </a:r>
            <a:r>
              <a:rPr lang="en-US" altLang="ja-JP" sz="2800" dirty="0">
                <a:latin typeface="ＭＳ Ｐゴシック" panose="020B0600070205080204" pitchFamily="50" charset="-128"/>
                <a:ea typeface="ＭＳ Ｐゴシック" panose="020B0600070205080204" pitchFamily="50" charset="-128"/>
              </a:rPr>
              <a:t>or</a:t>
            </a:r>
          </a:p>
          <a:p>
            <a:r>
              <a:rPr lang="ja-JP" altLang="en-US" sz="2800" dirty="0">
                <a:latin typeface="ＭＳ Ｐゴシック" panose="020B0600070205080204" pitchFamily="50" charset="-128"/>
                <a:ea typeface="ＭＳ Ｐゴシック" panose="020B0600070205080204" pitchFamily="50" charset="-128"/>
              </a:rPr>
              <a:t>長時間手術の結果、大量輸液により舌の浮腫が生じ神経　を圧迫されてしまった</a:t>
            </a:r>
            <a:endParaRPr kumimoji="1" lang="en-US" altLang="ja-JP" sz="28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1DA1177D-9801-C8BB-9277-476371331EF4}"/>
              </a:ext>
            </a:extLst>
          </p:cNvPr>
          <p:cNvSpPr txBox="1"/>
          <p:nvPr/>
        </p:nvSpPr>
        <p:spPr>
          <a:xfrm>
            <a:off x="779489" y="4197246"/>
            <a:ext cx="3312825" cy="523220"/>
          </a:xfrm>
          <a:prstGeom prst="rect">
            <a:avLst/>
          </a:prstGeom>
          <a:noFill/>
        </p:spPr>
        <p:txBody>
          <a:bodyPr wrap="square" rtlCol="0">
            <a:spAutoFit/>
          </a:bodyPr>
          <a:lstStyle/>
          <a:p>
            <a:r>
              <a:rPr kumimoji="1" lang="ja-JP" altLang="en-US" sz="2800" dirty="0">
                <a:latin typeface="ＭＳ Ｐゴシック" panose="020B0600070205080204" pitchFamily="50" charset="-128"/>
                <a:ea typeface="ＭＳ Ｐゴシック" panose="020B0600070205080204" pitchFamily="50" charset="-128"/>
              </a:rPr>
              <a:t>今回の症例では</a:t>
            </a:r>
            <a:r>
              <a:rPr kumimoji="1" lang="en-US" altLang="ja-JP" sz="2800" dirty="0">
                <a:latin typeface="ＭＳ Ｐゴシック" panose="020B0600070205080204" pitchFamily="50" charset="-128"/>
                <a:ea typeface="ＭＳ Ｐゴシック" panose="020B0600070205080204" pitchFamily="50" charset="-128"/>
              </a:rPr>
              <a:t>…</a:t>
            </a: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32521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63ACD9E-FB49-6F3B-C86C-A3E60C38F023}"/>
              </a:ext>
            </a:extLst>
          </p:cNvPr>
          <p:cNvSpPr txBox="1"/>
          <p:nvPr/>
        </p:nvSpPr>
        <p:spPr>
          <a:xfrm>
            <a:off x="524656" y="144803"/>
            <a:ext cx="3957403" cy="646331"/>
          </a:xfrm>
          <a:prstGeom prst="rect">
            <a:avLst/>
          </a:prstGeom>
          <a:noFill/>
        </p:spPr>
        <p:txBody>
          <a:bodyPr wrap="square" rtlCol="0">
            <a:spAutoFit/>
          </a:bodyPr>
          <a:lstStyle/>
          <a:p>
            <a:r>
              <a:rPr kumimoji="1" lang="en-US" altLang="ja-JP" sz="3600" u="sng" dirty="0">
                <a:latin typeface="ＭＳ Ｐゴシック" panose="020B0600070205080204" pitchFamily="50" charset="-128"/>
                <a:ea typeface="ＭＳ Ｐゴシック" panose="020B0600070205080204" pitchFamily="50" charset="-128"/>
              </a:rPr>
              <a:t>conclusions</a:t>
            </a:r>
            <a:endParaRPr kumimoji="1" lang="ja-JP" altLang="en-US" sz="3600" u="sng" dirty="0">
              <a:latin typeface="ＭＳ Ｐゴシック" panose="020B0600070205080204" pitchFamily="50" charset="-128"/>
              <a:ea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2F7C5322-719C-763B-2777-4FC327A12040}"/>
              </a:ext>
            </a:extLst>
          </p:cNvPr>
          <p:cNvSpPr txBox="1"/>
          <p:nvPr/>
        </p:nvSpPr>
        <p:spPr>
          <a:xfrm>
            <a:off x="194873" y="1124262"/>
            <a:ext cx="11997128" cy="5693866"/>
          </a:xfrm>
          <a:prstGeom prst="rect">
            <a:avLst/>
          </a:prstGeom>
          <a:noFill/>
        </p:spPr>
        <p:txBody>
          <a:bodyPr wrap="square" rtlCol="0">
            <a:spAutoFit/>
          </a:bodyPr>
          <a:lstStyle/>
          <a:p>
            <a:r>
              <a:rPr lang="ja-JP" altLang="en-US" sz="2800" dirty="0">
                <a:latin typeface="ＭＳ Ｐゴシック" panose="020B0600070205080204" pitchFamily="50" charset="-128"/>
                <a:ea typeface="ＭＳ Ｐゴシック" panose="020B0600070205080204" pitchFamily="50" charset="-128"/>
              </a:rPr>
              <a:t>・麻酔管理で起きる舌下神経麻痺は稀で報告症例は少ない</a:t>
            </a:r>
            <a:endParaRPr lang="en-US" altLang="ja-JP" sz="2800" dirty="0">
              <a:latin typeface="ＭＳ Ｐゴシック" panose="020B0600070205080204" pitchFamily="50" charset="-128"/>
              <a:ea typeface="ＭＳ Ｐゴシック" panose="020B0600070205080204" pitchFamily="50" charset="-128"/>
            </a:endParaRPr>
          </a:p>
          <a:p>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・気道確保と長時間の挿管はいずれも舌下神経の潜在的な危険因子である</a:t>
            </a:r>
            <a:endParaRPr lang="en-US" altLang="ja-JP" sz="2800" dirty="0">
              <a:latin typeface="ＭＳ Ｐゴシック" panose="020B0600070205080204" pitchFamily="50" charset="-128"/>
              <a:ea typeface="ＭＳ Ｐゴシック" panose="020B0600070205080204" pitchFamily="50" charset="-128"/>
            </a:endParaRPr>
          </a:p>
          <a:p>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・この危険因子を特定することは，患者との話し合いを促し，術中の治療法を導き出すことで，患者ケアを向上させることができる</a:t>
            </a:r>
          </a:p>
          <a:p>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・術後に起こりうる神経麻痺について患者に事前に説明することができる</a:t>
            </a:r>
            <a:endParaRPr lang="en-US" altLang="ja-JP" sz="2800" dirty="0">
              <a:latin typeface="ＭＳ Ｐゴシック" panose="020B0600070205080204" pitchFamily="50" charset="-128"/>
              <a:ea typeface="ＭＳ Ｐゴシック" panose="020B0600070205080204" pitchFamily="50" charset="-128"/>
            </a:endParaRPr>
          </a:p>
          <a:p>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・早期発見しデキサメタゾンや理学療法などの治療を迅速に行うことが重要である</a:t>
            </a:r>
            <a:endParaRPr lang="en-US" altLang="ja-JP" sz="2800" dirty="0">
              <a:latin typeface="ＭＳ Ｐゴシック" panose="020B0600070205080204" pitchFamily="50" charset="-128"/>
              <a:ea typeface="ＭＳ Ｐゴシック" panose="020B0600070205080204" pitchFamily="50" charset="-128"/>
            </a:endParaRPr>
          </a:p>
          <a:p>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・治療、リハビリ、完治の可能性について患者に説明することが重要である</a:t>
            </a:r>
            <a:endParaRPr kumimoji="1" lang="en-US" altLang="ja-JP"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3290738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569</TotalTime>
  <Words>710</Words>
  <Application>Microsoft Office PowerPoint</Application>
  <PresentationFormat>ワイド画面</PresentationFormat>
  <Paragraphs>100</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Arial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akkh0819@icloud.com</dc:creator>
  <cp:lastModifiedBy>スズキタカヒロ</cp:lastModifiedBy>
  <cp:revision>38</cp:revision>
  <dcterms:created xsi:type="dcterms:W3CDTF">2022-10-08T02:54:46Z</dcterms:created>
  <dcterms:modified xsi:type="dcterms:W3CDTF">2022-10-11T00:55:05Z</dcterms:modified>
</cp:coreProperties>
</file>