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60" r:id="rId4"/>
    <p:sldId id="259" r:id="rId5"/>
    <p:sldId id="261" r:id="rId6"/>
    <p:sldId id="269" r:id="rId7"/>
    <p:sldId id="264" r:id="rId8"/>
    <p:sldId id="263" r:id="rId9"/>
    <p:sldId id="265" r:id="rId10"/>
    <p:sldId id="270" r:id="rId11"/>
    <p:sldId id="262" r:id="rId12"/>
    <p:sldId id="266" r:id="rId13"/>
    <p:sldId id="267" r:id="rId14"/>
    <p:sldId id="268"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715"/>
  </p:normalViewPr>
  <p:slideViewPr>
    <p:cSldViewPr snapToGrid="0" snapToObjects="1">
      <p:cViewPr varScale="1">
        <p:scale>
          <a:sx n="106" d="100"/>
          <a:sy n="106" d="100"/>
        </p:scale>
        <p:origin x="13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402BC9-FCBB-E144-B97E-C600C1660076}" type="datetimeFigureOut">
              <a:rPr kumimoji="1" lang="ja-JP" altLang="en-US" smtClean="0"/>
              <a:t>2023/7/31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416B29-A085-1E46-A8EA-6D6A5F63A530}" type="slidenum">
              <a:rPr kumimoji="1" lang="ja-JP" altLang="en-US" smtClean="0"/>
              <a:t>‹#›</a:t>
            </a:fld>
            <a:endParaRPr kumimoji="1" lang="ja-JP" altLang="en-US"/>
          </a:p>
        </p:txBody>
      </p:sp>
    </p:spTree>
    <p:extLst>
      <p:ext uri="{BB962C8B-B14F-4D97-AF65-F5344CB8AC3E}">
        <p14:creationId xmlns:p14="http://schemas.microsoft.com/office/powerpoint/2010/main" val="19558495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神経幹ブロックに使用される局所麻酔薬の種類</a:t>
            </a:r>
            <a:r>
              <a:rPr lang="en-US" altLang="ja-JP" dirty="0"/>
              <a:t>/</a:t>
            </a:r>
            <a:r>
              <a:rPr lang="ja-JP" altLang="en-US"/>
              <a:t>量</a:t>
            </a:r>
            <a:r>
              <a:rPr lang="en-US" altLang="ja-JP" dirty="0"/>
              <a:t>/</a:t>
            </a:r>
            <a:r>
              <a:rPr lang="ja-JP" altLang="en-US"/>
              <a:t>濃度、術中鎮痛薬の使用量で結果にばらつきが出る</a:t>
            </a:r>
            <a:endParaRPr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F5416B29-A085-1E46-A8EA-6D6A5F63A530}" type="slidenum">
              <a:rPr kumimoji="1" lang="ja-JP" altLang="en-US" smtClean="0"/>
              <a:t>11</a:t>
            </a:fld>
            <a:endParaRPr kumimoji="1" lang="ja-JP" altLang="en-US"/>
          </a:p>
        </p:txBody>
      </p:sp>
    </p:spTree>
    <p:extLst>
      <p:ext uri="{BB962C8B-B14F-4D97-AF65-F5344CB8AC3E}">
        <p14:creationId xmlns:p14="http://schemas.microsoft.com/office/powerpoint/2010/main" val="2211284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8C0189-EEC9-D54A-B0CB-23993F24BB1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5551E66-80B3-4D47-BFEA-E88597B163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6803966-426C-174B-B614-01E4D778208D}"/>
              </a:ext>
            </a:extLst>
          </p:cNvPr>
          <p:cNvSpPr>
            <a:spLocks noGrp="1"/>
          </p:cNvSpPr>
          <p:nvPr>
            <p:ph type="dt" sz="half" idx="10"/>
          </p:nvPr>
        </p:nvSpPr>
        <p:spPr/>
        <p:txBody>
          <a:bodyPr/>
          <a:lstStyle/>
          <a:p>
            <a:fld id="{2826C915-D309-C34D-9086-224D934B616C}" type="datetimeFigureOut">
              <a:rPr kumimoji="1" lang="ja-JP" altLang="en-US" smtClean="0"/>
              <a:t>2023/7/31</a:t>
            </a:fld>
            <a:endParaRPr kumimoji="1" lang="ja-JP" altLang="en-US"/>
          </a:p>
        </p:txBody>
      </p:sp>
      <p:sp>
        <p:nvSpPr>
          <p:cNvPr id="5" name="フッター プレースホルダー 4">
            <a:extLst>
              <a:ext uri="{FF2B5EF4-FFF2-40B4-BE49-F238E27FC236}">
                <a16:creationId xmlns:a16="http://schemas.microsoft.com/office/drawing/2014/main" id="{AAB60C96-C37E-784D-924C-7B6DF4EBF43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8799D7-A180-5A46-8B6C-61AC19FC214A}"/>
              </a:ext>
            </a:extLst>
          </p:cNvPr>
          <p:cNvSpPr>
            <a:spLocks noGrp="1"/>
          </p:cNvSpPr>
          <p:nvPr>
            <p:ph type="sldNum" sz="quarter" idx="12"/>
          </p:nvPr>
        </p:nvSpPr>
        <p:spPr/>
        <p:txBody>
          <a:bodyPr/>
          <a:lstStyle/>
          <a:p>
            <a:fld id="{4905DC35-048E-514F-BE08-6CD1CFAC649D}" type="slidenum">
              <a:rPr kumimoji="1" lang="ja-JP" altLang="en-US" smtClean="0"/>
              <a:t>‹#›</a:t>
            </a:fld>
            <a:endParaRPr kumimoji="1" lang="ja-JP" altLang="en-US"/>
          </a:p>
        </p:txBody>
      </p:sp>
    </p:spTree>
    <p:extLst>
      <p:ext uri="{BB962C8B-B14F-4D97-AF65-F5344CB8AC3E}">
        <p14:creationId xmlns:p14="http://schemas.microsoft.com/office/powerpoint/2010/main" val="97850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4554D3-06CC-7448-86C6-D57D342DD64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0657EE3-4CAC-5B4B-B583-EEBE50EE1C0F}"/>
              </a:ext>
            </a:extLst>
          </p:cNvPr>
          <p:cNvSpPr>
            <a:spLocks noGrp="1"/>
          </p:cNvSpPr>
          <p:nvPr>
            <p:ph type="body" orient="vert" idx="1"/>
          </p:nvPr>
        </p:nvSpPr>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010D566-543E-BD4C-8017-EE5D60641789}"/>
              </a:ext>
            </a:extLst>
          </p:cNvPr>
          <p:cNvSpPr>
            <a:spLocks noGrp="1"/>
          </p:cNvSpPr>
          <p:nvPr>
            <p:ph type="dt" sz="half" idx="10"/>
          </p:nvPr>
        </p:nvSpPr>
        <p:spPr/>
        <p:txBody>
          <a:bodyPr/>
          <a:lstStyle/>
          <a:p>
            <a:fld id="{2826C915-D309-C34D-9086-224D934B616C}" type="datetimeFigureOut">
              <a:rPr kumimoji="1" lang="ja-JP" altLang="en-US" smtClean="0"/>
              <a:t>2023/7/31</a:t>
            </a:fld>
            <a:endParaRPr kumimoji="1" lang="ja-JP" altLang="en-US"/>
          </a:p>
        </p:txBody>
      </p:sp>
      <p:sp>
        <p:nvSpPr>
          <p:cNvPr id="5" name="フッター プレースホルダー 4">
            <a:extLst>
              <a:ext uri="{FF2B5EF4-FFF2-40B4-BE49-F238E27FC236}">
                <a16:creationId xmlns:a16="http://schemas.microsoft.com/office/drawing/2014/main" id="{1F79816B-93E1-CD4D-812E-8DB52F6494B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65A5951-25A5-3B4C-8594-C2E0D88F7E0E}"/>
              </a:ext>
            </a:extLst>
          </p:cNvPr>
          <p:cNvSpPr>
            <a:spLocks noGrp="1"/>
          </p:cNvSpPr>
          <p:nvPr>
            <p:ph type="sldNum" sz="quarter" idx="12"/>
          </p:nvPr>
        </p:nvSpPr>
        <p:spPr/>
        <p:txBody>
          <a:bodyPr/>
          <a:lstStyle/>
          <a:p>
            <a:fld id="{4905DC35-048E-514F-BE08-6CD1CFAC649D}" type="slidenum">
              <a:rPr kumimoji="1" lang="ja-JP" altLang="en-US" smtClean="0"/>
              <a:t>‹#›</a:t>
            </a:fld>
            <a:endParaRPr kumimoji="1" lang="ja-JP" altLang="en-US"/>
          </a:p>
        </p:txBody>
      </p:sp>
    </p:spTree>
    <p:extLst>
      <p:ext uri="{BB962C8B-B14F-4D97-AF65-F5344CB8AC3E}">
        <p14:creationId xmlns:p14="http://schemas.microsoft.com/office/powerpoint/2010/main" val="1347531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1DBEA39-97B6-7841-B5E7-18384182A5F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DA81D28-378C-6442-9C3F-6D7D6E413479}"/>
              </a:ext>
            </a:extLst>
          </p:cNvPr>
          <p:cNvSpPr>
            <a:spLocks noGrp="1"/>
          </p:cNvSpPr>
          <p:nvPr>
            <p:ph type="body" orient="vert" idx="1"/>
          </p:nvPr>
        </p:nvSpPr>
        <p:spPr>
          <a:xfrm>
            <a:off x="838200" y="365125"/>
            <a:ext cx="7734300" cy="5811838"/>
          </a:xfrm>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48F9471-F592-0A47-9040-4325E9D560B8}"/>
              </a:ext>
            </a:extLst>
          </p:cNvPr>
          <p:cNvSpPr>
            <a:spLocks noGrp="1"/>
          </p:cNvSpPr>
          <p:nvPr>
            <p:ph type="dt" sz="half" idx="10"/>
          </p:nvPr>
        </p:nvSpPr>
        <p:spPr/>
        <p:txBody>
          <a:bodyPr/>
          <a:lstStyle/>
          <a:p>
            <a:fld id="{2826C915-D309-C34D-9086-224D934B616C}" type="datetimeFigureOut">
              <a:rPr kumimoji="1" lang="ja-JP" altLang="en-US" smtClean="0"/>
              <a:t>2023/7/31</a:t>
            </a:fld>
            <a:endParaRPr kumimoji="1" lang="ja-JP" altLang="en-US"/>
          </a:p>
        </p:txBody>
      </p:sp>
      <p:sp>
        <p:nvSpPr>
          <p:cNvPr id="5" name="フッター プレースホルダー 4">
            <a:extLst>
              <a:ext uri="{FF2B5EF4-FFF2-40B4-BE49-F238E27FC236}">
                <a16:creationId xmlns:a16="http://schemas.microsoft.com/office/drawing/2014/main" id="{F04EA7B9-3573-FB45-95BA-2C0D3813D8E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9302062-436B-D744-AE03-D6784D954B3B}"/>
              </a:ext>
            </a:extLst>
          </p:cNvPr>
          <p:cNvSpPr>
            <a:spLocks noGrp="1"/>
          </p:cNvSpPr>
          <p:nvPr>
            <p:ph type="sldNum" sz="quarter" idx="12"/>
          </p:nvPr>
        </p:nvSpPr>
        <p:spPr/>
        <p:txBody>
          <a:bodyPr/>
          <a:lstStyle/>
          <a:p>
            <a:fld id="{4905DC35-048E-514F-BE08-6CD1CFAC649D}" type="slidenum">
              <a:rPr kumimoji="1" lang="ja-JP" altLang="en-US" smtClean="0"/>
              <a:t>‹#›</a:t>
            </a:fld>
            <a:endParaRPr kumimoji="1" lang="ja-JP" altLang="en-US"/>
          </a:p>
        </p:txBody>
      </p:sp>
    </p:spTree>
    <p:extLst>
      <p:ext uri="{BB962C8B-B14F-4D97-AF65-F5344CB8AC3E}">
        <p14:creationId xmlns:p14="http://schemas.microsoft.com/office/powerpoint/2010/main" val="288457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A0CB41-3DAD-0449-87AB-98E894E61EE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934BD29-BCF5-6545-AA79-8311AD193272}"/>
              </a:ext>
            </a:extLst>
          </p:cNvPr>
          <p:cNvSpPr>
            <a:spLocks noGrp="1"/>
          </p:cNvSpPr>
          <p:nvPr>
            <p:ph idx="1"/>
          </p:nvPr>
        </p:nvSpPr>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C25E443-56DC-9D4E-98EA-44F3D8865467}"/>
              </a:ext>
            </a:extLst>
          </p:cNvPr>
          <p:cNvSpPr>
            <a:spLocks noGrp="1"/>
          </p:cNvSpPr>
          <p:nvPr>
            <p:ph type="dt" sz="half" idx="10"/>
          </p:nvPr>
        </p:nvSpPr>
        <p:spPr/>
        <p:txBody>
          <a:bodyPr/>
          <a:lstStyle/>
          <a:p>
            <a:fld id="{2826C915-D309-C34D-9086-224D934B616C}" type="datetimeFigureOut">
              <a:rPr kumimoji="1" lang="ja-JP" altLang="en-US" smtClean="0"/>
              <a:t>2023/7/31</a:t>
            </a:fld>
            <a:endParaRPr kumimoji="1" lang="ja-JP" altLang="en-US"/>
          </a:p>
        </p:txBody>
      </p:sp>
      <p:sp>
        <p:nvSpPr>
          <p:cNvPr id="5" name="フッター プレースホルダー 4">
            <a:extLst>
              <a:ext uri="{FF2B5EF4-FFF2-40B4-BE49-F238E27FC236}">
                <a16:creationId xmlns:a16="http://schemas.microsoft.com/office/drawing/2014/main" id="{272078EB-EC1B-D942-9CEF-B2BC2A329E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DBAD6EF-54B6-F245-9FC3-67D7D049AF02}"/>
              </a:ext>
            </a:extLst>
          </p:cNvPr>
          <p:cNvSpPr>
            <a:spLocks noGrp="1"/>
          </p:cNvSpPr>
          <p:nvPr>
            <p:ph type="sldNum" sz="quarter" idx="12"/>
          </p:nvPr>
        </p:nvSpPr>
        <p:spPr/>
        <p:txBody>
          <a:bodyPr/>
          <a:lstStyle/>
          <a:p>
            <a:fld id="{4905DC35-048E-514F-BE08-6CD1CFAC649D}" type="slidenum">
              <a:rPr kumimoji="1" lang="ja-JP" altLang="en-US" smtClean="0"/>
              <a:t>‹#›</a:t>
            </a:fld>
            <a:endParaRPr kumimoji="1" lang="ja-JP" altLang="en-US"/>
          </a:p>
        </p:txBody>
      </p:sp>
    </p:spTree>
    <p:extLst>
      <p:ext uri="{BB962C8B-B14F-4D97-AF65-F5344CB8AC3E}">
        <p14:creationId xmlns:p14="http://schemas.microsoft.com/office/powerpoint/2010/main" val="3570869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4B236B-821A-684B-A8A9-ED3A27765B8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7A8633C-614A-F84A-B24F-96909A057E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1C85242-FE65-6943-AED2-E6A3B6313653}"/>
              </a:ext>
            </a:extLst>
          </p:cNvPr>
          <p:cNvSpPr>
            <a:spLocks noGrp="1"/>
          </p:cNvSpPr>
          <p:nvPr>
            <p:ph type="dt" sz="half" idx="10"/>
          </p:nvPr>
        </p:nvSpPr>
        <p:spPr/>
        <p:txBody>
          <a:bodyPr/>
          <a:lstStyle/>
          <a:p>
            <a:fld id="{2826C915-D309-C34D-9086-224D934B616C}" type="datetimeFigureOut">
              <a:rPr kumimoji="1" lang="ja-JP" altLang="en-US" smtClean="0"/>
              <a:t>2023/7/31</a:t>
            </a:fld>
            <a:endParaRPr kumimoji="1" lang="ja-JP" altLang="en-US"/>
          </a:p>
        </p:txBody>
      </p:sp>
      <p:sp>
        <p:nvSpPr>
          <p:cNvPr id="5" name="フッター プレースホルダー 4">
            <a:extLst>
              <a:ext uri="{FF2B5EF4-FFF2-40B4-BE49-F238E27FC236}">
                <a16:creationId xmlns:a16="http://schemas.microsoft.com/office/drawing/2014/main" id="{46E8838B-8C8F-A945-B153-A96EC34FF4E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9BC976-F119-9D48-AE2A-A2B68BCA32D6}"/>
              </a:ext>
            </a:extLst>
          </p:cNvPr>
          <p:cNvSpPr>
            <a:spLocks noGrp="1"/>
          </p:cNvSpPr>
          <p:nvPr>
            <p:ph type="sldNum" sz="quarter" idx="12"/>
          </p:nvPr>
        </p:nvSpPr>
        <p:spPr/>
        <p:txBody>
          <a:bodyPr/>
          <a:lstStyle/>
          <a:p>
            <a:fld id="{4905DC35-048E-514F-BE08-6CD1CFAC649D}" type="slidenum">
              <a:rPr kumimoji="1" lang="ja-JP" altLang="en-US" smtClean="0"/>
              <a:t>‹#›</a:t>
            </a:fld>
            <a:endParaRPr kumimoji="1" lang="ja-JP" altLang="en-US"/>
          </a:p>
        </p:txBody>
      </p:sp>
    </p:spTree>
    <p:extLst>
      <p:ext uri="{BB962C8B-B14F-4D97-AF65-F5344CB8AC3E}">
        <p14:creationId xmlns:p14="http://schemas.microsoft.com/office/powerpoint/2010/main" val="198953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879741-C5FA-9047-B00C-7EF55E2A57F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C7CB249-5253-2646-857D-D0FC0659E357}"/>
              </a:ext>
            </a:extLst>
          </p:cNvPr>
          <p:cNvSpPr>
            <a:spLocks noGrp="1"/>
          </p:cNvSpPr>
          <p:nvPr>
            <p:ph sz="half" idx="1"/>
          </p:nvPr>
        </p:nvSpPr>
        <p:spPr>
          <a:xfrm>
            <a:off x="838200" y="1825625"/>
            <a:ext cx="51816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D96D5A9-59B8-2942-978D-8663581D9D04}"/>
              </a:ext>
            </a:extLst>
          </p:cNvPr>
          <p:cNvSpPr>
            <a:spLocks noGrp="1"/>
          </p:cNvSpPr>
          <p:nvPr>
            <p:ph sz="half" idx="2"/>
          </p:nvPr>
        </p:nvSpPr>
        <p:spPr>
          <a:xfrm>
            <a:off x="6172200" y="1825625"/>
            <a:ext cx="51816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0DBE1D3-CB81-7D4E-9EE4-97B547847C39}"/>
              </a:ext>
            </a:extLst>
          </p:cNvPr>
          <p:cNvSpPr>
            <a:spLocks noGrp="1"/>
          </p:cNvSpPr>
          <p:nvPr>
            <p:ph type="dt" sz="half" idx="10"/>
          </p:nvPr>
        </p:nvSpPr>
        <p:spPr/>
        <p:txBody>
          <a:bodyPr/>
          <a:lstStyle/>
          <a:p>
            <a:fld id="{2826C915-D309-C34D-9086-224D934B616C}" type="datetimeFigureOut">
              <a:rPr kumimoji="1" lang="ja-JP" altLang="en-US" smtClean="0"/>
              <a:t>2023/7/31</a:t>
            </a:fld>
            <a:endParaRPr kumimoji="1" lang="ja-JP" altLang="en-US"/>
          </a:p>
        </p:txBody>
      </p:sp>
      <p:sp>
        <p:nvSpPr>
          <p:cNvPr id="6" name="フッター プレースホルダー 5">
            <a:extLst>
              <a:ext uri="{FF2B5EF4-FFF2-40B4-BE49-F238E27FC236}">
                <a16:creationId xmlns:a16="http://schemas.microsoft.com/office/drawing/2014/main" id="{F05A4A4F-F882-F34F-B8A2-E88208296AF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8DFBF17-3805-6F4B-A541-CE7D88331318}"/>
              </a:ext>
            </a:extLst>
          </p:cNvPr>
          <p:cNvSpPr>
            <a:spLocks noGrp="1"/>
          </p:cNvSpPr>
          <p:nvPr>
            <p:ph type="sldNum" sz="quarter" idx="12"/>
          </p:nvPr>
        </p:nvSpPr>
        <p:spPr/>
        <p:txBody>
          <a:bodyPr/>
          <a:lstStyle/>
          <a:p>
            <a:fld id="{4905DC35-048E-514F-BE08-6CD1CFAC649D}" type="slidenum">
              <a:rPr kumimoji="1" lang="ja-JP" altLang="en-US" smtClean="0"/>
              <a:t>‹#›</a:t>
            </a:fld>
            <a:endParaRPr kumimoji="1" lang="ja-JP" altLang="en-US"/>
          </a:p>
        </p:txBody>
      </p:sp>
    </p:spTree>
    <p:extLst>
      <p:ext uri="{BB962C8B-B14F-4D97-AF65-F5344CB8AC3E}">
        <p14:creationId xmlns:p14="http://schemas.microsoft.com/office/powerpoint/2010/main" val="3248251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BF43DD-5926-0C4F-9D27-A5F72D8C623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F376B94-52B2-6A4D-993F-403428B808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0D21D72-FBBC-2F42-91B1-E6F54E554374}"/>
              </a:ext>
            </a:extLst>
          </p:cNvPr>
          <p:cNvSpPr>
            <a:spLocks noGrp="1"/>
          </p:cNvSpPr>
          <p:nvPr>
            <p:ph sz="half" idx="2"/>
          </p:nvPr>
        </p:nvSpPr>
        <p:spPr>
          <a:xfrm>
            <a:off x="839788" y="2505075"/>
            <a:ext cx="5157787"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10DEFAF-55FB-9447-AC06-3157497389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コンテンツ プレースホルダー 5">
            <a:extLst>
              <a:ext uri="{FF2B5EF4-FFF2-40B4-BE49-F238E27FC236}">
                <a16:creationId xmlns:a16="http://schemas.microsoft.com/office/drawing/2014/main" id="{5E4F40EA-03B2-9A43-A19A-22F116A463C3}"/>
              </a:ext>
            </a:extLst>
          </p:cNvPr>
          <p:cNvSpPr>
            <a:spLocks noGrp="1"/>
          </p:cNvSpPr>
          <p:nvPr>
            <p:ph sz="quarter" idx="4"/>
          </p:nvPr>
        </p:nvSpPr>
        <p:spPr>
          <a:xfrm>
            <a:off x="6172200" y="2505075"/>
            <a:ext cx="5183188"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B3F2CE4-7215-5A4B-9B40-2307B91A7460}"/>
              </a:ext>
            </a:extLst>
          </p:cNvPr>
          <p:cNvSpPr>
            <a:spLocks noGrp="1"/>
          </p:cNvSpPr>
          <p:nvPr>
            <p:ph type="dt" sz="half" idx="10"/>
          </p:nvPr>
        </p:nvSpPr>
        <p:spPr/>
        <p:txBody>
          <a:bodyPr/>
          <a:lstStyle/>
          <a:p>
            <a:fld id="{2826C915-D309-C34D-9086-224D934B616C}" type="datetimeFigureOut">
              <a:rPr kumimoji="1" lang="ja-JP" altLang="en-US" smtClean="0"/>
              <a:t>2023/7/31</a:t>
            </a:fld>
            <a:endParaRPr kumimoji="1" lang="ja-JP" altLang="en-US"/>
          </a:p>
        </p:txBody>
      </p:sp>
      <p:sp>
        <p:nvSpPr>
          <p:cNvPr id="8" name="フッター プレースホルダー 7">
            <a:extLst>
              <a:ext uri="{FF2B5EF4-FFF2-40B4-BE49-F238E27FC236}">
                <a16:creationId xmlns:a16="http://schemas.microsoft.com/office/drawing/2014/main" id="{8C83DBCC-F036-F44C-A9B2-48433A8855E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C4F2C8E-5A69-3843-8B65-DC300C3020EB}"/>
              </a:ext>
            </a:extLst>
          </p:cNvPr>
          <p:cNvSpPr>
            <a:spLocks noGrp="1"/>
          </p:cNvSpPr>
          <p:nvPr>
            <p:ph type="sldNum" sz="quarter" idx="12"/>
          </p:nvPr>
        </p:nvSpPr>
        <p:spPr/>
        <p:txBody>
          <a:bodyPr/>
          <a:lstStyle/>
          <a:p>
            <a:fld id="{4905DC35-048E-514F-BE08-6CD1CFAC649D}" type="slidenum">
              <a:rPr kumimoji="1" lang="ja-JP" altLang="en-US" smtClean="0"/>
              <a:t>‹#›</a:t>
            </a:fld>
            <a:endParaRPr kumimoji="1" lang="ja-JP" altLang="en-US"/>
          </a:p>
        </p:txBody>
      </p:sp>
    </p:spTree>
    <p:extLst>
      <p:ext uri="{BB962C8B-B14F-4D97-AF65-F5344CB8AC3E}">
        <p14:creationId xmlns:p14="http://schemas.microsoft.com/office/powerpoint/2010/main" val="338345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6B1388-68CE-4D4F-9E26-F92E65C4AE6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2BDA896-5C87-C74B-859C-54CAC148A7D1}"/>
              </a:ext>
            </a:extLst>
          </p:cNvPr>
          <p:cNvSpPr>
            <a:spLocks noGrp="1"/>
          </p:cNvSpPr>
          <p:nvPr>
            <p:ph type="dt" sz="half" idx="10"/>
          </p:nvPr>
        </p:nvSpPr>
        <p:spPr/>
        <p:txBody>
          <a:bodyPr/>
          <a:lstStyle/>
          <a:p>
            <a:fld id="{2826C915-D309-C34D-9086-224D934B616C}" type="datetimeFigureOut">
              <a:rPr kumimoji="1" lang="ja-JP" altLang="en-US" smtClean="0"/>
              <a:t>2023/7/31</a:t>
            </a:fld>
            <a:endParaRPr kumimoji="1" lang="ja-JP" altLang="en-US"/>
          </a:p>
        </p:txBody>
      </p:sp>
      <p:sp>
        <p:nvSpPr>
          <p:cNvPr id="4" name="フッター プレースホルダー 3">
            <a:extLst>
              <a:ext uri="{FF2B5EF4-FFF2-40B4-BE49-F238E27FC236}">
                <a16:creationId xmlns:a16="http://schemas.microsoft.com/office/drawing/2014/main" id="{212617E5-D7BE-B449-8D11-CAB4A64D6C0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EB8D137-D1E8-E149-ABCC-4A7D8463D3FB}"/>
              </a:ext>
            </a:extLst>
          </p:cNvPr>
          <p:cNvSpPr>
            <a:spLocks noGrp="1"/>
          </p:cNvSpPr>
          <p:nvPr>
            <p:ph type="sldNum" sz="quarter" idx="12"/>
          </p:nvPr>
        </p:nvSpPr>
        <p:spPr/>
        <p:txBody>
          <a:bodyPr/>
          <a:lstStyle/>
          <a:p>
            <a:fld id="{4905DC35-048E-514F-BE08-6CD1CFAC649D}" type="slidenum">
              <a:rPr kumimoji="1" lang="ja-JP" altLang="en-US" smtClean="0"/>
              <a:t>‹#›</a:t>
            </a:fld>
            <a:endParaRPr kumimoji="1" lang="ja-JP" altLang="en-US"/>
          </a:p>
        </p:txBody>
      </p:sp>
    </p:spTree>
    <p:extLst>
      <p:ext uri="{BB962C8B-B14F-4D97-AF65-F5344CB8AC3E}">
        <p14:creationId xmlns:p14="http://schemas.microsoft.com/office/powerpoint/2010/main" val="152530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CBC8B53-71DE-4749-86D2-3A54393D8B22}"/>
              </a:ext>
            </a:extLst>
          </p:cNvPr>
          <p:cNvSpPr>
            <a:spLocks noGrp="1"/>
          </p:cNvSpPr>
          <p:nvPr>
            <p:ph type="dt" sz="half" idx="10"/>
          </p:nvPr>
        </p:nvSpPr>
        <p:spPr/>
        <p:txBody>
          <a:bodyPr/>
          <a:lstStyle/>
          <a:p>
            <a:fld id="{2826C915-D309-C34D-9086-224D934B616C}" type="datetimeFigureOut">
              <a:rPr kumimoji="1" lang="ja-JP" altLang="en-US" smtClean="0"/>
              <a:t>2023/7/31</a:t>
            </a:fld>
            <a:endParaRPr kumimoji="1" lang="ja-JP" altLang="en-US"/>
          </a:p>
        </p:txBody>
      </p:sp>
      <p:sp>
        <p:nvSpPr>
          <p:cNvPr id="3" name="フッター プレースホルダー 2">
            <a:extLst>
              <a:ext uri="{FF2B5EF4-FFF2-40B4-BE49-F238E27FC236}">
                <a16:creationId xmlns:a16="http://schemas.microsoft.com/office/drawing/2014/main" id="{3625B2CD-7910-3740-B53A-091BAF8C58C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9AC5B67-C899-3F42-8C25-1FAC2D1F16CE}"/>
              </a:ext>
            </a:extLst>
          </p:cNvPr>
          <p:cNvSpPr>
            <a:spLocks noGrp="1"/>
          </p:cNvSpPr>
          <p:nvPr>
            <p:ph type="sldNum" sz="quarter" idx="12"/>
          </p:nvPr>
        </p:nvSpPr>
        <p:spPr/>
        <p:txBody>
          <a:bodyPr/>
          <a:lstStyle/>
          <a:p>
            <a:fld id="{4905DC35-048E-514F-BE08-6CD1CFAC649D}" type="slidenum">
              <a:rPr kumimoji="1" lang="ja-JP" altLang="en-US" smtClean="0"/>
              <a:t>‹#›</a:t>
            </a:fld>
            <a:endParaRPr kumimoji="1" lang="ja-JP" altLang="en-US"/>
          </a:p>
        </p:txBody>
      </p:sp>
    </p:spTree>
    <p:extLst>
      <p:ext uri="{BB962C8B-B14F-4D97-AF65-F5344CB8AC3E}">
        <p14:creationId xmlns:p14="http://schemas.microsoft.com/office/powerpoint/2010/main" val="3485906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C53E82-9B39-AE40-81F2-62A97268F0C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2DEE84E-DEFB-204D-8DFD-6AC7B98198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B8D2C0A-B29C-7945-9F7C-E076481B1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DF3001C-C353-F940-AA00-CEE911685CFD}"/>
              </a:ext>
            </a:extLst>
          </p:cNvPr>
          <p:cNvSpPr>
            <a:spLocks noGrp="1"/>
          </p:cNvSpPr>
          <p:nvPr>
            <p:ph type="dt" sz="half" idx="10"/>
          </p:nvPr>
        </p:nvSpPr>
        <p:spPr/>
        <p:txBody>
          <a:bodyPr/>
          <a:lstStyle/>
          <a:p>
            <a:fld id="{2826C915-D309-C34D-9086-224D934B616C}" type="datetimeFigureOut">
              <a:rPr kumimoji="1" lang="ja-JP" altLang="en-US" smtClean="0"/>
              <a:t>2023/7/31</a:t>
            </a:fld>
            <a:endParaRPr kumimoji="1" lang="ja-JP" altLang="en-US"/>
          </a:p>
        </p:txBody>
      </p:sp>
      <p:sp>
        <p:nvSpPr>
          <p:cNvPr id="6" name="フッター プレースホルダー 5">
            <a:extLst>
              <a:ext uri="{FF2B5EF4-FFF2-40B4-BE49-F238E27FC236}">
                <a16:creationId xmlns:a16="http://schemas.microsoft.com/office/drawing/2014/main" id="{256D1536-9DF5-3B41-9716-54C49FAC9C2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5CC1F51-685C-814F-A3E2-9C3F08D858E2}"/>
              </a:ext>
            </a:extLst>
          </p:cNvPr>
          <p:cNvSpPr>
            <a:spLocks noGrp="1"/>
          </p:cNvSpPr>
          <p:nvPr>
            <p:ph type="sldNum" sz="quarter" idx="12"/>
          </p:nvPr>
        </p:nvSpPr>
        <p:spPr/>
        <p:txBody>
          <a:bodyPr/>
          <a:lstStyle/>
          <a:p>
            <a:fld id="{4905DC35-048E-514F-BE08-6CD1CFAC649D}" type="slidenum">
              <a:rPr kumimoji="1" lang="ja-JP" altLang="en-US" smtClean="0"/>
              <a:t>‹#›</a:t>
            </a:fld>
            <a:endParaRPr kumimoji="1" lang="ja-JP" altLang="en-US"/>
          </a:p>
        </p:txBody>
      </p:sp>
    </p:spTree>
    <p:extLst>
      <p:ext uri="{BB962C8B-B14F-4D97-AF65-F5344CB8AC3E}">
        <p14:creationId xmlns:p14="http://schemas.microsoft.com/office/powerpoint/2010/main" val="3899160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49E1BB-B809-1A44-885E-6CFBD3E0530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567F668-4C29-A048-B586-0E8A900BAE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3B4F277-6665-8C46-9436-D7C7F5220E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4EAEECE-4F31-E042-AA76-C84A68F0A86F}"/>
              </a:ext>
            </a:extLst>
          </p:cNvPr>
          <p:cNvSpPr>
            <a:spLocks noGrp="1"/>
          </p:cNvSpPr>
          <p:nvPr>
            <p:ph type="dt" sz="half" idx="10"/>
          </p:nvPr>
        </p:nvSpPr>
        <p:spPr/>
        <p:txBody>
          <a:bodyPr/>
          <a:lstStyle/>
          <a:p>
            <a:fld id="{2826C915-D309-C34D-9086-224D934B616C}" type="datetimeFigureOut">
              <a:rPr kumimoji="1" lang="ja-JP" altLang="en-US" smtClean="0"/>
              <a:t>2023/7/31</a:t>
            </a:fld>
            <a:endParaRPr kumimoji="1" lang="ja-JP" altLang="en-US"/>
          </a:p>
        </p:txBody>
      </p:sp>
      <p:sp>
        <p:nvSpPr>
          <p:cNvPr id="6" name="フッター プレースホルダー 5">
            <a:extLst>
              <a:ext uri="{FF2B5EF4-FFF2-40B4-BE49-F238E27FC236}">
                <a16:creationId xmlns:a16="http://schemas.microsoft.com/office/drawing/2014/main" id="{A6EAC8DE-0B25-B949-9DE8-950C7DAD025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112B9AA-E105-6243-AE4B-E5B59A00EBB6}"/>
              </a:ext>
            </a:extLst>
          </p:cNvPr>
          <p:cNvSpPr>
            <a:spLocks noGrp="1"/>
          </p:cNvSpPr>
          <p:nvPr>
            <p:ph type="sldNum" sz="quarter" idx="12"/>
          </p:nvPr>
        </p:nvSpPr>
        <p:spPr/>
        <p:txBody>
          <a:bodyPr/>
          <a:lstStyle/>
          <a:p>
            <a:fld id="{4905DC35-048E-514F-BE08-6CD1CFAC649D}" type="slidenum">
              <a:rPr kumimoji="1" lang="ja-JP" altLang="en-US" smtClean="0"/>
              <a:t>‹#›</a:t>
            </a:fld>
            <a:endParaRPr kumimoji="1" lang="ja-JP" altLang="en-US"/>
          </a:p>
        </p:txBody>
      </p:sp>
    </p:spTree>
    <p:extLst>
      <p:ext uri="{BB962C8B-B14F-4D97-AF65-F5344CB8AC3E}">
        <p14:creationId xmlns:p14="http://schemas.microsoft.com/office/powerpoint/2010/main" val="118893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CE400C2-CA58-614F-8EBD-6C1688A300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DDB809D-4B7C-CB49-B428-95D332897B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07FD94-1AD8-944E-9D81-8F9E1D06AA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6C915-D309-C34D-9086-224D934B616C}" type="datetimeFigureOut">
              <a:rPr kumimoji="1" lang="ja-JP" altLang="en-US" smtClean="0"/>
              <a:t>2023/7/31</a:t>
            </a:fld>
            <a:endParaRPr kumimoji="1" lang="ja-JP" altLang="en-US"/>
          </a:p>
        </p:txBody>
      </p:sp>
      <p:sp>
        <p:nvSpPr>
          <p:cNvPr id="5" name="フッター プレースホルダー 4">
            <a:extLst>
              <a:ext uri="{FF2B5EF4-FFF2-40B4-BE49-F238E27FC236}">
                <a16:creationId xmlns:a16="http://schemas.microsoft.com/office/drawing/2014/main" id="{FFA1C60F-2BF7-564B-9FDF-39FD19B23E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198B9AA-8C8C-B14D-A511-0BA9F7D6C0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5DC35-048E-514F-BE08-6CD1CFAC649D}" type="slidenum">
              <a:rPr kumimoji="1" lang="ja-JP" altLang="en-US" smtClean="0"/>
              <a:t>‹#›</a:t>
            </a:fld>
            <a:endParaRPr kumimoji="1" lang="ja-JP" altLang="en-US"/>
          </a:p>
        </p:txBody>
      </p:sp>
    </p:spTree>
    <p:extLst>
      <p:ext uri="{BB962C8B-B14F-4D97-AF65-F5344CB8AC3E}">
        <p14:creationId xmlns:p14="http://schemas.microsoft.com/office/powerpoint/2010/main" val="3697982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E35E85-EB8C-B946-90CA-1085577C2E57}"/>
              </a:ext>
            </a:extLst>
          </p:cNvPr>
          <p:cNvSpPr>
            <a:spLocks noGrp="1"/>
          </p:cNvSpPr>
          <p:nvPr>
            <p:ph type="ctrTitle"/>
          </p:nvPr>
        </p:nvSpPr>
        <p:spPr>
          <a:xfrm>
            <a:off x="1524000" y="3010537"/>
            <a:ext cx="9144000" cy="2387600"/>
          </a:xfrm>
        </p:spPr>
        <p:txBody>
          <a:bodyPr>
            <a:normAutofit fontScale="90000"/>
          </a:bodyPr>
          <a:lstStyle/>
          <a:p>
            <a:r>
              <a:rPr lang="ja-JP" altLang="en-US"/>
              <a:t>帝王切開後疼痛に対する</a:t>
            </a:r>
            <a:br>
              <a:rPr lang="en-US" altLang="ja-JP" dirty="0"/>
            </a:br>
            <a:r>
              <a:rPr lang="ja-JP" altLang="en-US"/>
              <a:t>デキサメタゾン静脈内投与の鎮痛効果</a:t>
            </a:r>
            <a:endParaRPr kumimoji="1" lang="ja-JP" altLang="en-US"/>
          </a:p>
        </p:txBody>
      </p:sp>
      <p:sp>
        <p:nvSpPr>
          <p:cNvPr id="3" name="字幕 2">
            <a:extLst>
              <a:ext uri="{FF2B5EF4-FFF2-40B4-BE49-F238E27FC236}">
                <a16:creationId xmlns:a16="http://schemas.microsoft.com/office/drawing/2014/main" id="{9BC271A9-0A78-3740-80C6-B180D345793B}"/>
              </a:ext>
            </a:extLst>
          </p:cNvPr>
          <p:cNvSpPr>
            <a:spLocks noGrp="1"/>
          </p:cNvSpPr>
          <p:nvPr>
            <p:ph type="subTitle" idx="1"/>
          </p:nvPr>
        </p:nvSpPr>
        <p:spPr>
          <a:xfrm>
            <a:off x="1524000" y="5724752"/>
            <a:ext cx="9144000" cy="1655762"/>
          </a:xfrm>
        </p:spPr>
        <p:txBody>
          <a:bodyPr/>
          <a:lstStyle/>
          <a:p>
            <a:r>
              <a:rPr kumimoji="1" lang="ja-JP" altLang="en-US"/>
              <a:t>日本大学板橋病院麻酔科</a:t>
            </a:r>
            <a:endParaRPr kumimoji="1" lang="en-US" altLang="ja-JP" dirty="0"/>
          </a:p>
          <a:p>
            <a:r>
              <a:rPr lang="ja-JP" altLang="en-US"/>
              <a:t>高柳藍</a:t>
            </a:r>
            <a:endParaRPr kumimoji="1" lang="ja-JP" altLang="en-US"/>
          </a:p>
        </p:txBody>
      </p:sp>
      <p:pic>
        <p:nvPicPr>
          <p:cNvPr id="4" name="図 3">
            <a:extLst>
              <a:ext uri="{FF2B5EF4-FFF2-40B4-BE49-F238E27FC236}">
                <a16:creationId xmlns:a16="http://schemas.microsoft.com/office/drawing/2014/main" id="{80075877-764F-BF42-9A97-CA0E48CECD05}"/>
              </a:ext>
            </a:extLst>
          </p:cNvPr>
          <p:cNvPicPr>
            <a:picLocks noChangeAspect="1"/>
          </p:cNvPicPr>
          <p:nvPr/>
        </p:nvPicPr>
        <p:blipFill>
          <a:blip r:embed="rId2"/>
          <a:stretch>
            <a:fillRect/>
          </a:stretch>
        </p:blipFill>
        <p:spPr>
          <a:xfrm>
            <a:off x="195860" y="348570"/>
            <a:ext cx="5421169" cy="2714451"/>
          </a:xfrm>
          <a:prstGeom prst="rect">
            <a:avLst/>
          </a:prstGeom>
        </p:spPr>
      </p:pic>
    </p:spTree>
    <p:extLst>
      <p:ext uri="{BB962C8B-B14F-4D97-AF65-F5344CB8AC3E}">
        <p14:creationId xmlns:p14="http://schemas.microsoft.com/office/powerpoint/2010/main" val="2290919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4A45A1-6DD8-3C47-8042-83BD8B90CA31}"/>
              </a:ext>
            </a:extLst>
          </p:cNvPr>
          <p:cNvSpPr>
            <a:spLocks noGrp="1"/>
          </p:cNvSpPr>
          <p:nvPr>
            <p:ph type="title"/>
          </p:nvPr>
        </p:nvSpPr>
        <p:spPr/>
        <p:txBody>
          <a:bodyPr/>
          <a:lstStyle/>
          <a:p>
            <a:r>
              <a:rPr kumimoji="1" lang="ja-JP" altLang="en-US"/>
              <a:t>研究のバイアスリスク</a:t>
            </a:r>
          </a:p>
        </p:txBody>
      </p:sp>
      <p:pic>
        <p:nvPicPr>
          <p:cNvPr id="4" name="図 3">
            <a:extLst>
              <a:ext uri="{FF2B5EF4-FFF2-40B4-BE49-F238E27FC236}">
                <a16:creationId xmlns:a16="http://schemas.microsoft.com/office/drawing/2014/main" id="{3C26E1B7-0E55-5E4C-98EE-97C50EE0FDA7}"/>
              </a:ext>
            </a:extLst>
          </p:cNvPr>
          <p:cNvPicPr>
            <a:picLocks noChangeAspect="1"/>
          </p:cNvPicPr>
          <p:nvPr/>
        </p:nvPicPr>
        <p:blipFill>
          <a:blip r:embed="rId2"/>
          <a:stretch>
            <a:fillRect/>
          </a:stretch>
        </p:blipFill>
        <p:spPr>
          <a:xfrm>
            <a:off x="2622550" y="1373674"/>
            <a:ext cx="5623092" cy="5376375"/>
          </a:xfrm>
          <a:prstGeom prst="rect">
            <a:avLst/>
          </a:prstGeom>
        </p:spPr>
      </p:pic>
    </p:spTree>
    <p:extLst>
      <p:ext uri="{BB962C8B-B14F-4D97-AF65-F5344CB8AC3E}">
        <p14:creationId xmlns:p14="http://schemas.microsoft.com/office/powerpoint/2010/main" val="1713951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8030C5-45C1-F040-A0AF-55C9FDCA5743}"/>
              </a:ext>
            </a:extLst>
          </p:cNvPr>
          <p:cNvSpPr>
            <a:spLocks noGrp="1"/>
          </p:cNvSpPr>
          <p:nvPr>
            <p:ph type="title"/>
          </p:nvPr>
        </p:nvSpPr>
        <p:spPr/>
        <p:txBody>
          <a:bodyPr/>
          <a:lstStyle/>
          <a:p>
            <a:r>
              <a:rPr kumimoji="1" lang="ja-JP" altLang="en-US"/>
              <a:t>結果</a:t>
            </a:r>
          </a:p>
        </p:txBody>
      </p:sp>
      <p:sp>
        <p:nvSpPr>
          <p:cNvPr id="3" name="コンテンツ プレースホルダー 2">
            <a:extLst>
              <a:ext uri="{FF2B5EF4-FFF2-40B4-BE49-F238E27FC236}">
                <a16:creationId xmlns:a16="http://schemas.microsoft.com/office/drawing/2014/main" id="{FBC2BE40-5222-534B-BE38-D2B2A10CAF56}"/>
              </a:ext>
            </a:extLst>
          </p:cNvPr>
          <p:cNvSpPr>
            <a:spLocks noGrp="1"/>
          </p:cNvSpPr>
          <p:nvPr>
            <p:ph idx="1"/>
          </p:nvPr>
        </p:nvSpPr>
        <p:spPr>
          <a:xfrm>
            <a:off x="838200" y="1665204"/>
            <a:ext cx="10515600" cy="5032375"/>
          </a:xfrm>
        </p:spPr>
        <p:txBody>
          <a:bodyPr>
            <a:normAutofit lnSpcReduction="10000"/>
          </a:bodyPr>
          <a:lstStyle/>
          <a:p>
            <a:pPr>
              <a:lnSpc>
                <a:spcPct val="110000"/>
              </a:lnSpc>
            </a:pPr>
            <a:r>
              <a:rPr lang="ja-JP" altLang="en-US"/>
              <a:t>長時間作用型のオピオイドの使用がない場合、</a:t>
            </a:r>
            <a:endParaRPr lang="en-US" altLang="ja-JP" dirty="0"/>
          </a:p>
          <a:p>
            <a:pPr marL="0" indent="0">
              <a:lnSpc>
                <a:spcPct val="110000"/>
              </a:lnSpc>
              <a:buNone/>
            </a:pPr>
            <a:r>
              <a:rPr kumimoji="1" lang="ja-JP" altLang="en-US"/>
              <a:t>　デキサメタゾン使用群は対照群と比較し</a:t>
            </a:r>
            <a:endParaRPr lang="en-US" altLang="ja-JP" dirty="0"/>
          </a:p>
          <a:p>
            <a:pPr marL="0" indent="0">
              <a:lnSpc>
                <a:spcPct val="110000"/>
              </a:lnSpc>
              <a:buNone/>
            </a:pPr>
            <a:r>
              <a:rPr kumimoji="1" lang="ja-JP" altLang="en-US"/>
              <a:t>　安静時の疼痛スコアを</a:t>
            </a:r>
            <a:r>
              <a:rPr kumimoji="1" lang="en-US" altLang="ja-JP" dirty="0"/>
              <a:t>1.29</a:t>
            </a:r>
            <a:r>
              <a:rPr kumimoji="1" lang="ja-JP" altLang="en-US"/>
              <a:t>点有意に減少させた</a:t>
            </a:r>
            <a:endParaRPr kumimoji="1" lang="en-US" altLang="ja-JP" dirty="0"/>
          </a:p>
          <a:p>
            <a:pPr marL="0" indent="0">
              <a:lnSpc>
                <a:spcPct val="110000"/>
              </a:lnSpc>
              <a:buNone/>
            </a:pPr>
            <a:r>
              <a:rPr lang="ja-JP" altLang="en-US"/>
              <a:t>　</a:t>
            </a:r>
            <a:r>
              <a:rPr lang="en-US" altLang="ja-JP" dirty="0"/>
              <a:t>(95%</a:t>
            </a:r>
            <a:r>
              <a:rPr lang="ja-JP" altLang="en-US"/>
              <a:t>信頼区間、</a:t>
            </a:r>
            <a:r>
              <a:rPr lang="en-US" altLang="ja-JP" dirty="0"/>
              <a:t>-1.85-0.73</a:t>
            </a:r>
            <a:r>
              <a:rPr lang="ja-JP" altLang="en-US"/>
              <a:t>、</a:t>
            </a:r>
            <a:r>
              <a:rPr lang="en-US" altLang="ja-JP" dirty="0"/>
              <a:t>P&lt;0.0001)</a:t>
            </a:r>
          </a:p>
          <a:p>
            <a:pPr marL="0" indent="0">
              <a:lnSpc>
                <a:spcPct val="110000"/>
              </a:lnSpc>
              <a:buNone/>
            </a:pPr>
            <a:endParaRPr lang="en-US" altLang="ja-JP" dirty="0"/>
          </a:p>
          <a:p>
            <a:pPr>
              <a:lnSpc>
                <a:spcPct val="110000"/>
              </a:lnSpc>
            </a:pPr>
            <a:r>
              <a:rPr lang="ja-JP" altLang="en-US"/>
              <a:t>初回のレスキュー鎮痛までの時間は</a:t>
            </a:r>
            <a:endParaRPr lang="en-US" altLang="ja-JP" dirty="0"/>
          </a:p>
          <a:p>
            <a:pPr marL="0" indent="0">
              <a:lnSpc>
                <a:spcPct val="110000"/>
              </a:lnSpc>
              <a:buNone/>
            </a:pPr>
            <a:r>
              <a:rPr lang="ja-JP" altLang="en-US"/>
              <a:t>　デキサメタゾン使用群が対照群と比較し</a:t>
            </a:r>
            <a:endParaRPr lang="en-US" altLang="ja-JP" dirty="0"/>
          </a:p>
          <a:p>
            <a:pPr marL="0" indent="0">
              <a:lnSpc>
                <a:spcPct val="110000"/>
              </a:lnSpc>
              <a:buNone/>
            </a:pPr>
            <a:r>
              <a:rPr lang="ja-JP" altLang="en-US"/>
              <a:t>　</a:t>
            </a:r>
            <a:r>
              <a:rPr lang="en-US" altLang="ja-JP" dirty="0"/>
              <a:t>2.64</a:t>
            </a:r>
            <a:r>
              <a:rPr lang="ja-JP" altLang="en-US"/>
              <a:t>時間有意に長かった</a:t>
            </a:r>
            <a:endParaRPr lang="en-US" altLang="ja-JP" dirty="0"/>
          </a:p>
          <a:p>
            <a:pPr marL="0" indent="0">
              <a:lnSpc>
                <a:spcPct val="110000"/>
              </a:lnSpc>
              <a:buNone/>
            </a:pPr>
            <a:r>
              <a:rPr lang="en-US" altLang="ja-JP" dirty="0"/>
              <a:t>    (95%</a:t>
            </a:r>
            <a:r>
              <a:rPr lang="ja-JP" altLang="en-US"/>
              <a:t>信頼区間、</a:t>
            </a:r>
            <a:r>
              <a:rPr lang="en-US" altLang="ja-JP" dirty="0"/>
              <a:t>1.85-3.42</a:t>
            </a:r>
            <a:r>
              <a:rPr lang="ja-JP" altLang="en-US"/>
              <a:t>、</a:t>
            </a:r>
            <a:r>
              <a:rPr lang="en-US" altLang="ja-JP" dirty="0"/>
              <a:t>P&lt;0.0001)</a:t>
            </a:r>
          </a:p>
          <a:p>
            <a:pPr>
              <a:lnSpc>
                <a:spcPct val="110000"/>
              </a:lnSpc>
            </a:pPr>
            <a:endParaRPr kumimoji="1" lang="ja-JP" altLang="en-US"/>
          </a:p>
        </p:txBody>
      </p:sp>
    </p:spTree>
    <p:extLst>
      <p:ext uri="{BB962C8B-B14F-4D97-AF65-F5344CB8AC3E}">
        <p14:creationId xmlns:p14="http://schemas.microsoft.com/office/powerpoint/2010/main" val="3514942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F94621-A5C0-BC42-A18D-115B66366C7E}"/>
              </a:ext>
            </a:extLst>
          </p:cNvPr>
          <p:cNvSpPr>
            <a:spLocks noGrp="1"/>
          </p:cNvSpPr>
          <p:nvPr>
            <p:ph type="title"/>
          </p:nvPr>
        </p:nvSpPr>
        <p:spPr/>
        <p:txBody>
          <a:bodyPr/>
          <a:lstStyle/>
          <a:p>
            <a:r>
              <a:rPr kumimoji="1" lang="ja-JP" altLang="en-US"/>
              <a:t>鎮痛に必要なデキサメタゾンの量</a:t>
            </a:r>
          </a:p>
        </p:txBody>
      </p:sp>
      <p:sp>
        <p:nvSpPr>
          <p:cNvPr id="3" name="コンテンツ プレースホルダー 2">
            <a:extLst>
              <a:ext uri="{FF2B5EF4-FFF2-40B4-BE49-F238E27FC236}">
                <a16:creationId xmlns:a16="http://schemas.microsoft.com/office/drawing/2014/main" id="{8ED125FE-4926-F44E-B505-1B1DB129A550}"/>
              </a:ext>
            </a:extLst>
          </p:cNvPr>
          <p:cNvSpPr>
            <a:spLocks noGrp="1"/>
          </p:cNvSpPr>
          <p:nvPr>
            <p:ph idx="1"/>
          </p:nvPr>
        </p:nvSpPr>
        <p:spPr/>
        <p:txBody>
          <a:bodyPr/>
          <a:lstStyle/>
          <a:p>
            <a:pPr>
              <a:lnSpc>
                <a:spcPct val="150000"/>
              </a:lnSpc>
            </a:pPr>
            <a:r>
              <a:rPr kumimoji="1" lang="en-US" altLang="ja-JP" dirty="0"/>
              <a:t>0.1mg/kg</a:t>
            </a:r>
            <a:r>
              <a:rPr kumimoji="1" lang="ja-JP" altLang="en-US"/>
              <a:t>を超える容量で鎮痛効果が認められる</a:t>
            </a:r>
            <a:r>
              <a:rPr lang="ja-JP" altLang="en-US"/>
              <a:t>、とする研究がある一方、容量依存性はないとされる研究もある</a:t>
            </a:r>
            <a:endParaRPr lang="en-US" altLang="ja-JP" dirty="0"/>
          </a:p>
          <a:p>
            <a:pPr>
              <a:lnSpc>
                <a:spcPct val="150000"/>
              </a:lnSpc>
            </a:pPr>
            <a:r>
              <a:rPr lang="ja-JP" altLang="en-US"/>
              <a:t>本研究では</a:t>
            </a:r>
            <a:r>
              <a:rPr lang="en-US" altLang="ja-JP" dirty="0"/>
              <a:t>2</a:t>
            </a:r>
            <a:r>
              <a:rPr lang="ja-JP" altLang="en-US"/>
              <a:t>例を除き</a:t>
            </a:r>
            <a:r>
              <a:rPr lang="en-US" altLang="ja-JP" dirty="0"/>
              <a:t>8mg</a:t>
            </a:r>
            <a:r>
              <a:rPr lang="ja-JP" altLang="en-US"/>
              <a:t>を投与</a:t>
            </a:r>
            <a:r>
              <a:rPr lang="en-US" altLang="ja-JP" dirty="0"/>
              <a:t>(</a:t>
            </a:r>
            <a:r>
              <a:rPr lang="ja-JP" altLang="en-US"/>
              <a:t>残る</a:t>
            </a:r>
            <a:r>
              <a:rPr lang="en-US" altLang="ja-JP" dirty="0"/>
              <a:t>2</a:t>
            </a:r>
            <a:r>
              <a:rPr lang="ja-JP" altLang="en-US"/>
              <a:t>例は</a:t>
            </a:r>
            <a:r>
              <a:rPr lang="en-US" altLang="ja-JP" dirty="0"/>
              <a:t>10.16mg)</a:t>
            </a:r>
          </a:p>
          <a:p>
            <a:pPr>
              <a:lnSpc>
                <a:spcPct val="150000"/>
              </a:lnSpc>
            </a:pPr>
            <a:endParaRPr lang="en-US" altLang="ja-JP" dirty="0"/>
          </a:p>
          <a:p>
            <a:pPr>
              <a:lnSpc>
                <a:spcPct val="150000"/>
              </a:lnSpc>
            </a:pPr>
            <a:endParaRPr kumimoji="1" lang="en-US" altLang="ja-JP" dirty="0"/>
          </a:p>
        </p:txBody>
      </p:sp>
    </p:spTree>
    <p:extLst>
      <p:ext uri="{BB962C8B-B14F-4D97-AF65-F5344CB8AC3E}">
        <p14:creationId xmlns:p14="http://schemas.microsoft.com/office/powerpoint/2010/main" val="4198576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863BC4-490D-294D-9B10-30A56BF2F18E}"/>
              </a:ext>
            </a:extLst>
          </p:cNvPr>
          <p:cNvSpPr>
            <a:spLocks noGrp="1"/>
          </p:cNvSpPr>
          <p:nvPr>
            <p:ph type="title"/>
          </p:nvPr>
        </p:nvSpPr>
        <p:spPr/>
        <p:txBody>
          <a:bodyPr/>
          <a:lstStyle/>
          <a:p>
            <a:r>
              <a:rPr kumimoji="1" lang="ja-JP" altLang="en-US"/>
              <a:t>副作用</a:t>
            </a:r>
          </a:p>
        </p:txBody>
      </p:sp>
      <p:sp>
        <p:nvSpPr>
          <p:cNvPr id="3" name="コンテンツ プレースホルダー 2">
            <a:extLst>
              <a:ext uri="{FF2B5EF4-FFF2-40B4-BE49-F238E27FC236}">
                <a16:creationId xmlns:a16="http://schemas.microsoft.com/office/drawing/2014/main" id="{314FD884-8E84-9A4B-8C13-5C06E5256E90}"/>
              </a:ext>
            </a:extLst>
          </p:cNvPr>
          <p:cNvSpPr>
            <a:spLocks noGrp="1"/>
          </p:cNvSpPr>
          <p:nvPr>
            <p:ph idx="1"/>
          </p:nvPr>
        </p:nvSpPr>
        <p:spPr/>
        <p:txBody>
          <a:bodyPr>
            <a:normAutofit lnSpcReduction="10000"/>
          </a:bodyPr>
          <a:lstStyle/>
          <a:p>
            <a:pPr>
              <a:lnSpc>
                <a:spcPct val="100000"/>
              </a:lnSpc>
            </a:pPr>
            <a:r>
              <a:rPr kumimoji="1" lang="ja-JP" altLang="en-US"/>
              <a:t>デキサメタゾンを使用する際に副作用が懸念点となる</a:t>
            </a:r>
            <a:endParaRPr kumimoji="1" lang="en-US" altLang="ja-JP" dirty="0"/>
          </a:p>
          <a:p>
            <a:pPr>
              <a:lnSpc>
                <a:spcPct val="100000"/>
              </a:lnSpc>
            </a:pPr>
            <a:endParaRPr kumimoji="1" lang="en-US" altLang="ja-JP" dirty="0"/>
          </a:p>
          <a:p>
            <a:pPr>
              <a:lnSpc>
                <a:spcPct val="100000"/>
              </a:lnSpc>
            </a:pPr>
            <a:r>
              <a:rPr lang="ja-JP" altLang="en-US"/>
              <a:t>感染・創傷治癒遷延などの副作用を報告した研究は</a:t>
            </a:r>
            <a:r>
              <a:rPr lang="en-US" altLang="ja-JP" dirty="0"/>
              <a:t>6</a:t>
            </a:r>
            <a:r>
              <a:rPr lang="ja-JP" altLang="en-US"/>
              <a:t>例のみで</a:t>
            </a:r>
            <a:endParaRPr lang="en-US" altLang="ja-JP" dirty="0"/>
          </a:p>
          <a:p>
            <a:pPr marL="0" indent="0">
              <a:lnSpc>
                <a:spcPct val="100000"/>
              </a:lnSpc>
              <a:buNone/>
            </a:pPr>
            <a:r>
              <a:rPr kumimoji="1" lang="ja-JP" altLang="en-US"/>
              <a:t>　有意差はなかった</a:t>
            </a:r>
            <a:endParaRPr kumimoji="1" lang="en-US" altLang="ja-JP" dirty="0"/>
          </a:p>
          <a:p>
            <a:pPr marL="0" indent="0">
              <a:lnSpc>
                <a:spcPct val="100000"/>
              </a:lnSpc>
              <a:buNone/>
            </a:pPr>
            <a:endParaRPr kumimoji="1" lang="en-US" altLang="ja-JP" dirty="0"/>
          </a:p>
          <a:p>
            <a:pPr>
              <a:lnSpc>
                <a:spcPct val="100000"/>
              </a:lnSpc>
            </a:pPr>
            <a:r>
              <a:rPr kumimoji="1" lang="ja-JP" altLang="en-US"/>
              <a:t>母乳栄養児への悪影響は報告されていない</a:t>
            </a:r>
            <a:endParaRPr kumimoji="1" lang="en-US" altLang="ja-JP" dirty="0"/>
          </a:p>
          <a:p>
            <a:pPr>
              <a:lnSpc>
                <a:spcPct val="100000"/>
              </a:lnSpc>
            </a:pPr>
            <a:endParaRPr lang="en-US" altLang="ja-JP" dirty="0"/>
          </a:p>
          <a:p>
            <a:pPr>
              <a:lnSpc>
                <a:spcPct val="100000"/>
              </a:lnSpc>
            </a:pPr>
            <a:r>
              <a:rPr kumimoji="1" lang="ja-JP" altLang="en-US"/>
              <a:t>臍帯クランプ前に投与した場合、認知機能などへの影響はない</a:t>
            </a:r>
          </a:p>
        </p:txBody>
      </p:sp>
    </p:spTree>
    <p:extLst>
      <p:ext uri="{BB962C8B-B14F-4D97-AF65-F5344CB8AC3E}">
        <p14:creationId xmlns:p14="http://schemas.microsoft.com/office/powerpoint/2010/main" val="1422708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499A8E-EC04-1B45-A35D-268DBCC4073D}"/>
              </a:ext>
            </a:extLst>
          </p:cNvPr>
          <p:cNvSpPr>
            <a:spLocks noGrp="1"/>
          </p:cNvSpPr>
          <p:nvPr>
            <p:ph type="title"/>
          </p:nvPr>
        </p:nvSpPr>
        <p:spPr/>
        <p:txBody>
          <a:bodyPr/>
          <a:lstStyle/>
          <a:p>
            <a:r>
              <a:rPr kumimoji="1" lang="ja-JP" altLang="en-US"/>
              <a:t>結論</a:t>
            </a:r>
          </a:p>
        </p:txBody>
      </p:sp>
      <p:sp>
        <p:nvSpPr>
          <p:cNvPr id="3" name="コンテンツ プレースホルダー 2">
            <a:extLst>
              <a:ext uri="{FF2B5EF4-FFF2-40B4-BE49-F238E27FC236}">
                <a16:creationId xmlns:a16="http://schemas.microsoft.com/office/drawing/2014/main" id="{045589DF-BB34-904E-81D8-90CD5CFE767F}"/>
              </a:ext>
            </a:extLst>
          </p:cNvPr>
          <p:cNvSpPr>
            <a:spLocks noGrp="1"/>
          </p:cNvSpPr>
          <p:nvPr>
            <p:ph idx="1"/>
          </p:nvPr>
        </p:nvSpPr>
        <p:spPr>
          <a:xfrm>
            <a:off x="838200" y="1681247"/>
            <a:ext cx="10515600" cy="4767680"/>
          </a:xfrm>
        </p:spPr>
        <p:txBody>
          <a:bodyPr>
            <a:normAutofit lnSpcReduction="10000"/>
          </a:bodyPr>
          <a:lstStyle/>
          <a:p>
            <a:r>
              <a:rPr kumimoji="1" lang="ja-JP" altLang="en-US"/>
              <a:t>デキサメタゾンの周術期静脈内投与は、帝王切開分娩後の安静時の術後疼痛スコアの有意な低下と初回レスキュー鎮痛までの時間の延長に関連</a:t>
            </a:r>
            <a:endParaRPr kumimoji="1" lang="en-US" altLang="ja-JP" dirty="0"/>
          </a:p>
          <a:p>
            <a:endParaRPr kumimoji="1" lang="en-US" altLang="ja-JP" dirty="0"/>
          </a:p>
          <a:p>
            <a:r>
              <a:rPr kumimoji="1" lang="ja-JP" altLang="en-US"/>
              <a:t>対照群と比較しオピオイドの消費量がわずかではあるが</a:t>
            </a:r>
            <a:endParaRPr kumimoji="1" lang="en-US" altLang="ja-JP" dirty="0"/>
          </a:p>
          <a:p>
            <a:pPr marL="0" indent="0">
              <a:buNone/>
            </a:pPr>
            <a:r>
              <a:rPr lang="ja-JP" altLang="en-US"/>
              <a:t>　</a:t>
            </a:r>
            <a:r>
              <a:rPr kumimoji="1" lang="ja-JP" altLang="en-US"/>
              <a:t>有意に減少する</a:t>
            </a:r>
            <a:endParaRPr kumimoji="1" lang="en-US" altLang="ja-JP" dirty="0"/>
          </a:p>
          <a:p>
            <a:pPr marL="0" indent="0">
              <a:buNone/>
            </a:pPr>
            <a:endParaRPr kumimoji="1" lang="en-US" altLang="ja-JP" dirty="0"/>
          </a:p>
          <a:p>
            <a:r>
              <a:rPr lang="ja-JP" altLang="en-US"/>
              <a:t>デキサメタゾン投与量は</a:t>
            </a:r>
            <a:r>
              <a:rPr lang="en-US" altLang="ja-JP" dirty="0"/>
              <a:t>8mg</a:t>
            </a:r>
            <a:r>
              <a:rPr lang="ja-JP" altLang="en-US"/>
              <a:t>は必要</a:t>
            </a:r>
            <a:endParaRPr lang="en-US" altLang="ja-JP" dirty="0"/>
          </a:p>
          <a:p>
            <a:endParaRPr kumimoji="1" lang="en-US" altLang="ja-JP" dirty="0"/>
          </a:p>
          <a:p>
            <a:r>
              <a:rPr lang="ja-JP" altLang="en-US"/>
              <a:t>今後の研究で鎮痛薬としてのデキサメタゾンの役割を主要評価項目として評価し、母体及び新生児への副作用を調べるべき</a:t>
            </a:r>
            <a:endParaRPr kumimoji="1" lang="ja-JP" altLang="en-US"/>
          </a:p>
        </p:txBody>
      </p:sp>
    </p:spTree>
    <p:extLst>
      <p:ext uri="{BB962C8B-B14F-4D97-AF65-F5344CB8AC3E}">
        <p14:creationId xmlns:p14="http://schemas.microsoft.com/office/powerpoint/2010/main" val="1189875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BB4B2E-9C36-9441-ABBB-6EC15BA8B47B}"/>
              </a:ext>
            </a:extLst>
          </p:cNvPr>
          <p:cNvSpPr>
            <a:spLocks noGrp="1"/>
          </p:cNvSpPr>
          <p:nvPr>
            <p:ph type="title"/>
          </p:nvPr>
        </p:nvSpPr>
        <p:spPr/>
        <p:txBody>
          <a:bodyPr/>
          <a:lstStyle/>
          <a:p>
            <a:r>
              <a:rPr kumimoji="1" lang="en-US" altLang="ja-JP" dirty="0" err="1"/>
              <a:t>backround</a:t>
            </a:r>
            <a:endParaRPr kumimoji="1" lang="ja-JP" altLang="en-US"/>
          </a:p>
        </p:txBody>
      </p:sp>
      <p:sp>
        <p:nvSpPr>
          <p:cNvPr id="3" name="コンテンツ プレースホルダー 2">
            <a:extLst>
              <a:ext uri="{FF2B5EF4-FFF2-40B4-BE49-F238E27FC236}">
                <a16:creationId xmlns:a16="http://schemas.microsoft.com/office/drawing/2014/main" id="{619AA8CA-1930-5944-B395-5BA7F8C6120E}"/>
              </a:ext>
            </a:extLst>
          </p:cNvPr>
          <p:cNvSpPr>
            <a:spLocks noGrp="1"/>
          </p:cNvSpPr>
          <p:nvPr>
            <p:ph idx="1"/>
          </p:nvPr>
        </p:nvSpPr>
        <p:spPr/>
        <p:txBody>
          <a:bodyPr/>
          <a:lstStyle/>
          <a:p>
            <a:r>
              <a:rPr kumimoji="1" lang="ja-JP" altLang="en-US"/>
              <a:t>デキサメタゾン静注の帝王切開術後の鎮痛有効性は</a:t>
            </a:r>
            <a:endParaRPr kumimoji="1" lang="en-US" altLang="ja-JP" dirty="0"/>
          </a:p>
          <a:p>
            <a:pPr marL="0" indent="0">
              <a:buNone/>
            </a:pPr>
            <a:r>
              <a:rPr lang="ja-JP" altLang="en-US"/>
              <a:t>　</a:t>
            </a:r>
            <a:r>
              <a:rPr kumimoji="1" lang="ja-JP" altLang="en-US"/>
              <a:t>十分に検討されていない</a:t>
            </a:r>
            <a:endParaRPr kumimoji="1" lang="en-US" altLang="ja-JP" dirty="0"/>
          </a:p>
          <a:p>
            <a:pPr marL="0" indent="0">
              <a:buNone/>
            </a:pPr>
            <a:endParaRPr kumimoji="1" lang="en-US" altLang="ja-JP" dirty="0"/>
          </a:p>
          <a:p>
            <a:r>
              <a:rPr lang="ja-JP" altLang="en-US"/>
              <a:t>帝王切開分娩後の術後鎮痛に対する</a:t>
            </a:r>
            <a:endParaRPr lang="en-US" altLang="ja-JP" dirty="0"/>
          </a:p>
          <a:p>
            <a:pPr marL="0" indent="0">
              <a:buNone/>
            </a:pPr>
            <a:r>
              <a:rPr lang="ja-JP" altLang="en-US"/>
              <a:t>　デキサメタゾン周術期投与の影響を評価するために、　　　</a:t>
            </a:r>
            <a:endParaRPr lang="en-US" altLang="ja-JP" dirty="0"/>
          </a:p>
          <a:p>
            <a:pPr marL="0" indent="0">
              <a:buNone/>
            </a:pPr>
            <a:r>
              <a:rPr lang="ja-JP" altLang="en-US"/>
              <a:t>　</a:t>
            </a:r>
            <a:r>
              <a:rPr lang="en-US" altLang="ja-JP" dirty="0"/>
              <a:t>systematic review</a:t>
            </a:r>
            <a:r>
              <a:rPr lang="ja-JP" altLang="en-US"/>
              <a:t>とメタ解析を行なった</a:t>
            </a:r>
            <a:endParaRPr kumimoji="1" lang="ja-JP" altLang="en-US"/>
          </a:p>
        </p:txBody>
      </p:sp>
    </p:spTree>
    <p:extLst>
      <p:ext uri="{BB962C8B-B14F-4D97-AF65-F5344CB8AC3E}">
        <p14:creationId xmlns:p14="http://schemas.microsoft.com/office/powerpoint/2010/main" val="241660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3D8988-5676-E84B-B6EC-59826A4A3795}"/>
              </a:ext>
            </a:extLst>
          </p:cNvPr>
          <p:cNvSpPr>
            <a:spLocks noGrp="1"/>
          </p:cNvSpPr>
          <p:nvPr>
            <p:ph type="title"/>
          </p:nvPr>
        </p:nvSpPr>
        <p:spPr/>
        <p:txBody>
          <a:bodyPr/>
          <a:lstStyle/>
          <a:p>
            <a:r>
              <a:rPr kumimoji="1" lang="ja-JP" altLang="en-US"/>
              <a:t>デキサメタゾンとは</a:t>
            </a:r>
          </a:p>
        </p:txBody>
      </p:sp>
      <p:sp>
        <p:nvSpPr>
          <p:cNvPr id="3" name="コンテンツ プレースホルダー 2">
            <a:extLst>
              <a:ext uri="{FF2B5EF4-FFF2-40B4-BE49-F238E27FC236}">
                <a16:creationId xmlns:a16="http://schemas.microsoft.com/office/drawing/2014/main" id="{76E59E49-2171-114B-9E61-1DBBCAFDBFDF}"/>
              </a:ext>
            </a:extLst>
          </p:cNvPr>
          <p:cNvSpPr>
            <a:spLocks noGrp="1"/>
          </p:cNvSpPr>
          <p:nvPr>
            <p:ph idx="1"/>
          </p:nvPr>
        </p:nvSpPr>
        <p:spPr>
          <a:xfrm>
            <a:off x="550339" y="1825625"/>
            <a:ext cx="10869706" cy="4351338"/>
          </a:xfrm>
        </p:spPr>
        <p:txBody>
          <a:bodyPr>
            <a:normAutofit/>
          </a:bodyPr>
          <a:lstStyle/>
          <a:p>
            <a:pPr lvl="1"/>
            <a:r>
              <a:rPr kumimoji="1" lang="ja-JP" altLang="en-US" sz="2800"/>
              <a:t>術後の悪心嘔吐予防・治療</a:t>
            </a:r>
            <a:r>
              <a:rPr kumimoji="1" lang="en-US" altLang="ja-JP" sz="2800" dirty="0"/>
              <a:t>(PONV)</a:t>
            </a:r>
            <a:r>
              <a:rPr kumimoji="1" lang="ja-JP" altLang="en-US" sz="2800"/>
              <a:t>のため周術期に使用される</a:t>
            </a:r>
            <a:endParaRPr kumimoji="1" lang="en-US" altLang="ja-JP" sz="2800" dirty="0"/>
          </a:p>
          <a:p>
            <a:pPr lvl="1"/>
            <a:endParaRPr kumimoji="1" lang="en-US" altLang="ja-JP" sz="2800" dirty="0"/>
          </a:p>
          <a:p>
            <a:pPr lvl="1"/>
            <a:r>
              <a:rPr lang="ja-JP" altLang="en-US" sz="2800"/>
              <a:t>周術期の鎮痛に対して効果があるとも言われている</a:t>
            </a:r>
            <a:endParaRPr lang="en-US" altLang="ja-JP" sz="2800" dirty="0"/>
          </a:p>
          <a:p>
            <a:pPr lvl="1"/>
            <a:endParaRPr lang="en-US" altLang="ja-JP" sz="2800" dirty="0"/>
          </a:p>
          <a:p>
            <a:pPr lvl="1"/>
            <a:r>
              <a:rPr lang="ja-JP" altLang="en-US" sz="2800"/>
              <a:t>機序：プロスタグランジンレベルを下げることで炎症と鎮痛に関わるシクロオキシゲナーゼ、リポオキシゲナーゼ経路においてホスホリパーゼ酵素を阻害することによる</a:t>
            </a:r>
            <a:endParaRPr lang="en-US" altLang="ja-JP" sz="2800" dirty="0"/>
          </a:p>
          <a:p>
            <a:pPr lvl="1"/>
            <a:endParaRPr lang="en-US" altLang="ja-JP" sz="2800" dirty="0"/>
          </a:p>
          <a:p>
            <a:pPr lvl="1"/>
            <a:r>
              <a:rPr kumimoji="1" lang="en-US" altLang="ja-JP" sz="2800" dirty="0"/>
              <a:t>PONV</a:t>
            </a:r>
            <a:r>
              <a:rPr lang="ja-JP" altLang="en-US" sz="2800"/>
              <a:t>予防、鎮痛の</a:t>
            </a:r>
            <a:r>
              <a:rPr lang="en-US" altLang="ja-JP" sz="2800" dirty="0"/>
              <a:t>2</a:t>
            </a:r>
            <a:r>
              <a:rPr lang="ja-JP" altLang="en-US" sz="2800"/>
              <a:t>点に効果のあるデキサメタゾンは帝王切開の周術期において貴重な薬剤である</a:t>
            </a:r>
            <a:endParaRPr kumimoji="1" lang="ja-JP" altLang="en-US" sz="2800"/>
          </a:p>
        </p:txBody>
      </p:sp>
    </p:spTree>
    <p:extLst>
      <p:ext uri="{BB962C8B-B14F-4D97-AF65-F5344CB8AC3E}">
        <p14:creationId xmlns:p14="http://schemas.microsoft.com/office/powerpoint/2010/main" val="1288900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EBAB5D-4E6B-E749-B0CA-11ED6427A910}"/>
              </a:ext>
            </a:extLst>
          </p:cNvPr>
          <p:cNvSpPr>
            <a:spLocks noGrp="1"/>
          </p:cNvSpPr>
          <p:nvPr>
            <p:ph type="title"/>
          </p:nvPr>
        </p:nvSpPr>
        <p:spPr/>
        <p:txBody>
          <a:bodyPr/>
          <a:lstStyle/>
          <a:p>
            <a:r>
              <a:rPr lang="en-US" altLang="ja-JP" dirty="0"/>
              <a:t>Design/</a:t>
            </a:r>
            <a:r>
              <a:rPr lang="ja-JP" altLang="en-US"/>
              <a:t>出典</a:t>
            </a:r>
            <a:endParaRPr kumimoji="1" lang="ja-JP" altLang="en-US"/>
          </a:p>
        </p:txBody>
      </p:sp>
      <p:sp>
        <p:nvSpPr>
          <p:cNvPr id="3" name="コンテンツ プレースホルダー 2">
            <a:extLst>
              <a:ext uri="{FF2B5EF4-FFF2-40B4-BE49-F238E27FC236}">
                <a16:creationId xmlns:a16="http://schemas.microsoft.com/office/drawing/2014/main" id="{21EFD375-A44E-1941-97D1-EE3D562840A9}"/>
              </a:ext>
            </a:extLst>
          </p:cNvPr>
          <p:cNvSpPr>
            <a:spLocks noGrp="1"/>
          </p:cNvSpPr>
          <p:nvPr>
            <p:ph idx="1"/>
          </p:nvPr>
        </p:nvSpPr>
        <p:spPr>
          <a:xfrm>
            <a:off x="838200" y="1825624"/>
            <a:ext cx="10515600" cy="4829175"/>
          </a:xfrm>
        </p:spPr>
        <p:txBody>
          <a:bodyPr>
            <a:normAutofit lnSpcReduction="10000"/>
          </a:bodyPr>
          <a:lstStyle/>
          <a:p>
            <a:pPr marL="0" indent="0">
              <a:buNone/>
            </a:pPr>
            <a:r>
              <a:rPr lang="en-US" altLang="ja-JP" dirty="0"/>
              <a:t>[Design]</a:t>
            </a:r>
          </a:p>
          <a:p>
            <a:r>
              <a:rPr lang="ja-JP" altLang="en-US"/>
              <a:t>ランダム化比較試験</a:t>
            </a:r>
            <a:r>
              <a:rPr lang="en-US" altLang="ja-JP" dirty="0"/>
              <a:t>(RCT)</a:t>
            </a:r>
            <a:r>
              <a:rPr lang="ja-JP" altLang="en-US"/>
              <a:t>の系統的レビュー</a:t>
            </a:r>
            <a:endParaRPr lang="en-US" altLang="ja-JP" dirty="0"/>
          </a:p>
          <a:p>
            <a:r>
              <a:rPr kumimoji="1" lang="ja-JP" altLang="en-US"/>
              <a:t>メタアナリシス</a:t>
            </a:r>
            <a:endParaRPr kumimoji="1" lang="en-US" altLang="ja-JP" dirty="0"/>
          </a:p>
          <a:p>
            <a:endParaRPr kumimoji="1" lang="en-US" altLang="ja-JP" dirty="0"/>
          </a:p>
          <a:p>
            <a:pPr marL="0" indent="0">
              <a:buNone/>
            </a:pPr>
            <a:r>
              <a:rPr lang="en-US" altLang="ja-JP" dirty="0"/>
              <a:t>[</a:t>
            </a:r>
            <a:r>
              <a:rPr lang="ja-JP" altLang="en-US"/>
              <a:t>出典</a:t>
            </a:r>
            <a:r>
              <a:rPr lang="en-US" altLang="ja-JP" dirty="0"/>
              <a:t>]</a:t>
            </a:r>
          </a:p>
          <a:p>
            <a:r>
              <a:rPr kumimoji="1" lang="en-US" altLang="ja-JP" dirty="0"/>
              <a:t>PubMed</a:t>
            </a:r>
          </a:p>
          <a:p>
            <a:r>
              <a:rPr lang="en-US" altLang="ja-JP" dirty="0"/>
              <a:t>EMBASE</a:t>
            </a:r>
          </a:p>
          <a:p>
            <a:r>
              <a:rPr kumimoji="1" lang="en-US" altLang="ja-JP" dirty="0"/>
              <a:t>Scopus</a:t>
            </a:r>
          </a:p>
          <a:p>
            <a:r>
              <a:rPr lang="en-US" altLang="ja-JP" dirty="0"/>
              <a:t>Cochrane central registers of controlled trials</a:t>
            </a:r>
          </a:p>
          <a:p>
            <a:pPr marL="0" indent="0">
              <a:buNone/>
            </a:pPr>
            <a:r>
              <a:rPr kumimoji="1" lang="ja-JP" altLang="en-US"/>
              <a:t>⇨</a:t>
            </a:r>
            <a:r>
              <a:rPr kumimoji="1" lang="en-US" altLang="ja-JP" dirty="0"/>
              <a:t>2021/4</a:t>
            </a:r>
            <a:r>
              <a:rPr kumimoji="1" lang="ja-JP" altLang="en-US"/>
              <a:t>までの</a:t>
            </a:r>
            <a:r>
              <a:rPr kumimoji="1" lang="en-US" altLang="ja-JP" dirty="0"/>
              <a:t>RCT</a:t>
            </a:r>
            <a:endParaRPr kumimoji="1" lang="ja-JP" altLang="en-US"/>
          </a:p>
        </p:txBody>
      </p:sp>
    </p:spTree>
    <p:extLst>
      <p:ext uri="{BB962C8B-B14F-4D97-AF65-F5344CB8AC3E}">
        <p14:creationId xmlns:p14="http://schemas.microsoft.com/office/powerpoint/2010/main" val="24418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187A2D-1AF5-9047-BDFB-5E14EEDAF515}"/>
              </a:ext>
            </a:extLst>
          </p:cNvPr>
          <p:cNvSpPr>
            <a:spLocks noGrp="1"/>
          </p:cNvSpPr>
          <p:nvPr>
            <p:ph type="title"/>
          </p:nvPr>
        </p:nvSpPr>
        <p:spPr/>
        <p:txBody>
          <a:bodyPr/>
          <a:lstStyle/>
          <a:p>
            <a:r>
              <a:rPr lang="ja-JP" altLang="en-US"/>
              <a:t>選考</a:t>
            </a:r>
            <a:r>
              <a:rPr kumimoji="1" lang="ja-JP" altLang="en-US"/>
              <a:t>基準</a:t>
            </a:r>
          </a:p>
        </p:txBody>
      </p:sp>
      <p:sp>
        <p:nvSpPr>
          <p:cNvPr id="3" name="コンテンツ プレースホルダー 2">
            <a:extLst>
              <a:ext uri="{FF2B5EF4-FFF2-40B4-BE49-F238E27FC236}">
                <a16:creationId xmlns:a16="http://schemas.microsoft.com/office/drawing/2014/main" id="{FEC47E87-EF16-934A-8CAD-27EB24F3D7B0}"/>
              </a:ext>
            </a:extLst>
          </p:cNvPr>
          <p:cNvSpPr>
            <a:spLocks noGrp="1"/>
          </p:cNvSpPr>
          <p:nvPr>
            <p:ph idx="1"/>
          </p:nvPr>
        </p:nvSpPr>
        <p:spPr>
          <a:xfrm>
            <a:off x="838200" y="1520822"/>
            <a:ext cx="10515600" cy="5201711"/>
          </a:xfrm>
        </p:spPr>
        <p:txBody>
          <a:bodyPr>
            <a:normAutofit fontScale="92500" lnSpcReduction="10000"/>
          </a:bodyPr>
          <a:lstStyle/>
          <a:p>
            <a:r>
              <a:rPr kumimoji="1" lang="ja-JP" altLang="en-US"/>
              <a:t>対象：帝王切開分娩を受ける分娩患者</a:t>
            </a:r>
            <a:endParaRPr kumimoji="1" lang="en-US" altLang="ja-JP" dirty="0"/>
          </a:p>
          <a:p>
            <a:r>
              <a:rPr lang="ja-JP" altLang="en-US"/>
              <a:t>介入・比較対象：周術期のデキサメタゾン静脈内投与と</a:t>
            </a:r>
            <a:endParaRPr lang="en-US" altLang="ja-JP" dirty="0"/>
          </a:p>
          <a:p>
            <a:pPr marL="0" indent="0">
              <a:buNone/>
            </a:pPr>
            <a:r>
              <a:rPr lang="ja-JP" altLang="en-US"/>
              <a:t>　　　　　　　　　コントロール</a:t>
            </a:r>
            <a:endParaRPr lang="en-US" altLang="ja-JP" dirty="0"/>
          </a:p>
          <a:p>
            <a:r>
              <a:rPr lang="ja-JP" altLang="en-US"/>
              <a:t>評価項目：早期</a:t>
            </a:r>
            <a:r>
              <a:rPr lang="en-US" altLang="ja-JP" dirty="0"/>
              <a:t>(</a:t>
            </a:r>
            <a:r>
              <a:rPr lang="ja-JP" altLang="en-US"/>
              <a:t>術後</a:t>
            </a:r>
            <a:r>
              <a:rPr lang="en-US" altLang="ja-JP" dirty="0"/>
              <a:t>4-6</a:t>
            </a:r>
            <a:r>
              <a:rPr lang="ja-JP" altLang="en-US"/>
              <a:t>時間</a:t>
            </a:r>
            <a:r>
              <a:rPr lang="en-US" altLang="ja-JP" dirty="0"/>
              <a:t>)</a:t>
            </a:r>
            <a:r>
              <a:rPr lang="ja-JP" altLang="en-US"/>
              <a:t>の安静時疼痛スコア</a:t>
            </a:r>
            <a:endParaRPr lang="en-US" altLang="ja-JP" dirty="0"/>
          </a:p>
          <a:p>
            <a:pPr marL="0" indent="0">
              <a:buNone/>
            </a:pPr>
            <a:r>
              <a:rPr lang="ja-JP" altLang="en-US"/>
              <a:t>　　　　　</a:t>
            </a:r>
            <a:r>
              <a:rPr lang="en-US" altLang="ja-JP" dirty="0"/>
              <a:t>  </a:t>
            </a:r>
            <a:r>
              <a:rPr lang="ja-JP" altLang="en-US"/>
              <a:t>初回の鎮痛薬使用までの時間</a:t>
            </a:r>
            <a:endParaRPr lang="en-US" altLang="ja-JP" dirty="0"/>
          </a:p>
          <a:p>
            <a:r>
              <a:rPr lang="ja-JP" altLang="en-US"/>
              <a:t>副次的アウトカム：術後</a:t>
            </a:r>
            <a:r>
              <a:rPr lang="en-US" altLang="ja-JP" dirty="0"/>
              <a:t>24</a:t>
            </a:r>
            <a:r>
              <a:rPr lang="ja-JP" altLang="en-US"/>
              <a:t>時間における経口モルヒネの投与量</a:t>
            </a:r>
            <a:endParaRPr lang="en-US" altLang="ja-JP" dirty="0"/>
          </a:p>
          <a:p>
            <a:pPr marL="0" indent="0">
              <a:buNone/>
            </a:pPr>
            <a:r>
              <a:rPr lang="ja-JP" altLang="en-US"/>
              <a:t>　　　　　　　　　　術後</a:t>
            </a:r>
            <a:r>
              <a:rPr lang="en-US" altLang="ja-JP" dirty="0"/>
              <a:t>12-24</a:t>
            </a:r>
            <a:r>
              <a:rPr lang="ja-JP" altLang="en-US"/>
              <a:t>時間の安静時疼痛スコア</a:t>
            </a:r>
            <a:endParaRPr lang="en-US" altLang="ja-JP" dirty="0"/>
          </a:p>
          <a:p>
            <a:pPr marL="0" indent="0">
              <a:buNone/>
            </a:pPr>
            <a:r>
              <a:rPr lang="ja-JP" altLang="en-US"/>
              <a:t>　　　　　　　　　　</a:t>
            </a:r>
            <a:r>
              <a:rPr lang="en-US" altLang="ja-JP" dirty="0"/>
              <a:t>24</a:t>
            </a:r>
            <a:r>
              <a:rPr lang="ja-JP" altLang="en-US"/>
              <a:t>時間後の鎮痛薬必要量</a:t>
            </a:r>
            <a:endParaRPr lang="en-US" altLang="ja-JP" dirty="0"/>
          </a:p>
          <a:p>
            <a:pPr marL="0" indent="0">
              <a:buNone/>
            </a:pPr>
            <a:r>
              <a:rPr lang="ja-JP" altLang="en-US"/>
              <a:t>　　　　　　　　　　術後合併症の発生率</a:t>
            </a:r>
            <a:endParaRPr lang="en-US" altLang="ja-JP" dirty="0"/>
          </a:p>
          <a:p>
            <a:r>
              <a:rPr lang="ja-JP" altLang="en-US"/>
              <a:t>タイミング：</a:t>
            </a:r>
            <a:r>
              <a:rPr lang="en-US" altLang="ja-JP" dirty="0"/>
              <a:t>24</a:t>
            </a:r>
            <a:r>
              <a:rPr lang="ja-JP" altLang="en-US"/>
              <a:t>時間</a:t>
            </a:r>
            <a:endParaRPr lang="en-US" altLang="ja-JP" dirty="0"/>
          </a:p>
          <a:p>
            <a:r>
              <a:rPr lang="ja-JP" altLang="en-US"/>
              <a:t>設定：術後</a:t>
            </a:r>
            <a:endParaRPr lang="en-US" altLang="ja-JP" dirty="0"/>
          </a:p>
          <a:p>
            <a:pPr marL="0" indent="0">
              <a:buNone/>
            </a:pPr>
            <a:endParaRPr lang="en-US" altLang="ja-JP" dirty="0"/>
          </a:p>
        </p:txBody>
      </p:sp>
    </p:spTree>
    <p:extLst>
      <p:ext uri="{BB962C8B-B14F-4D97-AF65-F5344CB8AC3E}">
        <p14:creationId xmlns:p14="http://schemas.microsoft.com/office/powerpoint/2010/main" val="3029555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ACCD1D-DA4F-A34A-950F-B8DDAD937AE5}"/>
              </a:ext>
            </a:extLst>
          </p:cNvPr>
          <p:cNvSpPr>
            <a:spLocks noGrp="1"/>
          </p:cNvSpPr>
          <p:nvPr>
            <p:ph type="title"/>
          </p:nvPr>
        </p:nvSpPr>
        <p:spPr/>
        <p:txBody>
          <a:bodyPr/>
          <a:lstStyle/>
          <a:p>
            <a:r>
              <a:rPr lang="ja-JP" altLang="en-US"/>
              <a:t>選考</a:t>
            </a:r>
            <a:r>
              <a:rPr kumimoji="1" lang="ja-JP" altLang="en-US"/>
              <a:t>基準</a:t>
            </a:r>
          </a:p>
        </p:txBody>
      </p:sp>
      <p:sp>
        <p:nvSpPr>
          <p:cNvPr id="3" name="コンテンツ プレースホルダー 2">
            <a:extLst>
              <a:ext uri="{FF2B5EF4-FFF2-40B4-BE49-F238E27FC236}">
                <a16:creationId xmlns:a16="http://schemas.microsoft.com/office/drawing/2014/main" id="{E8ABB638-6272-2546-81A9-302872992889}"/>
              </a:ext>
            </a:extLst>
          </p:cNvPr>
          <p:cNvSpPr>
            <a:spLocks noGrp="1"/>
          </p:cNvSpPr>
          <p:nvPr>
            <p:ph idx="1"/>
          </p:nvPr>
        </p:nvSpPr>
        <p:spPr/>
        <p:txBody>
          <a:bodyPr/>
          <a:lstStyle/>
          <a:p>
            <a:r>
              <a:rPr kumimoji="1" lang="ja-JP" altLang="en-US"/>
              <a:t>デキサメタゾン静注群と</a:t>
            </a:r>
            <a:endParaRPr kumimoji="1" lang="en-US" altLang="ja-JP" dirty="0"/>
          </a:p>
          <a:p>
            <a:pPr marL="0" indent="0">
              <a:buNone/>
            </a:pPr>
            <a:r>
              <a:rPr lang="ja-JP" altLang="en-US"/>
              <a:t>　</a:t>
            </a:r>
            <a:r>
              <a:rPr kumimoji="1" lang="ja-JP" altLang="en-US"/>
              <a:t>コントロールを比較したプロスペクティブ</a:t>
            </a:r>
            <a:r>
              <a:rPr kumimoji="1" lang="en-US" altLang="ja-JP" dirty="0"/>
              <a:t>RCT</a:t>
            </a:r>
          </a:p>
          <a:p>
            <a:pPr marL="0" indent="0">
              <a:buNone/>
            </a:pPr>
            <a:endParaRPr lang="en-US" altLang="ja-JP" dirty="0"/>
          </a:p>
          <a:p>
            <a:r>
              <a:rPr kumimoji="1" lang="ja-JP" altLang="en-US"/>
              <a:t>除外項目</a:t>
            </a:r>
            <a:endParaRPr kumimoji="1" lang="en-US" altLang="ja-JP" dirty="0"/>
          </a:p>
          <a:p>
            <a:pPr marL="0" indent="0">
              <a:buNone/>
            </a:pPr>
            <a:r>
              <a:rPr lang="ja-JP" altLang="en-US"/>
              <a:t>⇨コントロールがない研究</a:t>
            </a:r>
            <a:endParaRPr lang="en-US" altLang="ja-JP" dirty="0"/>
          </a:p>
          <a:p>
            <a:pPr marL="0" indent="0">
              <a:buNone/>
            </a:pPr>
            <a:r>
              <a:rPr kumimoji="1" lang="ja-JP" altLang="en-US"/>
              <a:t>⇨他の薬剤を併用した研究</a:t>
            </a:r>
            <a:endParaRPr kumimoji="1" lang="en-US" altLang="ja-JP" dirty="0"/>
          </a:p>
          <a:p>
            <a:pPr marL="0" indent="0">
              <a:buNone/>
            </a:pPr>
            <a:r>
              <a:rPr lang="ja-JP" altLang="en-US"/>
              <a:t>⇨静注以外の経路でデキサメタゾンを使用した研究</a:t>
            </a:r>
            <a:endParaRPr kumimoji="1" lang="ja-JP" altLang="en-US"/>
          </a:p>
        </p:txBody>
      </p:sp>
    </p:spTree>
    <p:extLst>
      <p:ext uri="{BB962C8B-B14F-4D97-AF65-F5344CB8AC3E}">
        <p14:creationId xmlns:p14="http://schemas.microsoft.com/office/powerpoint/2010/main" val="2468315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D57242-B9A5-C94D-B9F4-F3C3C911BE53}"/>
              </a:ext>
            </a:extLst>
          </p:cNvPr>
          <p:cNvSpPr>
            <a:spLocks noGrp="1"/>
          </p:cNvSpPr>
          <p:nvPr>
            <p:ph type="title"/>
          </p:nvPr>
        </p:nvSpPr>
        <p:spPr/>
        <p:txBody>
          <a:bodyPr/>
          <a:lstStyle/>
          <a:p>
            <a:r>
              <a:rPr kumimoji="1" lang="ja-JP" altLang="en-US"/>
              <a:t>データの解析</a:t>
            </a:r>
          </a:p>
        </p:txBody>
      </p:sp>
      <p:sp>
        <p:nvSpPr>
          <p:cNvPr id="3" name="コンテンツ プレースホルダー 2">
            <a:extLst>
              <a:ext uri="{FF2B5EF4-FFF2-40B4-BE49-F238E27FC236}">
                <a16:creationId xmlns:a16="http://schemas.microsoft.com/office/drawing/2014/main" id="{58E198E0-1DC3-9C4A-ABF5-320A9662974A}"/>
              </a:ext>
            </a:extLst>
          </p:cNvPr>
          <p:cNvSpPr>
            <a:spLocks noGrp="1"/>
          </p:cNvSpPr>
          <p:nvPr>
            <p:ph idx="1"/>
          </p:nvPr>
        </p:nvSpPr>
        <p:spPr/>
        <p:txBody>
          <a:bodyPr/>
          <a:lstStyle/>
          <a:p>
            <a:r>
              <a:rPr kumimoji="1" lang="ja-JP" altLang="en-US"/>
              <a:t>プールデータ：</a:t>
            </a:r>
            <a:r>
              <a:rPr kumimoji="1" lang="en-US" altLang="ja-JP" dirty="0"/>
              <a:t>Review Manager Version</a:t>
            </a:r>
          </a:p>
          <a:p>
            <a:r>
              <a:rPr kumimoji="1" lang="ja-JP" altLang="en-US"/>
              <a:t>連続的・</a:t>
            </a:r>
            <a:r>
              <a:rPr kumimoji="1" lang="en-US" altLang="ja-JP" dirty="0"/>
              <a:t>2</a:t>
            </a:r>
            <a:r>
              <a:rPr lang="ja-JP" altLang="en-US"/>
              <a:t>項対立：ランダム効果モデル</a:t>
            </a:r>
            <a:endParaRPr lang="en-US" altLang="ja-JP" dirty="0"/>
          </a:p>
          <a:p>
            <a:r>
              <a:rPr kumimoji="1" lang="ja-JP" altLang="en-US"/>
              <a:t>連続的転帰：平均差、</a:t>
            </a:r>
            <a:r>
              <a:rPr kumimoji="1" lang="en-US" altLang="ja-JP" dirty="0"/>
              <a:t>95%</a:t>
            </a:r>
            <a:r>
              <a:rPr kumimoji="1" lang="ja-JP" altLang="en-US"/>
              <a:t>信頼区間</a:t>
            </a:r>
            <a:endParaRPr kumimoji="1" lang="en-US" altLang="ja-JP" dirty="0"/>
          </a:p>
          <a:p>
            <a:r>
              <a:rPr lang="en-US" altLang="ja-JP" dirty="0"/>
              <a:t>2</a:t>
            </a:r>
            <a:r>
              <a:rPr lang="ja-JP" altLang="en-US"/>
              <a:t>項対立：オッズ比・</a:t>
            </a:r>
            <a:r>
              <a:rPr lang="en-US" altLang="ja-JP" dirty="0"/>
              <a:t>95%</a:t>
            </a:r>
            <a:r>
              <a:rPr lang="ja-JP" altLang="en-US"/>
              <a:t>信頼区間</a:t>
            </a:r>
            <a:endParaRPr kumimoji="1" lang="ja-JP" altLang="en-US"/>
          </a:p>
        </p:txBody>
      </p:sp>
    </p:spTree>
    <p:extLst>
      <p:ext uri="{BB962C8B-B14F-4D97-AF65-F5344CB8AC3E}">
        <p14:creationId xmlns:p14="http://schemas.microsoft.com/office/powerpoint/2010/main" val="1458259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17B95B-0CB5-AE41-9DF9-CEAE5DB5C31F}"/>
              </a:ext>
            </a:extLst>
          </p:cNvPr>
          <p:cNvSpPr>
            <a:spLocks noGrp="1"/>
          </p:cNvSpPr>
          <p:nvPr>
            <p:ph type="title"/>
          </p:nvPr>
        </p:nvSpPr>
        <p:spPr/>
        <p:txBody>
          <a:bodyPr/>
          <a:lstStyle/>
          <a:p>
            <a:r>
              <a:rPr kumimoji="1" lang="ja-JP" altLang="en-US"/>
              <a:t>プロセス</a:t>
            </a:r>
            <a:br>
              <a:rPr kumimoji="1" lang="en-US" altLang="ja-JP" dirty="0"/>
            </a:br>
            <a:endParaRPr kumimoji="1" lang="ja-JP" altLang="en-US"/>
          </a:p>
        </p:txBody>
      </p:sp>
      <p:pic>
        <p:nvPicPr>
          <p:cNvPr id="4" name="コンテンツ プレースホルダー 3">
            <a:extLst>
              <a:ext uri="{FF2B5EF4-FFF2-40B4-BE49-F238E27FC236}">
                <a16:creationId xmlns:a16="http://schemas.microsoft.com/office/drawing/2014/main" id="{25353512-FE09-6A4F-8989-F0CBD3001051}"/>
              </a:ext>
            </a:extLst>
          </p:cNvPr>
          <p:cNvPicPr>
            <a:picLocks noGrp="1" noChangeAspect="1"/>
          </p:cNvPicPr>
          <p:nvPr>
            <p:ph idx="1"/>
          </p:nvPr>
        </p:nvPicPr>
        <p:blipFill>
          <a:blip r:embed="rId2"/>
          <a:stretch>
            <a:fillRect/>
          </a:stretch>
        </p:blipFill>
        <p:spPr>
          <a:xfrm>
            <a:off x="3269313" y="2077147"/>
            <a:ext cx="5393424" cy="4754393"/>
          </a:xfrm>
          <a:prstGeom prst="rect">
            <a:avLst/>
          </a:prstGeom>
        </p:spPr>
      </p:pic>
      <p:sp>
        <p:nvSpPr>
          <p:cNvPr id="5" name="テキスト ボックス 4">
            <a:extLst>
              <a:ext uri="{FF2B5EF4-FFF2-40B4-BE49-F238E27FC236}">
                <a16:creationId xmlns:a16="http://schemas.microsoft.com/office/drawing/2014/main" id="{4F3AFEA5-2149-A049-BFCE-9052140A046C}"/>
              </a:ext>
            </a:extLst>
          </p:cNvPr>
          <p:cNvSpPr txBox="1"/>
          <p:nvPr/>
        </p:nvSpPr>
        <p:spPr>
          <a:xfrm>
            <a:off x="494355" y="1213634"/>
            <a:ext cx="8996374" cy="954107"/>
          </a:xfrm>
          <a:prstGeom prst="rect">
            <a:avLst/>
          </a:prstGeom>
          <a:noFill/>
        </p:spPr>
        <p:txBody>
          <a:bodyPr wrap="none" rtlCol="0">
            <a:spAutoFit/>
          </a:bodyPr>
          <a:lstStyle/>
          <a:p>
            <a:pPr marL="457200" indent="-457200">
              <a:buFont typeface="Arial" panose="020B0604020202020204" pitchFamily="34" charset="0"/>
              <a:buChar char="•"/>
            </a:pPr>
            <a:r>
              <a:rPr lang="ja-JP" altLang="en-US" sz="2800"/>
              <a:t>対象となった研究：</a:t>
            </a:r>
            <a:r>
              <a:rPr lang="en-US" altLang="ja-JP" sz="2800" dirty="0"/>
              <a:t>988</a:t>
            </a:r>
            <a:r>
              <a:rPr lang="ja-JP" altLang="en-US" sz="2800"/>
              <a:t>人の帝王切開患者</a:t>
            </a:r>
            <a:r>
              <a:rPr lang="en-US" altLang="ja-JP" sz="2800" dirty="0"/>
              <a:t>/13</a:t>
            </a:r>
            <a:r>
              <a:rPr lang="ja-JP" altLang="en-US" sz="2800"/>
              <a:t>の</a:t>
            </a:r>
            <a:r>
              <a:rPr lang="en-US" altLang="ja-JP" sz="2800" dirty="0"/>
              <a:t>RCT</a:t>
            </a:r>
          </a:p>
          <a:p>
            <a:endParaRPr kumimoji="1" lang="ja-JP" altLang="en-US" sz="2800"/>
          </a:p>
        </p:txBody>
      </p:sp>
    </p:spTree>
    <p:extLst>
      <p:ext uri="{BB962C8B-B14F-4D97-AF65-F5344CB8AC3E}">
        <p14:creationId xmlns:p14="http://schemas.microsoft.com/office/powerpoint/2010/main" val="2063715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DFCE55-D188-E64D-975C-A0A423B86826}"/>
              </a:ext>
            </a:extLst>
          </p:cNvPr>
          <p:cNvSpPr>
            <a:spLocks noGrp="1"/>
          </p:cNvSpPr>
          <p:nvPr>
            <p:ph type="title"/>
          </p:nvPr>
        </p:nvSpPr>
        <p:spPr/>
        <p:txBody>
          <a:bodyPr/>
          <a:lstStyle/>
          <a:p>
            <a:r>
              <a:rPr kumimoji="1" lang="ja-JP" altLang="en-US"/>
              <a:t>対象研究の特徴</a:t>
            </a:r>
          </a:p>
        </p:txBody>
      </p:sp>
      <p:sp>
        <p:nvSpPr>
          <p:cNvPr id="3" name="コンテンツ プレースホルダー 2">
            <a:extLst>
              <a:ext uri="{FF2B5EF4-FFF2-40B4-BE49-F238E27FC236}">
                <a16:creationId xmlns:a16="http://schemas.microsoft.com/office/drawing/2014/main" id="{730302C3-7D7C-034B-8DB2-00988BB9E329}"/>
              </a:ext>
            </a:extLst>
          </p:cNvPr>
          <p:cNvSpPr>
            <a:spLocks noGrp="1"/>
          </p:cNvSpPr>
          <p:nvPr>
            <p:ph idx="1"/>
          </p:nvPr>
        </p:nvSpPr>
        <p:spPr/>
        <p:txBody>
          <a:bodyPr/>
          <a:lstStyle/>
          <a:p>
            <a:endParaRPr kumimoji="1" lang="ja-JP" altLang="en-US"/>
          </a:p>
        </p:txBody>
      </p:sp>
      <p:pic>
        <p:nvPicPr>
          <p:cNvPr id="4" name="図 3">
            <a:extLst>
              <a:ext uri="{FF2B5EF4-FFF2-40B4-BE49-F238E27FC236}">
                <a16:creationId xmlns:a16="http://schemas.microsoft.com/office/drawing/2014/main" id="{06E2FAC0-EB02-664B-B67B-141F439BD51C}"/>
              </a:ext>
            </a:extLst>
          </p:cNvPr>
          <p:cNvPicPr>
            <a:picLocks noChangeAspect="1"/>
          </p:cNvPicPr>
          <p:nvPr/>
        </p:nvPicPr>
        <p:blipFill>
          <a:blip r:embed="rId2"/>
          <a:stretch>
            <a:fillRect/>
          </a:stretch>
        </p:blipFill>
        <p:spPr>
          <a:xfrm>
            <a:off x="137583" y="1264444"/>
            <a:ext cx="10731500" cy="5473700"/>
          </a:xfrm>
          <a:prstGeom prst="rect">
            <a:avLst/>
          </a:prstGeom>
        </p:spPr>
      </p:pic>
    </p:spTree>
    <p:extLst>
      <p:ext uri="{BB962C8B-B14F-4D97-AF65-F5344CB8AC3E}">
        <p14:creationId xmlns:p14="http://schemas.microsoft.com/office/powerpoint/2010/main" val="15280908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670</Words>
  <Application>Microsoft Office PowerPoint</Application>
  <PresentationFormat>ワイド画面</PresentationFormat>
  <Paragraphs>91</Paragraphs>
  <Slides>14</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游ゴシック</vt:lpstr>
      <vt:lpstr>游ゴシック Light</vt:lpstr>
      <vt:lpstr>Arial</vt:lpstr>
      <vt:lpstr>Office テーマ</vt:lpstr>
      <vt:lpstr>帝王切開後疼痛に対する デキサメタゾン静脈内投与の鎮痛効果</vt:lpstr>
      <vt:lpstr>backround</vt:lpstr>
      <vt:lpstr>デキサメタゾンとは</vt:lpstr>
      <vt:lpstr>Design/出典</vt:lpstr>
      <vt:lpstr>選考基準</vt:lpstr>
      <vt:lpstr>選考基準</vt:lpstr>
      <vt:lpstr>データの解析</vt:lpstr>
      <vt:lpstr>プロセス </vt:lpstr>
      <vt:lpstr>対象研究の特徴</vt:lpstr>
      <vt:lpstr>研究のバイアスリスク</vt:lpstr>
      <vt:lpstr>結果</vt:lpstr>
      <vt:lpstr>鎮痛に必要なデキサメタゾンの量</vt:lpstr>
      <vt:lpstr>副作用</vt:lpstr>
      <vt:lpstr>結論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デキサメタゾン静脈内投与の鎮痛効果 帝王切開後疼痛に対する</dc:title>
  <dc:creator>村田 藍</dc:creator>
  <cp:lastModifiedBy>スズキタカヒロ</cp:lastModifiedBy>
  <cp:revision>21</cp:revision>
  <dcterms:created xsi:type="dcterms:W3CDTF">2023-07-29T01:30:46Z</dcterms:created>
  <dcterms:modified xsi:type="dcterms:W3CDTF">2023-07-31T03:57:42Z</dcterms:modified>
</cp:coreProperties>
</file>