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417" r:id="rId4"/>
    <p:sldId id="423" r:id="rId5"/>
    <p:sldId id="425" r:id="rId6"/>
    <p:sldId id="336" r:id="rId7"/>
    <p:sldId id="422" r:id="rId8"/>
    <p:sldId id="278" r:id="rId9"/>
    <p:sldId id="279" r:id="rId10"/>
    <p:sldId id="284" r:id="rId11"/>
    <p:sldId id="428" r:id="rId12"/>
    <p:sldId id="427" r:id="rId13"/>
    <p:sldId id="439" r:id="rId14"/>
    <p:sldId id="292" r:id="rId15"/>
    <p:sldId id="352" r:id="rId16"/>
    <p:sldId id="441" r:id="rId17"/>
    <p:sldId id="431" r:id="rId18"/>
    <p:sldId id="433" r:id="rId19"/>
    <p:sldId id="442" r:id="rId20"/>
    <p:sldId id="394" r:id="rId21"/>
    <p:sldId id="434" r:id="rId22"/>
    <p:sldId id="435" r:id="rId23"/>
    <p:sldId id="437" r:id="rId24"/>
    <p:sldId id="438" r:id="rId25"/>
    <p:sldId id="415" r:id="rId26"/>
    <p:sldId id="304" r:id="rId27"/>
    <p:sldId id="405" r:id="rId28"/>
    <p:sldId id="396" r:id="rId29"/>
    <p:sldId id="440" r:id="rId30"/>
    <p:sldId id="359" r:id="rId31"/>
    <p:sldId id="309" r:id="rId32"/>
    <p:sldId id="430" r:id="rId33"/>
    <p:sldId id="362" r:id="rId34"/>
    <p:sldId id="361"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1pPr>
    <a:lvl2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2pPr>
    <a:lvl3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3pPr>
    <a:lvl4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4pPr>
    <a:lvl5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5pPr>
    <a:lvl6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6pPr>
    <a:lvl7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7pPr>
    <a:lvl8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8pPr>
    <a:lvl9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作成者" initials="作" lastIdx="9" clrIdx="0"/>
  <p:cmAuthor id="1" name="出井 真史" initials="出真" lastIdx="27" clrIdx="0"/>
  <p:cmAuthor id="2" name="出井 真史" initials="出井" lastIdx="78" clrIdx="1">
    <p:extLst>
      <p:ext uri="{19B8F6BF-5375-455C-9EA6-DF929625EA0E}">
        <p15:presenceInfo xmlns:p15="http://schemas.microsoft.com/office/powerpoint/2012/main" userId="315c97e68d38a266" providerId="Windows Live"/>
      </p:ext>
    </p:extLst>
  </p:cmAuthor>
  <p:cmAuthor id="3" name="山本 舞" initials="山本" lastIdx="88" clrIdx="2">
    <p:extLst>
      <p:ext uri="{19B8F6BF-5375-455C-9EA6-DF929625EA0E}">
        <p15:presenceInfo xmlns:p15="http://schemas.microsoft.com/office/powerpoint/2012/main" userId="095e97e6bd2a564c" providerId="Windows Live"/>
      </p:ext>
    </p:extLst>
  </p:cmAuthor>
  <p:cmAuthor id="4" name="木内 直人" initials="木内" lastIdx="2" clrIdx="3">
    <p:extLst>
      <p:ext uri="{19B8F6BF-5375-455C-9EA6-DF929625EA0E}">
        <p15:presenceInfo xmlns:p15="http://schemas.microsoft.com/office/powerpoint/2012/main" userId="b1e863129a1c34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ヒラギノ角ゴ ProN W6"/>
          <a:ea typeface="ヒラギノ角ゴ ProN W6"/>
          <a:cs typeface="ヒラギノ角ゴ ProN W6"/>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n" i="off">
        <a:font>
          <a:latin typeface="ヒラギノ角ゴ ProN W6"/>
          <a:ea typeface="ヒラギノ角ゴ ProN W6"/>
          <a:cs typeface="ヒラギノ角ゴ ProN W6"/>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n" i="off">
        <a:font>
          <a:latin typeface="ヒラギノ角ゴ ProN W6"/>
          <a:ea typeface="ヒラギノ角ゴ ProN W6"/>
          <a:cs typeface="ヒラギノ角ゴ ProN W6"/>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n" i="off">
        <a:font>
          <a:latin typeface="ヒラギノ角ゴ ProN W6"/>
          <a:ea typeface="ヒラギノ角ゴ ProN W6"/>
          <a:cs typeface="ヒラギノ角ゴ ProN W6"/>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n" i="off">
        <a:font>
          <a:latin typeface="ヒラギノ角ゴ ProN W6"/>
          <a:ea typeface="ヒラギノ角ゴ ProN W6"/>
          <a:cs typeface="ヒラギノ角ゴ ProN W6"/>
        </a:font>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ヒラギノ角ゴ ProN W6"/>
          <a:ea typeface="ヒラギノ角ゴ ProN W6"/>
          <a:cs typeface="ヒラギノ角ゴ ProN W6"/>
        </a:font>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n" i="off">
        <a:font>
          <a:latin typeface="ヒラギノ角ゴ ProN W6"/>
          <a:ea typeface="ヒラギノ角ゴ ProN W6"/>
          <a:cs typeface="ヒラギノ角ゴ ProN W6"/>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68150" autoAdjust="0"/>
  </p:normalViewPr>
  <p:slideViewPr>
    <p:cSldViewPr snapToGrid="0">
      <p:cViewPr varScale="1">
        <p:scale>
          <a:sx n="54" d="100"/>
          <a:sy n="54" d="100"/>
        </p:scale>
        <p:origin x="27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ヒラギノ角ゴ ProN W3"/>
      </a:defRPr>
    </a:lvl1pPr>
    <a:lvl2pPr indent="228600" defTabSz="457200" latinLnBrk="0">
      <a:lnSpc>
        <a:spcPct val="117999"/>
      </a:lnSpc>
      <a:defRPr sz="2200">
        <a:latin typeface="+mj-lt"/>
        <a:ea typeface="+mj-ea"/>
        <a:cs typeface="+mj-cs"/>
        <a:sym typeface="ヒラギノ角ゴ ProN W3"/>
      </a:defRPr>
    </a:lvl2pPr>
    <a:lvl3pPr indent="457200" defTabSz="457200" latinLnBrk="0">
      <a:lnSpc>
        <a:spcPct val="117999"/>
      </a:lnSpc>
      <a:defRPr sz="2200">
        <a:latin typeface="+mj-lt"/>
        <a:ea typeface="+mj-ea"/>
        <a:cs typeface="+mj-cs"/>
        <a:sym typeface="ヒラギノ角ゴ ProN W3"/>
      </a:defRPr>
    </a:lvl3pPr>
    <a:lvl4pPr indent="685800" defTabSz="457200" latinLnBrk="0">
      <a:lnSpc>
        <a:spcPct val="117999"/>
      </a:lnSpc>
      <a:defRPr sz="2200">
        <a:latin typeface="+mj-lt"/>
        <a:ea typeface="+mj-ea"/>
        <a:cs typeface="+mj-cs"/>
        <a:sym typeface="ヒラギノ角ゴ ProN W3"/>
      </a:defRPr>
    </a:lvl4pPr>
    <a:lvl5pPr indent="914400" defTabSz="457200" latinLnBrk="0">
      <a:lnSpc>
        <a:spcPct val="117999"/>
      </a:lnSpc>
      <a:defRPr sz="2200">
        <a:latin typeface="+mj-lt"/>
        <a:ea typeface="+mj-ea"/>
        <a:cs typeface="+mj-cs"/>
        <a:sym typeface="ヒラギノ角ゴ ProN W3"/>
      </a:defRPr>
    </a:lvl5pPr>
    <a:lvl6pPr indent="1143000" defTabSz="457200" latinLnBrk="0">
      <a:lnSpc>
        <a:spcPct val="117999"/>
      </a:lnSpc>
      <a:defRPr sz="2200">
        <a:latin typeface="+mj-lt"/>
        <a:ea typeface="+mj-ea"/>
        <a:cs typeface="+mj-cs"/>
        <a:sym typeface="ヒラギノ角ゴ ProN W3"/>
      </a:defRPr>
    </a:lvl6pPr>
    <a:lvl7pPr indent="1371600" defTabSz="457200" latinLnBrk="0">
      <a:lnSpc>
        <a:spcPct val="117999"/>
      </a:lnSpc>
      <a:defRPr sz="2200">
        <a:latin typeface="+mj-lt"/>
        <a:ea typeface="+mj-ea"/>
        <a:cs typeface="+mj-cs"/>
        <a:sym typeface="ヒラギノ角ゴ ProN W3"/>
      </a:defRPr>
    </a:lvl7pPr>
    <a:lvl8pPr indent="1600200" defTabSz="457200" latinLnBrk="0">
      <a:lnSpc>
        <a:spcPct val="117999"/>
      </a:lnSpc>
      <a:defRPr sz="2200">
        <a:latin typeface="+mj-lt"/>
        <a:ea typeface="+mj-ea"/>
        <a:cs typeface="+mj-cs"/>
        <a:sym typeface="ヒラギノ角ゴ ProN W3"/>
      </a:defRPr>
    </a:lvl8pPr>
    <a:lvl9pPr indent="1828800" defTabSz="457200" latinLnBrk="0">
      <a:lnSpc>
        <a:spcPct val="117999"/>
      </a:lnSpc>
      <a:defRPr sz="2200">
        <a:latin typeface="+mj-lt"/>
        <a:ea typeface="+mj-ea"/>
        <a:cs typeface="+mj-cs"/>
        <a:sym typeface="ヒラギノ角ゴ ProN W3"/>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140887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endParaRPr lang="en-US" altLang="ja-JP" dirty="0"/>
          </a:p>
          <a:p>
            <a:endParaRPr lang="en-US" altLang="ja-JP" dirty="0"/>
          </a:p>
          <a:p>
            <a:endParaRPr lang="en-US" altLang="ja-JP"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2250775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endParaRPr lang="en-US" altLang="ja-JP" dirty="0"/>
          </a:p>
        </p:txBody>
      </p:sp>
    </p:spTree>
    <p:extLst>
      <p:ext uri="{BB962C8B-B14F-4D97-AF65-F5344CB8AC3E}">
        <p14:creationId xmlns:p14="http://schemas.microsoft.com/office/powerpoint/2010/main" val="4243562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56074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399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162115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891551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600844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18056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312854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ja-JP" altLang="en-US" sz="2200" dirty="0">
                <a:effectLst/>
                <a:latin typeface="+mj-lt"/>
                <a:ea typeface="+mj-ea"/>
                <a:cs typeface="+mj-cs"/>
                <a:sym typeface="ヒラギノ角ゴ ProN W3"/>
              </a:rPr>
              <a:t>。</a:t>
            </a:r>
          </a:p>
          <a:p>
            <a:endParaRPr kumimoji="1" lang="ja-JP" altLang="en-US" dirty="0"/>
          </a:p>
        </p:txBody>
      </p:sp>
    </p:spTree>
    <p:extLst>
      <p:ext uri="{BB962C8B-B14F-4D97-AF65-F5344CB8AC3E}">
        <p14:creationId xmlns:p14="http://schemas.microsoft.com/office/powerpoint/2010/main" val="8586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en-US" altLang="ja-JP" dirty="0"/>
              <a:t> </a:t>
            </a:r>
            <a:endParaRPr kumimoji="1" lang="ja-JP" altLang="en-US" dirty="0"/>
          </a:p>
        </p:txBody>
      </p:sp>
    </p:spTree>
    <p:extLst>
      <p:ext uri="{BB962C8B-B14F-4D97-AF65-F5344CB8AC3E}">
        <p14:creationId xmlns:p14="http://schemas.microsoft.com/office/powerpoint/2010/main" val="172579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2024530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p:txBody>
      </p:sp>
    </p:spTree>
    <p:extLst>
      <p:ext uri="{BB962C8B-B14F-4D97-AF65-F5344CB8AC3E}">
        <p14:creationId xmlns:p14="http://schemas.microsoft.com/office/powerpoint/2010/main" val="1378514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04897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p:txBody>
      </p:sp>
    </p:spTree>
    <p:extLst>
      <p:ext uri="{BB962C8B-B14F-4D97-AF65-F5344CB8AC3E}">
        <p14:creationId xmlns:p14="http://schemas.microsoft.com/office/powerpoint/2010/main" val="2413161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2025543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855438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4009115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これれの違いは両者の放出される分子経路によって説明できます</a:t>
            </a:r>
            <a:endParaRPr kumimoji="1" lang="en-US" altLang="ja-JP" dirty="0"/>
          </a:p>
          <a:p>
            <a:r>
              <a:rPr kumimoji="1" lang="ja-JP" altLang="en-US" dirty="0"/>
              <a:t>炎症性反応による生理的反応として、</a:t>
            </a:r>
            <a:r>
              <a:rPr kumimoji="1" lang="en-US" altLang="ja-JP" dirty="0" err="1"/>
              <a:t>bioADM</a:t>
            </a:r>
            <a:r>
              <a:rPr kumimoji="1" lang="ja-JP" altLang="en-US" dirty="0"/>
              <a:t>は血管内皮バリア機能障害をを抑制するために放出されるため、この代償機構が不十分な場合、血管内皮バリアが損なわれショックの発症に大きく関与します本研究ではは心臓手術後の患者では有意に</a:t>
            </a:r>
            <a:r>
              <a:rPr kumimoji="1" lang="en-US" altLang="ja-JP" dirty="0" err="1"/>
              <a:t>bioADM</a:t>
            </a:r>
            <a:r>
              <a:rPr kumimoji="1" lang="ja-JP" altLang="en-US" dirty="0"/>
              <a:t>が増加し、大幅な増加はその後の循環不全や</a:t>
            </a:r>
            <a:r>
              <a:rPr kumimoji="1" lang="en-US" altLang="ja-JP" dirty="0"/>
              <a:t>AKI</a:t>
            </a:r>
            <a:r>
              <a:rPr kumimoji="1" lang="ja-JP" altLang="en-US" dirty="0"/>
              <a:t>と関連していることを判明しました。</a:t>
            </a:r>
            <a:endParaRPr kumimoji="1" lang="en-US" altLang="ja-JP" dirty="0"/>
          </a:p>
          <a:p>
            <a:endParaRPr kumimoji="1" lang="en-US" altLang="ja-JP" dirty="0"/>
          </a:p>
          <a:p>
            <a:r>
              <a:rPr kumimoji="1" lang="en-US" altLang="ja-JP" dirty="0"/>
              <a:t>cDPP3</a:t>
            </a:r>
            <a:r>
              <a:rPr kumimoji="1" lang="ja-JP" altLang="en-US" dirty="0"/>
              <a:t>は一方、は主に細胞内酵素であり細胞死が進行した場合にのみ循環濃度が高くなる。このことから、手術の重症度が高くなるにつれて</a:t>
            </a:r>
            <a:r>
              <a:rPr kumimoji="1" lang="en-US" altLang="ja-JP" dirty="0"/>
              <a:t>ICU</a:t>
            </a:r>
            <a:r>
              <a:rPr kumimoji="1" lang="ja-JP" altLang="en-US" dirty="0"/>
              <a:t>入室時の</a:t>
            </a:r>
            <a:r>
              <a:rPr kumimoji="1" lang="en-US" altLang="ja-JP" dirty="0"/>
              <a:t>DPP3</a:t>
            </a:r>
            <a:r>
              <a:rPr kumimoji="1" lang="ja-JP" altLang="en-US" dirty="0"/>
              <a:t>濃度が高くなることが観察されたと考えられる。</a:t>
            </a:r>
            <a:r>
              <a:rPr kumimoji="1" lang="en-US" altLang="ja-JP" dirty="0"/>
              <a:t>DPP3</a:t>
            </a:r>
            <a:r>
              <a:rPr kumimoji="1" lang="ja-JP" altLang="en-US" dirty="0"/>
              <a:t>の半減期は</a:t>
            </a:r>
            <a:r>
              <a:rPr kumimoji="1" lang="en-US" altLang="ja-JP" dirty="0"/>
              <a:t>20</a:t>
            </a:r>
            <a:r>
              <a:rPr kumimoji="1" lang="ja-JP" altLang="en-US" dirty="0"/>
              <a:t>から</a:t>
            </a:r>
            <a:r>
              <a:rPr kumimoji="1" lang="en-US" altLang="ja-JP" dirty="0"/>
              <a:t>70</a:t>
            </a:r>
            <a:r>
              <a:rPr kumimoji="1" lang="ja-JP" altLang="en-US" dirty="0"/>
              <a:t>分であり手術によって上昇した</a:t>
            </a:r>
            <a:r>
              <a:rPr kumimoji="1" lang="en-US" altLang="ja-JP" dirty="0"/>
              <a:t>DPP3</a:t>
            </a:r>
            <a:r>
              <a:rPr kumimoji="1" lang="ja-JP" altLang="en-US" dirty="0"/>
              <a:t>は組織灌流が十分で細胞の壊死が高度でなければすぐに正常化したと考えられる</a:t>
            </a:r>
            <a:endParaRPr kumimoji="1" lang="en-US" altLang="ja-JP" dirty="0"/>
          </a:p>
          <a:p>
            <a:r>
              <a:rPr kumimoji="1" lang="ja-JP" altLang="en-US" dirty="0"/>
              <a:t>治療にもかかわらず、</a:t>
            </a:r>
            <a:r>
              <a:rPr kumimoji="1" lang="en-US" altLang="ja-JP" dirty="0"/>
              <a:t>DPP3</a:t>
            </a:r>
            <a:r>
              <a:rPr kumimoji="1" lang="ja-JP" altLang="en-US" dirty="0"/>
              <a:t>レベルが高い値が持続する場合手術以外の要因によって組織灌流が障害されていることを示唆し臓器不全悪化にリスクが高まることを示す。</a:t>
            </a:r>
            <a:endParaRPr kumimoji="1" lang="en-US" altLang="ja-JP" dirty="0"/>
          </a:p>
          <a:p>
            <a:r>
              <a:rPr kumimoji="1" lang="ja-JP" altLang="en-US" dirty="0"/>
              <a:t>以上の事から我々の研究では</a:t>
            </a:r>
            <a:r>
              <a:rPr kumimoji="1" lang="en-US" altLang="ja-JP" dirty="0"/>
              <a:t>ICU</a:t>
            </a:r>
            <a:r>
              <a:rPr kumimoji="1" lang="ja-JP" altLang="en-US" dirty="0"/>
              <a:t>入室</a:t>
            </a:r>
            <a:r>
              <a:rPr kumimoji="1" lang="en-US" altLang="ja-JP" dirty="0"/>
              <a:t>2</a:t>
            </a:r>
            <a:r>
              <a:rPr kumimoji="1" lang="ja-JP" altLang="en-US" dirty="0"/>
              <a:t>日目の大半の患者が</a:t>
            </a:r>
            <a:r>
              <a:rPr kumimoji="1" lang="en-US" altLang="ja-JP" dirty="0"/>
              <a:t>DPP3</a:t>
            </a:r>
            <a:r>
              <a:rPr kumimoji="1" lang="ja-JP" altLang="en-US" dirty="0"/>
              <a:t>が正常化し、緊急手術では例外となったと考えられる。</a:t>
            </a:r>
            <a:endParaRPr kumimoji="1" lang="en-US" altLang="ja-JP" dirty="0"/>
          </a:p>
        </p:txBody>
      </p:sp>
    </p:spTree>
    <p:extLst>
      <p:ext uri="{BB962C8B-B14F-4D97-AF65-F5344CB8AC3E}">
        <p14:creationId xmlns:p14="http://schemas.microsoft.com/office/powerpoint/2010/main" val="1387567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60259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Tree>
    <p:extLst>
      <p:ext uri="{BB962C8B-B14F-4D97-AF65-F5344CB8AC3E}">
        <p14:creationId xmlns:p14="http://schemas.microsoft.com/office/powerpoint/2010/main" val="2131695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3709356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Shape 718"/>
          <p:cNvSpPr>
            <a:spLocks noGrp="1" noRot="1" noChangeAspect="1"/>
          </p:cNvSpPr>
          <p:nvPr>
            <p:ph type="sldImg"/>
          </p:nvPr>
        </p:nvSpPr>
        <p:spPr>
          <a:prstGeom prst="rect">
            <a:avLst/>
          </a:prstGeom>
        </p:spPr>
        <p:txBody>
          <a:bodyPr/>
          <a:lstStyle/>
          <a:p>
            <a:endParaRPr/>
          </a:p>
        </p:txBody>
      </p:sp>
      <p:sp>
        <p:nvSpPr>
          <p:cNvPr id="719" name="Shape 719"/>
          <p:cNvSpPr>
            <a:spLocks noGrp="1"/>
          </p:cNvSpPr>
          <p:nvPr>
            <p:ph type="body" sz="quarter" idx="1"/>
          </p:nvPr>
        </p:nvSpPr>
        <p:spPr>
          <a:prstGeom prst="rect">
            <a:avLst/>
          </a:prstGeom>
        </p:spPr>
        <p:txBody>
          <a:bodyPr/>
          <a:lstStyle/>
          <a:p>
            <a:endParaRPr lang="en-US" altLang="ja-JP"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42792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819704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kumimoji="1" lang="ja-JP" altLang="en-US" dirty="0"/>
          </a:p>
        </p:txBody>
      </p:sp>
    </p:spTree>
    <p:extLst>
      <p:ext uri="{BB962C8B-B14F-4D97-AF65-F5344CB8AC3E}">
        <p14:creationId xmlns:p14="http://schemas.microsoft.com/office/powerpoint/2010/main" val="253394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140674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138804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2799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18959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15620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endParaRPr lang="en-US" altLang="ja-JP"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タイトル">
    <p:spTree>
      <p:nvGrpSpPr>
        <p:cNvPr id="1" name=""/>
        <p:cNvGrpSpPr/>
        <p:nvPr/>
      </p:nvGrpSpPr>
      <p:grpSpPr>
        <a:xfrm>
          <a:off x="0" y="0"/>
          <a:ext cx="0" cy="0"/>
          <a:chOff x="0" y="0"/>
          <a:chExt cx="0" cy="0"/>
        </a:xfrm>
      </p:grpSpPr>
      <p:sp>
        <p:nvSpPr>
          <p:cNvPr id="11" name="本文レベル1…"/>
          <p:cNvSpPr txBox="1">
            <a:spLocks noGrp="1"/>
          </p:cNvSpPr>
          <p:nvPr>
            <p:ph type="body" sz="quarter" idx="1" hasCustomPrompt="1"/>
          </p:nvPr>
        </p:nvSpPr>
        <p:spPr>
          <a:xfrm>
            <a:off x="698500" y="8657487"/>
            <a:ext cx="11607801" cy="461061"/>
          </a:xfrm>
          <a:prstGeom prst="rect">
            <a:avLst/>
          </a:prstGeom>
        </p:spPr>
        <p:txBody>
          <a:bodyPr anchor="b"/>
          <a:lstStyle>
            <a:lvl1pPr marL="0" indent="0" defTabSz="587022">
              <a:lnSpc>
                <a:spcPct val="100000"/>
              </a:lnSpc>
              <a:spcBef>
                <a:spcPts val="0"/>
              </a:spcBef>
              <a:buSzTx/>
              <a:buNone/>
              <a:defRPr sz="2400" b="1">
                <a:latin typeface="ヒラギノ角ゴ ProN W6"/>
                <a:ea typeface="ヒラギノ角ゴ ProN W6"/>
                <a:cs typeface="ヒラギノ角ゴ ProN W6"/>
                <a:sym typeface="ヒラギノ角ゴ ProN W6"/>
              </a:defRPr>
            </a:lvl1pPr>
            <a:lvl2pPr marL="685800" indent="-304800" defTabSz="587022">
              <a:lnSpc>
                <a:spcPct val="100000"/>
              </a:lnSpc>
              <a:spcBef>
                <a:spcPts val="0"/>
              </a:spcBef>
              <a:defRPr sz="2400" b="1">
                <a:latin typeface="ヒラギノ角ゴ ProN W6"/>
                <a:ea typeface="ヒラギノ角ゴ ProN W6"/>
                <a:cs typeface="ヒラギノ角ゴ ProN W6"/>
                <a:sym typeface="ヒラギノ角ゴ ProN W6"/>
              </a:defRPr>
            </a:lvl2pPr>
            <a:lvl3pPr marL="1066800" indent="-304800" defTabSz="587022">
              <a:lnSpc>
                <a:spcPct val="100000"/>
              </a:lnSpc>
              <a:spcBef>
                <a:spcPts val="0"/>
              </a:spcBef>
              <a:defRPr sz="2400" b="1">
                <a:latin typeface="ヒラギノ角ゴ ProN W6"/>
                <a:ea typeface="ヒラギノ角ゴ ProN W6"/>
                <a:cs typeface="ヒラギノ角ゴ ProN W6"/>
                <a:sym typeface="ヒラギノ角ゴ ProN W6"/>
              </a:defRPr>
            </a:lvl3pPr>
            <a:lvl4pPr marL="1447800" indent="-304800" defTabSz="587022">
              <a:lnSpc>
                <a:spcPct val="100000"/>
              </a:lnSpc>
              <a:spcBef>
                <a:spcPts val="0"/>
              </a:spcBef>
              <a:defRPr sz="2400" b="1">
                <a:latin typeface="ヒラギノ角ゴ ProN W6"/>
                <a:ea typeface="ヒラギノ角ゴ ProN W6"/>
                <a:cs typeface="ヒラギノ角ゴ ProN W6"/>
                <a:sym typeface="ヒラギノ角ゴ ProN W6"/>
              </a:defRPr>
            </a:lvl4pPr>
            <a:lvl5pPr marL="1828800" indent="-304800" defTabSz="587022">
              <a:lnSpc>
                <a:spcPct val="100000"/>
              </a:lnSpc>
              <a:spcBef>
                <a:spcPts val="0"/>
              </a:spcBef>
              <a:defRPr sz="2400" b="1">
                <a:latin typeface="ヒラギノ角ゴ ProN W6"/>
                <a:ea typeface="ヒラギノ角ゴ ProN W6"/>
                <a:cs typeface="ヒラギノ角ゴ ProN W6"/>
                <a:sym typeface="ヒラギノ角ゴ ProN W6"/>
              </a:defRPr>
            </a:lvl5pPr>
          </a:lstStyle>
          <a:p>
            <a:r>
              <a:t>作者と日付</a:t>
            </a:r>
          </a:p>
          <a:p>
            <a:pPr lvl="1"/>
            <a:endParaRPr/>
          </a:p>
          <a:p>
            <a:pPr lvl="2"/>
            <a:endParaRPr/>
          </a:p>
          <a:p>
            <a:pPr lvl="3"/>
            <a:endParaRPr/>
          </a:p>
          <a:p>
            <a:pPr lvl="4"/>
            <a:endParaRPr/>
          </a:p>
        </p:txBody>
      </p:sp>
      <p:sp>
        <p:nvSpPr>
          <p:cNvPr id="12" name="プレゼンテーションのタイトル"/>
          <p:cNvSpPr txBox="1">
            <a:spLocks noGrp="1"/>
          </p:cNvSpPr>
          <p:nvPr>
            <p:ph type="title" hasCustomPrompt="1"/>
          </p:nvPr>
        </p:nvSpPr>
        <p:spPr>
          <a:xfrm>
            <a:off x="698500" y="1854200"/>
            <a:ext cx="11609058" cy="3302000"/>
          </a:xfrm>
          <a:prstGeom prst="rect">
            <a:avLst/>
          </a:prstGeom>
        </p:spPr>
        <p:txBody>
          <a:bodyPr anchor="b"/>
          <a:lstStyle>
            <a:lvl1pPr>
              <a:defRPr sz="8200" spc="-164"/>
            </a:lvl1pPr>
          </a:lstStyle>
          <a:p>
            <a:r>
              <a:t>プレゼンテーションのタイトル</a:t>
            </a:r>
          </a:p>
        </p:txBody>
      </p:sp>
      <p:sp>
        <p:nvSpPr>
          <p:cNvPr id="13" name="本文レベル1…"/>
          <p:cNvSpPr txBox="1">
            <a:spLocks noGrp="1"/>
          </p:cNvSpPr>
          <p:nvPr>
            <p:ph type="body" sz="quarter" idx="2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b="1">
                <a:latin typeface="ヒラギノ角ゴ ProN W6"/>
                <a:ea typeface="ヒラギノ角ゴ ProN W6"/>
                <a:cs typeface="ヒラギノ角ゴ ProN W6"/>
                <a:sym typeface="ヒラギノ角ゴ ProN W6"/>
              </a:defRPr>
            </a:lvl1pPr>
          </a:lstStyle>
          <a:p>
            <a:r>
              <a:t>プレゼンテーションのサブタイトル</a:t>
            </a:r>
          </a:p>
        </p:txBody>
      </p:sp>
      <p:sp>
        <p:nvSpPr>
          <p:cNvPr id="6" name="スライド番号">
            <a:extLst>
              <a:ext uri="{FF2B5EF4-FFF2-40B4-BE49-F238E27FC236}">
                <a16:creationId xmlns:a16="http://schemas.microsoft.com/office/drawing/2014/main" id="{12578E51-6AD1-5EE0-4E74-32E372493C6D}"/>
              </a:ext>
            </a:extLst>
          </p:cNvPr>
          <p:cNvSpPr txBox="1">
            <a:spLocks/>
          </p:cNvSpPr>
          <p:nvPr userDrawn="1"/>
        </p:nvSpPr>
        <p:spPr>
          <a:xfrm>
            <a:off x="12435645" y="9158865"/>
            <a:ext cx="362280" cy="348813"/>
          </a:xfrm>
          <a:prstGeom prst="rect">
            <a:avLst/>
          </a:prstGeom>
          <a:ln w="12700">
            <a:miter lim="400000"/>
          </a:ln>
        </p:spPr>
        <p:txBody>
          <a:bodyPr wrap="none" lIns="50800" tIns="50800" rIns="50800" bIns="508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ヒラギノ角ゴ ProN W3"/>
              </a:defRPr>
            </a:lvl1pPr>
            <a:lvl2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2pPr>
            <a:lvl3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3pPr>
            <a:lvl4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4pPr>
            <a:lvl5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5pPr>
            <a:lvl6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6pPr>
            <a:lvl7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7pPr>
            <a:lvl8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8pPr>
            <a:lvl9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9pPr>
          </a:lstStyle>
          <a:p>
            <a:fld id="{86CB4B4D-7CA3-9044-876B-883B54F8677D}" type="slidenum">
              <a:rPr lang="en-US" altLang="ja-JP" smtClean="0"/>
              <a:pPr/>
              <a:t>‹#›</a:t>
            </a:fld>
            <a:endParaRPr lang="en-US" altLang="ja-JP"/>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ビッグファクト">
    <p:spTree>
      <p:nvGrpSpPr>
        <p:cNvPr id="1" name=""/>
        <p:cNvGrpSpPr/>
        <p:nvPr/>
      </p:nvGrpSpPr>
      <p:grpSpPr>
        <a:xfrm>
          <a:off x="0" y="0"/>
          <a:ext cx="0" cy="0"/>
          <a:chOff x="0" y="0"/>
          <a:chExt cx="0" cy="0"/>
        </a:xfrm>
      </p:grpSpPr>
      <p:sp>
        <p:nvSpPr>
          <p:cNvPr id="106" name="本文レベル1…"/>
          <p:cNvSpPr txBox="1">
            <a:spLocks noGrp="1"/>
          </p:cNvSpPr>
          <p:nvPr>
            <p:ph type="body" sz="quarter" idx="1" hasCustomPrompt="1"/>
          </p:nvPr>
        </p:nvSpPr>
        <p:spPr>
          <a:xfrm>
            <a:off x="698500" y="6209979"/>
            <a:ext cx="11607800" cy="671804"/>
          </a:xfrm>
          <a:prstGeom prst="rect">
            <a:avLst/>
          </a:prstGeom>
        </p:spPr>
        <p:txBody>
          <a:bodyPr/>
          <a:lstStyle>
            <a:lvl1pPr marL="0" indent="0" algn="ctr" defTabSz="1733930">
              <a:lnSpc>
                <a:spcPct val="100000"/>
              </a:lnSpc>
              <a:spcBef>
                <a:spcPts val="0"/>
              </a:spcBef>
              <a:buSzTx/>
              <a:buNone/>
              <a:defRPr sz="3800" b="1">
                <a:latin typeface="ヒラギノ角ゴ ProN W6"/>
                <a:ea typeface="ヒラギノ角ゴ ProN W6"/>
                <a:cs typeface="ヒラギノ角ゴ ProN W6"/>
                <a:sym typeface="ヒラギノ角ゴ ProN W6"/>
              </a:defRPr>
            </a:lvl1pPr>
            <a:lvl2pPr marL="863600" indent="-482600" algn="ctr" defTabSz="1733930">
              <a:lnSpc>
                <a:spcPct val="100000"/>
              </a:lnSpc>
              <a:spcBef>
                <a:spcPts val="0"/>
              </a:spcBef>
              <a:defRPr sz="3800" b="1">
                <a:latin typeface="ヒラギノ角ゴ ProN W6"/>
                <a:ea typeface="ヒラギノ角ゴ ProN W6"/>
                <a:cs typeface="ヒラギノ角ゴ ProN W6"/>
                <a:sym typeface="ヒラギノ角ゴ ProN W6"/>
              </a:defRPr>
            </a:lvl2pPr>
            <a:lvl3pPr marL="1244600" indent="-482600" algn="ctr" defTabSz="1733930">
              <a:lnSpc>
                <a:spcPct val="100000"/>
              </a:lnSpc>
              <a:spcBef>
                <a:spcPts val="0"/>
              </a:spcBef>
              <a:defRPr sz="3800" b="1">
                <a:latin typeface="ヒラギノ角ゴ ProN W6"/>
                <a:ea typeface="ヒラギノ角ゴ ProN W6"/>
                <a:cs typeface="ヒラギノ角ゴ ProN W6"/>
                <a:sym typeface="ヒラギノ角ゴ ProN W6"/>
              </a:defRPr>
            </a:lvl3pPr>
            <a:lvl4pPr marL="1625600" indent="-482600" algn="ctr" defTabSz="1733930">
              <a:lnSpc>
                <a:spcPct val="100000"/>
              </a:lnSpc>
              <a:spcBef>
                <a:spcPts val="0"/>
              </a:spcBef>
              <a:defRPr sz="3800" b="1">
                <a:latin typeface="ヒラギノ角ゴ ProN W6"/>
                <a:ea typeface="ヒラギノ角ゴ ProN W6"/>
                <a:cs typeface="ヒラギノ角ゴ ProN W6"/>
                <a:sym typeface="ヒラギノ角ゴ ProN W6"/>
              </a:defRPr>
            </a:lvl4pPr>
            <a:lvl5pPr marL="2006600" indent="-482600" algn="ctr" defTabSz="1733930">
              <a:lnSpc>
                <a:spcPct val="100000"/>
              </a:lnSpc>
              <a:spcBef>
                <a:spcPts val="0"/>
              </a:spcBef>
              <a:defRPr sz="3800" b="1">
                <a:latin typeface="ヒラギノ角ゴ ProN W6"/>
                <a:ea typeface="ヒラギノ角ゴ ProN W6"/>
                <a:cs typeface="ヒラギノ角ゴ ProN W6"/>
                <a:sym typeface="ヒラギノ角ゴ ProN W6"/>
              </a:defRPr>
            </a:lvl5pPr>
          </a:lstStyle>
          <a:p>
            <a:r>
              <a:t>ファクト情報</a:t>
            </a:r>
          </a:p>
          <a:p>
            <a:pPr lvl="1"/>
            <a:endParaRPr/>
          </a:p>
          <a:p>
            <a:pPr lvl="2"/>
            <a:endParaRPr/>
          </a:p>
          <a:p>
            <a:pPr lvl="3"/>
            <a:endParaRPr/>
          </a:p>
          <a:p>
            <a:pPr lvl="4"/>
            <a:endParaRPr/>
          </a:p>
        </p:txBody>
      </p:sp>
      <p:sp>
        <p:nvSpPr>
          <p:cNvPr id="107" name="本文レベル1…"/>
          <p:cNvSpPr txBox="1">
            <a:spLocks noGrp="1"/>
          </p:cNvSpPr>
          <p:nvPr>
            <p:ph type="body" idx="21" hasCustomPrompt="1"/>
          </p:nvPr>
        </p:nvSpPr>
        <p:spPr>
          <a:xfrm>
            <a:off x="698500" y="999065"/>
            <a:ext cx="11607800" cy="5210915"/>
          </a:xfrm>
          <a:prstGeom prst="rect">
            <a:avLst/>
          </a:prstGeom>
        </p:spPr>
        <p:txBody>
          <a:bodyPr anchor="b"/>
          <a:lstStyle/>
          <a:p>
            <a:pPr marL="0" lvl="4" indent="1234439" algn="ctr" defTabSz="780268">
              <a:lnSpc>
                <a:spcPct val="80000"/>
              </a:lnSpc>
              <a:spcBef>
                <a:spcPts val="0"/>
              </a:spcBef>
              <a:buSzTx/>
              <a:buNone/>
              <a:defRPr sz="7919" b="1" spc="-79">
                <a:latin typeface="ヒラギノ角ゴ ProN W6"/>
                <a:ea typeface="ヒラギノ角ゴ ProN W6"/>
                <a:cs typeface="ヒラギノ角ゴ ProN W6"/>
                <a:sym typeface="ヒラギノ角ゴ ProN W6"/>
              </a:defRPr>
            </a:pPr>
            <a:r>
              <a:t>100%
</a:t>
            </a:r>
          </a:p>
        </p:txBody>
      </p:sp>
      <p:sp>
        <p:nvSpPr>
          <p:cNvPr id="10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115" name="本文レベル1…"/>
          <p:cNvSpPr txBox="1">
            <a:spLocks noGrp="1"/>
          </p:cNvSpPr>
          <p:nvPr>
            <p:ph type="body" sz="half" idx="1" hasCustomPrompt="1"/>
          </p:nvPr>
        </p:nvSpPr>
        <p:spPr>
          <a:xfrm>
            <a:off x="736600" y="3721100"/>
            <a:ext cx="11531600" cy="2324100"/>
          </a:xfrm>
          <a:prstGeom prst="rect">
            <a:avLst/>
          </a:prstGeom>
        </p:spPr>
        <p:txBody>
          <a:bodyPr anchor="ctr"/>
          <a:lstStyle>
            <a:lvl1pPr marL="342900" indent="-228600" defTabSz="1733930">
              <a:spcBef>
                <a:spcPts val="0"/>
              </a:spcBef>
              <a:buSzTx/>
              <a:buNone/>
              <a:defRPr sz="6000" spc="-119"/>
            </a:lvl1pPr>
            <a:lvl2pPr marL="342900" indent="114300" defTabSz="1733930">
              <a:spcBef>
                <a:spcPts val="0"/>
              </a:spcBef>
              <a:buSzTx/>
              <a:buNone/>
              <a:defRPr sz="6000" spc="-119"/>
            </a:lvl2pPr>
            <a:lvl3pPr marL="342900" indent="114300" defTabSz="1733930">
              <a:spcBef>
                <a:spcPts val="0"/>
              </a:spcBef>
              <a:buSzTx/>
              <a:buNone/>
              <a:defRPr sz="6000" spc="-119"/>
            </a:lvl3pPr>
            <a:lvl4pPr marL="342900" indent="114300" defTabSz="1733930">
              <a:spcBef>
                <a:spcPts val="0"/>
              </a:spcBef>
              <a:buSzTx/>
              <a:buNone/>
              <a:defRPr sz="6000" spc="-119"/>
            </a:lvl4pPr>
            <a:lvl5pPr marL="342900" indent="114300" defTabSz="1733930">
              <a:spcBef>
                <a:spcPts val="0"/>
              </a:spcBef>
              <a:buSzTx/>
              <a:buNone/>
              <a:defRPr sz="6000" spc="-119"/>
            </a:lvl5pPr>
          </a:lstStyle>
          <a:p>
            <a:r>
              <a:t>“重要な引用”</a:t>
            </a:r>
          </a:p>
          <a:p>
            <a:pPr lvl="1"/>
            <a:endParaRPr/>
          </a:p>
          <a:p>
            <a:pPr lvl="2"/>
            <a:endParaRPr/>
          </a:p>
          <a:p>
            <a:pPr lvl="3"/>
            <a:endParaRPr/>
          </a:p>
          <a:p>
            <a:pPr lvl="4"/>
            <a:endParaRPr/>
          </a:p>
        </p:txBody>
      </p:sp>
      <p:sp>
        <p:nvSpPr>
          <p:cNvPr id="116" name="属性"/>
          <p:cNvSpPr txBox="1">
            <a:spLocks noGrp="1"/>
          </p:cNvSpPr>
          <p:nvPr>
            <p:ph type="body" sz="quarter" idx="21" hasCustomPrompt="1"/>
          </p:nvPr>
        </p:nvSpPr>
        <p:spPr>
          <a:xfrm>
            <a:off x="1219200" y="6426200"/>
            <a:ext cx="11049000" cy="461060"/>
          </a:xfrm>
          <a:prstGeom prst="rect">
            <a:avLst/>
          </a:prstGeom>
        </p:spPr>
        <p:txBody>
          <a:bodyPr/>
          <a:lstStyle>
            <a:lvl1pPr marL="0" indent="0" defTabSz="587022">
              <a:lnSpc>
                <a:spcPct val="100000"/>
              </a:lnSpc>
              <a:spcBef>
                <a:spcPts val="0"/>
              </a:spcBef>
              <a:buSzTx/>
              <a:buNone/>
              <a:defRPr sz="2400" b="1">
                <a:latin typeface="ヒラギノ角ゴ ProN W6"/>
                <a:ea typeface="ヒラギノ角ゴ ProN W6"/>
                <a:cs typeface="ヒラギノ角ゴ ProN W6"/>
                <a:sym typeface="ヒラギノ角ゴ ProN W6"/>
              </a:defRPr>
            </a:lvl1pPr>
          </a:lstStyle>
          <a:p>
            <a:r>
              <a:t>属性</a:t>
            </a:r>
          </a:p>
        </p:txBody>
      </p:sp>
      <p:sp>
        <p:nvSpPr>
          <p:cNvPr id="11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124" name="パセリバター、煎りヘーゼルナッツ、削ったパルメザンチーズがかかったパッパルデッレパスタ1皿"/>
          <p:cNvSpPr>
            <a:spLocks noGrp="1"/>
          </p:cNvSpPr>
          <p:nvPr>
            <p:ph type="pic" idx="21"/>
          </p:nvPr>
        </p:nvSpPr>
        <p:spPr>
          <a:xfrm>
            <a:off x="-2082800" y="687557"/>
            <a:ext cx="11165190" cy="8373893"/>
          </a:xfrm>
          <a:prstGeom prst="rect">
            <a:avLst/>
          </a:prstGeom>
        </p:spPr>
        <p:txBody>
          <a:bodyPr lIns="91439" tIns="45719" rIns="91439" bIns="45719">
            <a:noAutofit/>
          </a:bodyPr>
          <a:lstStyle/>
          <a:p>
            <a:r>
              <a:rPr lang="ja-JP" altLang="en-US"/>
              <a:t>アイコンをクリックして図を追加</a:t>
            </a:r>
            <a:endParaRPr/>
          </a:p>
        </p:txBody>
      </p:sp>
      <p:sp>
        <p:nvSpPr>
          <p:cNvPr id="125" name="炒飯、ゆで卵、箸が添えられたボウル1杯のサラダ"/>
          <p:cNvSpPr>
            <a:spLocks noGrp="1"/>
          </p:cNvSpPr>
          <p:nvPr>
            <p:ph type="pic" sz="half" idx="22"/>
          </p:nvPr>
        </p:nvSpPr>
        <p:spPr>
          <a:xfrm>
            <a:off x="6597650" y="292100"/>
            <a:ext cx="5740400" cy="4592321"/>
          </a:xfrm>
          <a:prstGeom prst="rect">
            <a:avLst/>
          </a:prstGeom>
        </p:spPr>
        <p:txBody>
          <a:bodyPr lIns="91439" tIns="45719" rIns="91439" bIns="45719">
            <a:noAutofit/>
          </a:bodyPr>
          <a:lstStyle/>
          <a:p>
            <a:r>
              <a:rPr lang="ja-JP" altLang="en-US"/>
              <a:t>アイコンをクリックして図を追加</a:t>
            </a:r>
            <a:endParaRPr/>
          </a:p>
        </p:txBody>
      </p:sp>
      <p:sp>
        <p:nvSpPr>
          <p:cNvPr id="126" name="サーモンケーキ、サラダ、フムスが入ったボウル"/>
          <p:cNvSpPr>
            <a:spLocks noGrp="1"/>
          </p:cNvSpPr>
          <p:nvPr>
            <p:ph type="pic" idx="23"/>
          </p:nvPr>
        </p:nvSpPr>
        <p:spPr>
          <a:xfrm>
            <a:off x="4984750" y="2749412"/>
            <a:ext cx="7937500" cy="9238279"/>
          </a:xfrm>
          <a:prstGeom prst="rect">
            <a:avLst/>
          </a:prstGeom>
        </p:spPr>
        <p:txBody>
          <a:bodyPr lIns="91439" tIns="45719" rIns="91439" bIns="45719">
            <a:noAutofit/>
          </a:bodyPr>
          <a:lstStyle/>
          <a:p>
            <a:r>
              <a:rPr lang="ja-JP" altLang="en-US"/>
              <a:t>アイコンをクリックして図を追加</a:t>
            </a:r>
            <a:endParaRPr/>
          </a:p>
        </p:txBody>
      </p:sp>
      <p:sp>
        <p:nvSpPr>
          <p:cNvPr id="12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34" name="炒飯、ゆで卵、箸が添えられたボウル1杯のサラダ"/>
          <p:cNvSpPr>
            <a:spLocks noGrp="1"/>
          </p:cNvSpPr>
          <p:nvPr>
            <p:ph type="pic" idx="21"/>
          </p:nvPr>
        </p:nvSpPr>
        <p:spPr>
          <a:xfrm>
            <a:off x="-1016000" y="-1054100"/>
            <a:ext cx="14427200" cy="11541760"/>
          </a:xfrm>
          <a:prstGeom prst="rect">
            <a:avLst/>
          </a:prstGeom>
        </p:spPr>
        <p:txBody>
          <a:bodyPr lIns="91439" tIns="45719" rIns="91439" bIns="45719">
            <a:noAutofit/>
          </a:bodyPr>
          <a:lstStyle/>
          <a:p>
            <a:r>
              <a:rPr lang="ja-JP" altLang="en-US"/>
              <a:t>アイコンをクリックして図を追加</a:t>
            </a:r>
            <a:endParaRPr dirty="0"/>
          </a:p>
        </p:txBody>
      </p:sp>
      <p:sp>
        <p:nvSpPr>
          <p:cNvPr id="4" name="スライド番号">
            <a:extLst>
              <a:ext uri="{FF2B5EF4-FFF2-40B4-BE49-F238E27FC236}">
                <a16:creationId xmlns:a16="http://schemas.microsoft.com/office/drawing/2014/main" id="{2CBF1176-A333-0C2C-F0CF-F42C23E555E7}"/>
              </a:ext>
            </a:extLst>
          </p:cNvPr>
          <p:cNvSpPr txBox="1">
            <a:spLocks/>
          </p:cNvSpPr>
          <p:nvPr userDrawn="1"/>
        </p:nvSpPr>
        <p:spPr>
          <a:xfrm>
            <a:off x="12435645" y="9158865"/>
            <a:ext cx="362280" cy="348813"/>
          </a:xfrm>
          <a:prstGeom prst="rect">
            <a:avLst/>
          </a:prstGeom>
          <a:ln w="12700">
            <a:miter lim="400000"/>
          </a:ln>
        </p:spPr>
        <p:txBody>
          <a:bodyPr wrap="none" lIns="50800" tIns="50800" rIns="50800" bIns="508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ヒラギノ角ゴ ProN W3"/>
              </a:defRPr>
            </a:lvl1pPr>
            <a:lvl2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2pPr>
            <a:lvl3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3pPr>
            <a:lvl4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4pPr>
            <a:lvl5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5pPr>
            <a:lvl6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6pPr>
            <a:lvl7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7pPr>
            <a:lvl8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8pPr>
            <a:lvl9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lvl9pPr>
          </a:lstStyle>
          <a:p>
            <a:fld id="{86CB4B4D-7CA3-9044-876B-883B54F8677D}" type="slidenum">
              <a:rPr lang="en-US" altLang="ja-JP" smtClean="0"/>
              <a:pPr/>
              <a:t>‹#›</a:t>
            </a:fld>
            <a:endParaRPr lang="en-US" altLang="ja-JP"/>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タイトル&amp;画像（代替）">
    <p:spTree>
      <p:nvGrpSpPr>
        <p:cNvPr id="1" name=""/>
        <p:cNvGrpSpPr/>
        <p:nvPr/>
      </p:nvGrpSpPr>
      <p:grpSpPr>
        <a:xfrm>
          <a:off x="0" y="0"/>
          <a:ext cx="0" cy="0"/>
          <a:chOff x="0" y="0"/>
          <a:chExt cx="0" cy="0"/>
        </a:xfrm>
      </p:grpSpPr>
      <p:sp>
        <p:nvSpPr>
          <p:cNvPr id="32" name="サーモンケーキ、サラダ、フムスが入ったボウル "/>
          <p:cNvSpPr>
            <a:spLocks noGrp="1"/>
          </p:cNvSpPr>
          <p:nvPr>
            <p:ph type="pic" idx="21"/>
          </p:nvPr>
        </p:nvSpPr>
        <p:spPr>
          <a:xfrm>
            <a:off x="5319128" y="495298"/>
            <a:ext cx="7543802" cy="8780060"/>
          </a:xfrm>
          <a:prstGeom prst="rect">
            <a:avLst/>
          </a:prstGeom>
        </p:spPr>
        <p:txBody>
          <a:bodyPr lIns="91439" tIns="45719" rIns="91439" bIns="45719">
            <a:noAutofit/>
          </a:bodyPr>
          <a:lstStyle/>
          <a:p>
            <a:r>
              <a:rPr lang="ja-JP" altLang="en-US"/>
              <a:t>アイコンをクリックして図を追加</a:t>
            </a:r>
            <a:endParaRPr/>
          </a:p>
        </p:txBody>
      </p:sp>
      <p:sp>
        <p:nvSpPr>
          <p:cNvPr id="33" name="本文レベル1…"/>
          <p:cNvSpPr txBox="1">
            <a:spLocks noGrp="1"/>
          </p:cNvSpPr>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b="1">
                <a:latin typeface="ヒラギノ角ゴ ProN W6"/>
                <a:ea typeface="ヒラギノ角ゴ ProN W6"/>
                <a:cs typeface="ヒラギノ角ゴ ProN W6"/>
                <a:sym typeface="ヒラギノ角ゴ ProN W6"/>
              </a:defRPr>
            </a:lvl1pPr>
            <a:lvl2pPr marL="0" indent="0" defTabSz="587022">
              <a:lnSpc>
                <a:spcPct val="100000"/>
              </a:lnSpc>
              <a:spcBef>
                <a:spcPts val="0"/>
              </a:spcBef>
              <a:buSzTx/>
              <a:buNone/>
              <a:defRPr sz="3800" b="1">
                <a:latin typeface="ヒラギノ角ゴ ProN W6"/>
                <a:ea typeface="ヒラギノ角ゴ ProN W6"/>
                <a:cs typeface="ヒラギノ角ゴ ProN W6"/>
                <a:sym typeface="ヒラギノ角ゴ ProN W6"/>
              </a:defRPr>
            </a:lvl2pPr>
            <a:lvl3pPr marL="0" indent="0" defTabSz="587022">
              <a:lnSpc>
                <a:spcPct val="100000"/>
              </a:lnSpc>
              <a:spcBef>
                <a:spcPts val="0"/>
              </a:spcBef>
              <a:buSzTx/>
              <a:buNone/>
              <a:defRPr sz="3800" b="1">
                <a:latin typeface="ヒラギノ角ゴ ProN W6"/>
                <a:ea typeface="ヒラギノ角ゴ ProN W6"/>
                <a:cs typeface="ヒラギノ角ゴ ProN W6"/>
                <a:sym typeface="ヒラギノ角ゴ ProN W6"/>
              </a:defRPr>
            </a:lvl3pPr>
            <a:lvl4pPr marL="0" indent="0" defTabSz="587022">
              <a:lnSpc>
                <a:spcPct val="100000"/>
              </a:lnSpc>
              <a:spcBef>
                <a:spcPts val="0"/>
              </a:spcBef>
              <a:buSzTx/>
              <a:buNone/>
              <a:defRPr sz="3800" b="1">
                <a:latin typeface="ヒラギノ角ゴ ProN W6"/>
                <a:ea typeface="ヒラギノ角ゴ ProN W6"/>
                <a:cs typeface="ヒラギノ角ゴ ProN W6"/>
                <a:sym typeface="ヒラギノ角ゴ ProN W6"/>
              </a:defRPr>
            </a:lvl4pPr>
            <a:lvl5pPr marL="0" indent="0" defTabSz="587022">
              <a:lnSpc>
                <a:spcPct val="100000"/>
              </a:lnSpc>
              <a:spcBef>
                <a:spcPts val="0"/>
              </a:spcBef>
              <a:buSzTx/>
              <a:buNone/>
              <a:defRPr sz="3800" b="1">
                <a:latin typeface="ヒラギノ角ゴ ProN W6"/>
                <a:ea typeface="ヒラギノ角ゴ ProN W6"/>
                <a:cs typeface="ヒラギノ角ゴ ProN W6"/>
                <a:sym typeface="ヒラギノ角ゴ ProN W6"/>
              </a:defRPr>
            </a:lvl5pPr>
          </a:lstStyle>
          <a:p>
            <a:r>
              <a:t>スライドのサブタイトル</a:t>
            </a:r>
          </a:p>
          <a:p>
            <a:pPr lvl="1"/>
            <a:endParaRPr/>
          </a:p>
          <a:p>
            <a:pPr lvl="2"/>
            <a:endParaRPr/>
          </a:p>
          <a:p>
            <a:pPr lvl="3"/>
            <a:endParaRPr/>
          </a:p>
          <a:p>
            <a:pPr lvl="4"/>
            <a:endParaRPr/>
          </a:p>
        </p:txBody>
      </p:sp>
      <p:sp>
        <p:nvSpPr>
          <p:cNvPr id="34" name="スライドのタイトル"/>
          <p:cNvSpPr txBox="1">
            <a:spLocks noGrp="1"/>
          </p:cNvSpPr>
          <p:nvPr>
            <p:ph type="title" hasCustomPrompt="1"/>
          </p:nvPr>
        </p:nvSpPr>
        <p:spPr>
          <a:xfrm>
            <a:off x="698500" y="692533"/>
            <a:ext cx="5105400" cy="4387467"/>
          </a:xfrm>
          <a:prstGeom prst="rect">
            <a:avLst/>
          </a:prstGeom>
        </p:spPr>
        <p:txBody>
          <a:bodyPr anchor="b"/>
          <a:lstStyle/>
          <a:p>
            <a:r>
              <a:t>スライドのタイトル</a:t>
            </a:r>
          </a:p>
        </p:txBody>
      </p:sp>
      <p:sp>
        <p:nvSpPr>
          <p:cNvPr id="3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タイトル&amp;箇条書き">
    <p:spTree>
      <p:nvGrpSpPr>
        <p:cNvPr id="1" name=""/>
        <p:cNvGrpSpPr/>
        <p:nvPr/>
      </p:nvGrpSpPr>
      <p:grpSpPr>
        <a:xfrm>
          <a:off x="0" y="0"/>
          <a:ext cx="0" cy="0"/>
          <a:chOff x="0" y="0"/>
          <a:chExt cx="0" cy="0"/>
        </a:xfrm>
      </p:grpSpPr>
      <p:sp>
        <p:nvSpPr>
          <p:cNvPr id="42" name="本文レベル1…"/>
          <p:cNvSpPr txBox="1">
            <a:spLocks noGrp="1"/>
          </p:cNvSpPr>
          <p:nvPr>
            <p:ph type="body" idx="1" hasCustomPrompt="1"/>
          </p:nvPr>
        </p:nvSpPr>
        <p:spPr>
          <a:xfrm>
            <a:off x="698500" y="2002972"/>
            <a:ext cx="11607800" cy="6847114"/>
          </a:xfrm>
          <a:prstGeom prst="rect">
            <a:avLst/>
          </a:prstGeom>
        </p:spPr>
        <p:txBody>
          <a:bodyPr/>
          <a:lstStyle/>
          <a:p>
            <a:r>
              <a:rPr dirty="0" err="1"/>
              <a:t>スライドの箇条書きテキスト</a:t>
            </a:r>
            <a:endParaRPr dirty="0"/>
          </a:p>
          <a:p>
            <a:pPr lvl="1"/>
            <a:endParaRPr dirty="0"/>
          </a:p>
          <a:p>
            <a:pPr lvl="2"/>
            <a:endParaRPr dirty="0"/>
          </a:p>
          <a:p>
            <a:pPr lvl="3"/>
            <a:endParaRPr dirty="0"/>
          </a:p>
          <a:p>
            <a:pPr lvl="4"/>
            <a:endParaRPr dirty="0"/>
          </a:p>
        </p:txBody>
      </p:sp>
      <p:sp>
        <p:nvSpPr>
          <p:cNvPr id="44" name="スライドのタイトル"/>
          <p:cNvSpPr txBox="1">
            <a:spLocks noGrp="1"/>
          </p:cNvSpPr>
          <p:nvPr>
            <p:ph type="title" hasCustomPrompt="1"/>
          </p:nvPr>
        </p:nvSpPr>
        <p:spPr>
          <a:prstGeom prst="rect">
            <a:avLst/>
          </a:prstGeom>
        </p:spPr>
        <p:txBody>
          <a:bodyPr/>
          <a:lstStyle/>
          <a:p>
            <a:r>
              <a:t>スライドのタイトル</a:t>
            </a:r>
          </a:p>
        </p:txBody>
      </p:sp>
      <p:sp>
        <p:nvSpPr>
          <p:cNvPr id="45" name="スライド番号"/>
          <p:cNvSpPr txBox="1">
            <a:spLocks noGrp="1"/>
          </p:cNvSpPr>
          <p:nvPr>
            <p:ph type="sldNum" sz="quarter" idx="2"/>
          </p:nvPr>
        </p:nvSpPr>
        <p:spPr>
          <a:xfrm>
            <a:off x="12418814" y="9236947"/>
            <a:ext cx="395942" cy="37959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52" name="本文レベル1…"/>
          <p:cNvSpPr txBox="1">
            <a:spLocks noGrp="1"/>
          </p:cNvSpPr>
          <p:nvPr>
            <p:ph type="body" idx="1" hasCustomPrompt="1"/>
          </p:nvPr>
        </p:nvSpPr>
        <p:spPr>
          <a:xfrm>
            <a:off x="698500" y="762000"/>
            <a:ext cx="11607800" cy="8293100"/>
          </a:xfrm>
          <a:prstGeom prst="rect">
            <a:avLst/>
          </a:prstGeom>
        </p:spPr>
        <p:txBody>
          <a:bodyPr wrap="square" numCol="1" spcCol="589358"/>
          <a:lstStyle/>
          <a:p>
            <a:r>
              <a:rPr dirty="0" err="1"/>
              <a:t>スライドの箇条書きテキスト</a:t>
            </a:r>
            <a:endParaRPr dirty="0"/>
          </a:p>
          <a:p>
            <a:pPr lvl="1"/>
            <a:endParaRPr dirty="0"/>
          </a:p>
          <a:p>
            <a:pPr lvl="2"/>
            <a:endParaRPr dirty="0"/>
          </a:p>
          <a:p>
            <a:pPr lvl="3"/>
            <a:endParaRPr dirty="0"/>
          </a:p>
          <a:p>
            <a:pPr lvl="4"/>
            <a:endParaRPr dirty="0"/>
          </a:p>
        </p:txBody>
      </p:sp>
      <p:sp>
        <p:nvSpPr>
          <p:cNvPr id="5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0" name="パセリバター、煎りヘーゼルナッツ、削ったパルメザンチーズがかかったパッパルデッレパスタ1皿"/>
          <p:cNvSpPr>
            <a:spLocks noGrp="1"/>
          </p:cNvSpPr>
          <p:nvPr>
            <p:ph type="pic" idx="21"/>
          </p:nvPr>
        </p:nvSpPr>
        <p:spPr>
          <a:xfrm>
            <a:off x="6172200" y="596900"/>
            <a:ext cx="6448425" cy="8597900"/>
          </a:xfrm>
          <a:prstGeom prst="rect">
            <a:avLst/>
          </a:prstGeom>
        </p:spPr>
        <p:txBody>
          <a:bodyPr lIns="91439" tIns="45719" rIns="91439" bIns="45719">
            <a:noAutofit/>
          </a:bodyPr>
          <a:lstStyle/>
          <a:p>
            <a:r>
              <a:rPr lang="ja-JP" altLang="en-US"/>
              <a:t>アイコンをクリックして図を追加</a:t>
            </a:r>
            <a:endParaRPr/>
          </a:p>
        </p:txBody>
      </p:sp>
      <p:sp>
        <p:nvSpPr>
          <p:cNvPr id="61" name="スライドのタイトル"/>
          <p:cNvSpPr txBox="1">
            <a:spLocks noGrp="1"/>
          </p:cNvSpPr>
          <p:nvPr>
            <p:ph type="title" hasCustomPrompt="1"/>
          </p:nvPr>
        </p:nvSpPr>
        <p:spPr>
          <a:xfrm>
            <a:off x="698500" y="444500"/>
            <a:ext cx="5105400" cy="1016000"/>
          </a:xfrm>
          <a:prstGeom prst="rect">
            <a:avLst/>
          </a:prstGeom>
        </p:spPr>
        <p:txBody>
          <a:bodyPr/>
          <a:lstStyle/>
          <a:p>
            <a:r>
              <a:t>スライドのタイトル</a:t>
            </a:r>
          </a:p>
        </p:txBody>
      </p:sp>
      <p:sp>
        <p:nvSpPr>
          <p:cNvPr id="62" name="本文レベル1…"/>
          <p:cNvSpPr txBox="1">
            <a:spLocks noGrp="1"/>
          </p:cNvSpPr>
          <p:nvPr>
            <p:ph type="body" sz="quarter" idx="1" hasCustomPrompt="1"/>
          </p:nvPr>
        </p:nvSpPr>
        <p:spPr>
          <a:xfrm>
            <a:off x="698500" y="1412977"/>
            <a:ext cx="5105400" cy="671804"/>
          </a:xfrm>
          <a:prstGeom prst="rect">
            <a:avLst/>
          </a:prstGeom>
        </p:spPr>
        <p:txBody>
          <a:bodyPr/>
          <a:lstStyle>
            <a:lvl1pPr marL="0" indent="0" defTabSz="557670">
              <a:lnSpc>
                <a:spcPct val="100000"/>
              </a:lnSpc>
              <a:spcBef>
                <a:spcPts val="0"/>
              </a:spcBef>
              <a:buSzTx/>
              <a:buNone/>
              <a:defRPr sz="3600" b="1">
                <a:latin typeface="ヒラギノ角ゴ ProN W6"/>
                <a:ea typeface="ヒラギノ角ゴ ProN W6"/>
                <a:cs typeface="ヒラギノ角ゴ ProN W6"/>
                <a:sym typeface="ヒラギノ角ゴ ProN W6"/>
              </a:defRPr>
            </a:lvl1pPr>
            <a:lvl2pPr marL="838200" indent="-457200" defTabSz="557670">
              <a:lnSpc>
                <a:spcPct val="100000"/>
              </a:lnSpc>
              <a:spcBef>
                <a:spcPts val="0"/>
              </a:spcBef>
              <a:defRPr sz="3600" b="1">
                <a:latin typeface="ヒラギノ角ゴ ProN W6"/>
                <a:ea typeface="ヒラギノ角ゴ ProN W6"/>
                <a:cs typeface="ヒラギノ角ゴ ProN W6"/>
                <a:sym typeface="ヒラギノ角ゴ ProN W6"/>
              </a:defRPr>
            </a:lvl2pPr>
            <a:lvl3pPr marL="1219200" indent="-457200" defTabSz="557670">
              <a:lnSpc>
                <a:spcPct val="100000"/>
              </a:lnSpc>
              <a:spcBef>
                <a:spcPts val="0"/>
              </a:spcBef>
              <a:defRPr sz="3600" b="1">
                <a:latin typeface="ヒラギノ角ゴ ProN W6"/>
                <a:ea typeface="ヒラギノ角ゴ ProN W6"/>
                <a:cs typeface="ヒラギノ角ゴ ProN W6"/>
                <a:sym typeface="ヒラギノ角ゴ ProN W6"/>
              </a:defRPr>
            </a:lvl3pPr>
            <a:lvl4pPr marL="1600200" indent="-457200" defTabSz="557670">
              <a:lnSpc>
                <a:spcPct val="100000"/>
              </a:lnSpc>
              <a:spcBef>
                <a:spcPts val="0"/>
              </a:spcBef>
              <a:defRPr sz="3600" b="1">
                <a:latin typeface="ヒラギノ角ゴ ProN W6"/>
                <a:ea typeface="ヒラギノ角ゴ ProN W6"/>
                <a:cs typeface="ヒラギノ角ゴ ProN W6"/>
                <a:sym typeface="ヒラギノ角ゴ ProN W6"/>
              </a:defRPr>
            </a:lvl4pPr>
            <a:lvl5pPr marL="1981200" indent="-457200" defTabSz="557670">
              <a:lnSpc>
                <a:spcPct val="100000"/>
              </a:lnSpc>
              <a:spcBef>
                <a:spcPts val="0"/>
              </a:spcBef>
              <a:defRPr sz="3600" b="1">
                <a:latin typeface="ヒラギノ角ゴ ProN W6"/>
                <a:ea typeface="ヒラギノ角ゴ ProN W6"/>
                <a:cs typeface="ヒラギノ角ゴ ProN W6"/>
                <a:sym typeface="ヒラギノ角ゴ ProN W6"/>
              </a:defRPr>
            </a:lvl5pPr>
          </a:lstStyle>
          <a:p>
            <a:r>
              <a:t>スライドのサブタイトル</a:t>
            </a:r>
          </a:p>
          <a:p>
            <a:pPr lvl="1"/>
            <a:endParaRPr/>
          </a:p>
          <a:p>
            <a:pPr lvl="2"/>
            <a:endParaRPr/>
          </a:p>
          <a:p>
            <a:pPr lvl="3"/>
            <a:endParaRPr/>
          </a:p>
          <a:p>
            <a:pPr lvl="4"/>
            <a:endParaRPr/>
          </a:p>
        </p:txBody>
      </p:sp>
      <p:sp>
        <p:nvSpPr>
          <p:cNvPr id="63" name="本文レベル1…"/>
          <p:cNvSpPr txBox="1">
            <a:spLocks noGrp="1"/>
          </p:cNvSpPr>
          <p:nvPr>
            <p:ph type="body" sz="half" idx="22" hasCustomPrompt="1"/>
          </p:nvPr>
        </p:nvSpPr>
        <p:spPr>
          <a:xfrm>
            <a:off x="698500" y="3480196"/>
            <a:ext cx="5105400" cy="5593162"/>
          </a:xfrm>
          <a:prstGeom prst="rect">
            <a:avLst/>
          </a:prstGeom>
        </p:spPr>
        <p:txBody>
          <a:bodyPr/>
          <a:lstStyle/>
          <a:p>
            <a:r>
              <a:t>スライドの箇条書きテキスト</a:t>
            </a:r>
          </a:p>
        </p:txBody>
      </p:sp>
      <p:sp>
        <p:nvSpPr>
          <p:cNvPr id="6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セクション">
    <p:spTree>
      <p:nvGrpSpPr>
        <p:cNvPr id="1" name=""/>
        <p:cNvGrpSpPr/>
        <p:nvPr/>
      </p:nvGrpSpPr>
      <p:grpSpPr>
        <a:xfrm>
          <a:off x="0" y="0"/>
          <a:ext cx="0" cy="0"/>
          <a:chOff x="0" y="0"/>
          <a:chExt cx="0" cy="0"/>
        </a:xfrm>
      </p:grpSpPr>
      <p:sp>
        <p:nvSpPr>
          <p:cNvPr id="71" name="セクションタイトル"/>
          <p:cNvSpPr txBox="1">
            <a:spLocks noGrp="1"/>
          </p:cNvSpPr>
          <p:nvPr>
            <p:ph type="title" hasCustomPrompt="1"/>
          </p:nvPr>
        </p:nvSpPr>
        <p:spPr>
          <a:xfrm>
            <a:off x="698500" y="3225800"/>
            <a:ext cx="11607800" cy="3302000"/>
          </a:xfrm>
          <a:prstGeom prst="rect">
            <a:avLst/>
          </a:prstGeom>
        </p:spPr>
        <p:txBody>
          <a:bodyPr anchor="ctr"/>
          <a:lstStyle>
            <a:lvl1pPr>
              <a:defRPr sz="8200" b="0" spc="-164">
                <a:latin typeface="+mj-lt"/>
                <a:ea typeface="+mj-ea"/>
                <a:cs typeface="+mj-cs"/>
                <a:sym typeface="ヒラギノ角ゴ ProN W3"/>
              </a:defRPr>
            </a:lvl1pPr>
          </a:lstStyle>
          <a:p>
            <a:r>
              <a:t>セクションタイトル</a:t>
            </a:r>
          </a:p>
        </p:txBody>
      </p:sp>
      <p:sp>
        <p:nvSpPr>
          <p:cNvPr id="72" name="スライド番号"/>
          <p:cNvSpPr txBox="1">
            <a:spLocks noGrp="1"/>
          </p:cNvSpPr>
          <p:nvPr>
            <p:ph type="sldNum" sz="quarter" idx="2"/>
          </p:nvPr>
        </p:nvSpPr>
        <p:spPr>
          <a:prstGeom prst="rect">
            <a:avLst/>
          </a:prstGeom>
        </p:spPr>
        <p:txBody>
          <a:bodyPr/>
          <a:lstStyle/>
          <a:p>
            <a:fld id="{86CB4B4D-7CA3-9044-876B-883B54F8677D}" type="slidenum">
              <a:rPr lang="en-US" altLang="ja-JP" smtClean="0"/>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タイトルのみ">
    <p:spTree>
      <p:nvGrpSpPr>
        <p:cNvPr id="1" name=""/>
        <p:cNvGrpSpPr/>
        <p:nvPr/>
      </p:nvGrpSpPr>
      <p:grpSpPr>
        <a:xfrm>
          <a:off x="0" y="0"/>
          <a:ext cx="0" cy="0"/>
          <a:chOff x="0" y="0"/>
          <a:chExt cx="0" cy="0"/>
        </a:xfrm>
      </p:grpSpPr>
      <p:sp>
        <p:nvSpPr>
          <p:cNvPr id="79" name="スライドのタイトル"/>
          <p:cNvSpPr txBox="1">
            <a:spLocks noGrp="1"/>
          </p:cNvSpPr>
          <p:nvPr>
            <p:ph type="title" hasCustomPrompt="1"/>
          </p:nvPr>
        </p:nvSpPr>
        <p:spPr>
          <a:prstGeom prst="rect">
            <a:avLst/>
          </a:prstGeom>
        </p:spPr>
        <p:txBody>
          <a:bodyPr/>
          <a:lstStyle/>
          <a:p>
            <a:r>
              <a:t>スライドのタイトル</a:t>
            </a:r>
          </a:p>
        </p:txBody>
      </p:sp>
      <p:sp>
        <p:nvSpPr>
          <p:cNvPr id="81"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議題">
    <p:spTree>
      <p:nvGrpSpPr>
        <p:cNvPr id="1" name=""/>
        <p:cNvGrpSpPr/>
        <p:nvPr/>
      </p:nvGrpSpPr>
      <p:grpSpPr>
        <a:xfrm>
          <a:off x="0" y="0"/>
          <a:ext cx="0" cy="0"/>
          <a:chOff x="0" y="0"/>
          <a:chExt cx="0" cy="0"/>
        </a:xfrm>
      </p:grpSpPr>
      <p:sp>
        <p:nvSpPr>
          <p:cNvPr id="88" name="議題のタイトル"/>
          <p:cNvSpPr txBox="1">
            <a:spLocks noGrp="1"/>
          </p:cNvSpPr>
          <p:nvPr>
            <p:ph type="title" hasCustomPrompt="1"/>
          </p:nvPr>
        </p:nvSpPr>
        <p:spPr>
          <a:xfrm>
            <a:off x="698500" y="444500"/>
            <a:ext cx="11607800" cy="1016000"/>
          </a:xfrm>
          <a:prstGeom prst="rect">
            <a:avLst/>
          </a:prstGeom>
        </p:spPr>
        <p:txBody>
          <a:bodyPr/>
          <a:lstStyle/>
          <a:p>
            <a:r>
              <a:t>議題のタイトル</a:t>
            </a:r>
          </a:p>
        </p:txBody>
      </p:sp>
      <p:sp>
        <p:nvSpPr>
          <p:cNvPr id="89" name="本文レベル1…"/>
          <p:cNvSpPr txBox="1">
            <a:spLocks noGrp="1"/>
          </p:cNvSpPr>
          <p:nvPr>
            <p:ph type="body" sz="quarter" idx="1" hasCustomPrompt="1"/>
          </p:nvPr>
        </p:nvSpPr>
        <p:spPr>
          <a:xfrm>
            <a:off x="698500" y="1409700"/>
            <a:ext cx="11607801" cy="671803"/>
          </a:xfrm>
          <a:prstGeom prst="rect">
            <a:avLst/>
          </a:prstGeom>
        </p:spPr>
        <p:txBody>
          <a:bodyPr/>
          <a:lstStyle>
            <a:lvl1pPr marL="0" indent="0" defTabSz="587022">
              <a:lnSpc>
                <a:spcPct val="100000"/>
              </a:lnSpc>
              <a:spcBef>
                <a:spcPts val="0"/>
              </a:spcBef>
              <a:buSzTx/>
              <a:buNone/>
              <a:defRPr sz="3800" b="1">
                <a:latin typeface="ヒラギノ角ゴ ProN W6"/>
                <a:ea typeface="ヒラギノ角ゴ ProN W6"/>
                <a:cs typeface="ヒラギノ角ゴ ProN W6"/>
                <a:sym typeface="ヒラギノ角ゴ ProN W6"/>
              </a:defRPr>
            </a:lvl1pPr>
            <a:lvl2pPr marL="863600" indent="-482600" defTabSz="587022">
              <a:lnSpc>
                <a:spcPct val="100000"/>
              </a:lnSpc>
              <a:spcBef>
                <a:spcPts val="0"/>
              </a:spcBef>
              <a:defRPr sz="3800" b="1">
                <a:latin typeface="ヒラギノ角ゴ ProN W6"/>
                <a:ea typeface="ヒラギノ角ゴ ProN W6"/>
                <a:cs typeface="ヒラギノ角ゴ ProN W6"/>
                <a:sym typeface="ヒラギノ角ゴ ProN W6"/>
              </a:defRPr>
            </a:lvl2pPr>
            <a:lvl3pPr marL="1244600" indent="-482600" defTabSz="587022">
              <a:lnSpc>
                <a:spcPct val="100000"/>
              </a:lnSpc>
              <a:spcBef>
                <a:spcPts val="0"/>
              </a:spcBef>
              <a:defRPr sz="3800" b="1">
                <a:latin typeface="ヒラギノ角ゴ ProN W6"/>
                <a:ea typeface="ヒラギノ角ゴ ProN W6"/>
                <a:cs typeface="ヒラギノ角ゴ ProN W6"/>
                <a:sym typeface="ヒラギノ角ゴ ProN W6"/>
              </a:defRPr>
            </a:lvl3pPr>
            <a:lvl4pPr marL="1625600" indent="-482600" defTabSz="587022">
              <a:lnSpc>
                <a:spcPct val="100000"/>
              </a:lnSpc>
              <a:spcBef>
                <a:spcPts val="0"/>
              </a:spcBef>
              <a:defRPr sz="3800" b="1">
                <a:latin typeface="ヒラギノ角ゴ ProN W6"/>
                <a:ea typeface="ヒラギノ角ゴ ProN W6"/>
                <a:cs typeface="ヒラギノ角ゴ ProN W6"/>
                <a:sym typeface="ヒラギノ角ゴ ProN W6"/>
              </a:defRPr>
            </a:lvl4pPr>
            <a:lvl5pPr marL="2006600" indent="-482600" defTabSz="587022">
              <a:lnSpc>
                <a:spcPct val="100000"/>
              </a:lnSpc>
              <a:spcBef>
                <a:spcPts val="0"/>
              </a:spcBef>
              <a:defRPr sz="3800" b="1">
                <a:latin typeface="ヒラギノ角ゴ ProN W6"/>
                <a:ea typeface="ヒラギノ角ゴ ProN W6"/>
                <a:cs typeface="ヒラギノ角ゴ ProN W6"/>
                <a:sym typeface="ヒラギノ角ゴ ProN W6"/>
              </a:defRPr>
            </a:lvl5pPr>
          </a:lstStyle>
          <a:p>
            <a:r>
              <a:t>議題のサブタイトル</a:t>
            </a:r>
          </a:p>
          <a:p>
            <a:pPr lvl="1"/>
            <a:endParaRPr/>
          </a:p>
          <a:p>
            <a:pPr lvl="2"/>
            <a:endParaRPr/>
          </a:p>
          <a:p>
            <a:pPr lvl="3"/>
            <a:endParaRPr/>
          </a:p>
          <a:p>
            <a:pPr lvl="4"/>
            <a:endParaRPr/>
          </a:p>
        </p:txBody>
      </p:sp>
      <p:sp>
        <p:nvSpPr>
          <p:cNvPr id="90" name="本文レベル1…"/>
          <p:cNvSpPr txBox="1">
            <a:spLocks noGrp="1"/>
          </p:cNvSpPr>
          <p:nvPr>
            <p:ph type="body" idx="21" hasCustomPrompt="1"/>
          </p:nvPr>
        </p:nvSpPr>
        <p:spPr>
          <a:prstGeom prst="rect">
            <a:avLst/>
          </a:prstGeom>
        </p:spPr>
        <p:txBody>
          <a:bodyPr/>
          <a:lstStyle>
            <a:lvl1pPr marL="0" indent="0" defTabSz="1733930">
              <a:spcBef>
                <a:spcPts val="1300"/>
              </a:spcBef>
              <a:buSzTx/>
              <a:buNone/>
              <a:defRPr sz="3800" spc="-100"/>
            </a:lvl1pPr>
          </a:lstStyle>
          <a:p>
            <a:r>
              <a:t>議題のトピック</a:t>
            </a:r>
          </a:p>
        </p:txBody>
      </p:sp>
      <p:sp>
        <p:nvSpPr>
          <p:cNvPr id="9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ステートメント">
    <p:spTree>
      <p:nvGrpSpPr>
        <p:cNvPr id="1" name=""/>
        <p:cNvGrpSpPr/>
        <p:nvPr/>
      </p:nvGrpSpPr>
      <p:grpSpPr>
        <a:xfrm>
          <a:off x="0" y="0"/>
          <a:ext cx="0" cy="0"/>
          <a:chOff x="0" y="0"/>
          <a:chExt cx="0" cy="0"/>
        </a:xfrm>
      </p:grpSpPr>
      <p:sp>
        <p:nvSpPr>
          <p:cNvPr id="98" name="本文レベル1…"/>
          <p:cNvSpPr txBox="1">
            <a:spLocks noGrp="1"/>
          </p:cNvSpPr>
          <p:nvPr>
            <p:ph type="body" sz="half" idx="1" hasCustomPrompt="1"/>
          </p:nvPr>
        </p:nvSpPr>
        <p:spPr>
          <a:xfrm>
            <a:off x="698500" y="3568700"/>
            <a:ext cx="11607800" cy="2617789"/>
          </a:xfrm>
          <a:prstGeom prst="rect">
            <a:avLst/>
          </a:prstGeom>
        </p:spPr>
        <p:txBody>
          <a:bodyPr anchor="ctr"/>
          <a:lstStyle>
            <a:lvl1pPr marL="0" indent="0" algn="ctr" defTabSz="1733930">
              <a:lnSpc>
                <a:spcPct val="80000"/>
              </a:lnSpc>
              <a:spcBef>
                <a:spcPts val="0"/>
              </a:spcBef>
              <a:buSzTx/>
              <a:buNone/>
              <a:defRPr sz="8200" spc="-164"/>
            </a:lvl1pPr>
            <a:lvl2pPr marL="0" indent="0" algn="ctr" defTabSz="1733930">
              <a:lnSpc>
                <a:spcPct val="80000"/>
              </a:lnSpc>
              <a:spcBef>
                <a:spcPts val="0"/>
              </a:spcBef>
              <a:buSzTx/>
              <a:buNone/>
              <a:defRPr sz="8200" spc="-164"/>
            </a:lvl2pPr>
            <a:lvl3pPr marL="0" indent="0" algn="ctr" defTabSz="1733930">
              <a:lnSpc>
                <a:spcPct val="80000"/>
              </a:lnSpc>
              <a:spcBef>
                <a:spcPts val="0"/>
              </a:spcBef>
              <a:buSzTx/>
              <a:buNone/>
              <a:defRPr sz="8200" spc="-164"/>
            </a:lvl3pPr>
            <a:lvl4pPr marL="0" indent="0" algn="ctr" defTabSz="1733930">
              <a:lnSpc>
                <a:spcPct val="80000"/>
              </a:lnSpc>
              <a:spcBef>
                <a:spcPts val="0"/>
              </a:spcBef>
              <a:buSzTx/>
              <a:buNone/>
              <a:defRPr sz="8200" spc="-164"/>
            </a:lvl4pPr>
            <a:lvl5pPr marL="0" indent="0" algn="ctr" defTabSz="1733930">
              <a:lnSpc>
                <a:spcPct val="80000"/>
              </a:lnSpc>
              <a:spcBef>
                <a:spcPts val="0"/>
              </a:spcBef>
              <a:buSzTx/>
              <a:buNone/>
              <a:defRPr sz="8200" spc="-164"/>
            </a:lvl5pPr>
          </a:lstStyle>
          <a:p>
            <a:r>
              <a:t>ステートメント</a:t>
            </a:r>
          </a:p>
          <a:p>
            <a:pPr lvl="1"/>
            <a:endParaRPr/>
          </a:p>
          <a:p>
            <a:pPr lvl="2"/>
            <a:endParaRPr/>
          </a:p>
          <a:p>
            <a:pPr lvl="3"/>
            <a:endParaRPr/>
          </a:p>
          <a:p>
            <a:pPr lvl="4"/>
            <a:endParaRPr/>
          </a:p>
        </p:txBody>
      </p:sp>
      <p:sp>
        <p:nvSpPr>
          <p:cNvPr id="9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本文レベル1…"/>
          <p:cNvSpPr txBox="1">
            <a:spLocks noGrp="1"/>
          </p:cNvSpPr>
          <p:nvPr>
            <p:ph type="body" idx="1" hasCustomPrompt="1"/>
          </p:nvPr>
        </p:nvSpPr>
        <p:spPr>
          <a:xfrm>
            <a:off x="698500" y="2209800"/>
            <a:ext cx="11607800" cy="6845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rPr dirty="0" err="1"/>
              <a:t>スライドの箇条書きテキスト</a:t>
            </a:r>
            <a:endParaRPr dirty="0"/>
          </a:p>
          <a:p>
            <a:pPr lvl="1"/>
            <a:endParaRPr dirty="0"/>
          </a:p>
          <a:p>
            <a:pPr lvl="2"/>
            <a:endParaRPr dirty="0"/>
          </a:p>
          <a:p>
            <a:pPr lvl="3"/>
            <a:endParaRPr dirty="0"/>
          </a:p>
          <a:p>
            <a:pPr lvl="4"/>
            <a:endParaRPr dirty="0"/>
          </a:p>
        </p:txBody>
      </p:sp>
      <p:sp>
        <p:nvSpPr>
          <p:cNvPr id="3" name="スライドのタイトル"/>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chorCtr="0">
            <a:normAutofit/>
          </a:bodyPr>
          <a:lstStyle/>
          <a:p>
            <a:r>
              <a:rPr dirty="0" err="1"/>
              <a:t>スライドのタイトル</a:t>
            </a:r>
            <a:endParaRPr dirty="0"/>
          </a:p>
        </p:txBody>
      </p:sp>
      <p:sp>
        <p:nvSpPr>
          <p:cNvPr id="4" name="スライド番号"/>
          <p:cNvSpPr txBox="1">
            <a:spLocks noGrp="1"/>
          </p:cNvSpPr>
          <p:nvPr>
            <p:ph type="sldNum" sz="quarter" idx="2"/>
          </p:nvPr>
        </p:nvSpPr>
        <p:spPr>
          <a:xfrm>
            <a:off x="12418814" y="9128087"/>
            <a:ext cx="395942" cy="379591"/>
          </a:xfrm>
          <a:prstGeom prst="rect">
            <a:avLst/>
          </a:prstGeom>
          <a:ln w="12700">
            <a:miter lim="400000"/>
          </a:ln>
        </p:spPr>
        <p:txBody>
          <a:bodyPr wrap="none" lIns="50800" tIns="50800" rIns="50800" bIns="50800" anchor="b">
            <a:spAutoFit/>
          </a:bodyPr>
          <a:lstStyle>
            <a:lvl1pPr defTabSz="584200">
              <a:defRPr sz="1800" b="0">
                <a:solidFill>
                  <a:srgbClr val="000000"/>
                </a:solidFill>
                <a:latin typeface="+mj-lt"/>
                <a:ea typeface="+mj-ea"/>
                <a:cs typeface="+mj-cs"/>
                <a:sym typeface="ヒラギノ角ゴ ProN W3"/>
              </a:defRPr>
            </a:lvl1pPr>
          </a:lstStyle>
          <a:p>
            <a:fld id="{86CB4B4D-7CA3-9044-876B-883B54F8677D}" type="slidenum">
              <a:rPr lang="en-US" altLang="ja-JP" smtClean="0"/>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spd="med"/>
  <p:hf hdr="0" ftr="0" dt="0"/>
  <p:txStyles>
    <p:titleStyle>
      <a:lvl1pPr marL="0" marR="0" indent="0" algn="l" defTabSz="1733930" rtl="0" eaLnBrk="1" latinLnBrk="0" hangingPunct="1">
        <a:lnSpc>
          <a:spcPct val="80000"/>
        </a:lnSpc>
        <a:spcBef>
          <a:spcPts val="0"/>
        </a:spcBef>
        <a:spcAft>
          <a:spcPts val="0"/>
        </a:spcAft>
        <a:buClrTx/>
        <a:buSzTx/>
        <a:buFontTx/>
        <a:buNone/>
        <a:tabLst/>
        <a:defRPr kumimoji="1" sz="6000" b="1" i="0" u="none" strike="noStrike" cap="none" spc="-119" baseline="0">
          <a:solidFill>
            <a:srgbClr val="000000"/>
          </a:solidFill>
          <a:uFillTx/>
          <a:latin typeface="ヒラギノ角ゴ ProN W6"/>
          <a:ea typeface="ヒラギノ角ゴ ProN W6"/>
          <a:cs typeface="ヒラギノ角ゴ ProN W6"/>
          <a:sym typeface="ヒラギノ角ゴ ProN W6"/>
        </a:defRPr>
      </a:lvl1pPr>
      <a:lvl2pPr marL="0" marR="0" indent="0" algn="l" defTabSz="1733930" rtl="0" eaLnBrk="1" latinLnBrk="0" hangingPunct="1">
        <a:lnSpc>
          <a:spcPct val="80000"/>
        </a:lnSpc>
        <a:spcBef>
          <a:spcPts val="0"/>
        </a:spcBef>
        <a:spcAft>
          <a:spcPts val="0"/>
        </a:spcAft>
        <a:buClrTx/>
        <a:buSzTx/>
        <a:buFontTx/>
        <a:buNone/>
        <a:tabLst/>
        <a:defRPr kumimoji="1" sz="6000" b="1" i="0" u="none" strike="noStrike" cap="none" spc="-119" baseline="0">
          <a:solidFill>
            <a:srgbClr val="000000"/>
          </a:solidFill>
          <a:uFillTx/>
          <a:latin typeface="ヒラギノ角ゴ ProN W6"/>
          <a:ea typeface="ヒラギノ角ゴ ProN W6"/>
          <a:cs typeface="ヒラギノ角ゴ ProN W6"/>
          <a:sym typeface="ヒラギノ角ゴ ProN W6"/>
        </a:defRPr>
      </a:lvl2pPr>
      <a:lvl3pPr marL="0" marR="0" indent="0" algn="l" defTabSz="1733930" rtl="0" eaLnBrk="1" latinLnBrk="0" hangingPunct="1">
        <a:lnSpc>
          <a:spcPct val="80000"/>
        </a:lnSpc>
        <a:spcBef>
          <a:spcPts val="0"/>
        </a:spcBef>
        <a:spcAft>
          <a:spcPts val="0"/>
        </a:spcAft>
        <a:buClrTx/>
        <a:buSzTx/>
        <a:buFontTx/>
        <a:buNone/>
        <a:tabLst/>
        <a:defRPr kumimoji="1" sz="6000" b="1" i="0" u="none" strike="noStrike" cap="none" spc="-119" baseline="0">
          <a:solidFill>
            <a:srgbClr val="000000"/>
          </a:solidFill>
          <a:uFillTx/>
          <a:latin typeface="ヒラギノ角ゴ ProN W6"/>
          <a:ea typeface="ヒラギノ角ゴ ProN W6"/>
          <a:cs typeface="ヒラギノ角ゴ ProN W6"/>
          <a:sym typeface="ヒラギノ角ゴ ProN W6"/>
        </a:defRPr>
      </a:lvl3pPr>
      <a:lvl4pPr marL="0" marR="0" indent="0" algn="l" defTabSz="1733930" rtl="0" eaLnBrk="1" latinLnBrk="0" hangingPunct="1">
        <a:lnSpc>
          <a:spcPct val="80000"/>
        </a:lnSpc>
        <a:spcBef>
          <a:spcPts val="0"/>
        </a:spcBef>
        <a:spcAft>
          <a:spcPts val="0"/>
        </a:spcAft>
        <a:buClrTx/>
        <a:buSzTx/>
        <a:buFontTx/>
        <a:buNone/>
        <a:tabLst/>
        <a:defRPr kumimoji="1" sz="6000" b="1" i="0" u="none" strike="noStrike" cap="none" spc="-119" baseline="0">
          <a:solidFill>
            <a:srgbClr val="000000"/>
          </a:solidFill>
          <a:uFillTx/>
          <a:latin typeface="ヒラギノ角ゴ ProN W6"/>
          <a:ea typeface="ヒラギノ角ゴ ProN W6"/>
          <a:cs typeface="ヒラギノ角ゴ ProN W6"/>
          <a:sym typeface="ヒラギノ角ゴ ProN W6"/>
        </a:defRPr>
      </a:lvl4pPr>
      <a:lvl5pPr marL="0" marR="0" indent="0" algn="l" defTabSz="1733930" rtl="0" eaLnBrk="1" latinLnBrk="0" hangingPunct="1">
        <a:lnSpc>
          <a:spcPct val="80000"/>
        </a:lnSpc>
        <a:spcBef>
          <a:spcPts val="0"/>
        </a:spcBef>
        <a:spcAft>
          <a:spcPts val="0"/>
        </a:spcAft>
        <a:buClrTx/>
        <a:buSzTx/>
        <a:buFontTx/>
        <a:buNone/>
        <a:tabLst/>
        <a:defRPr kumimoji="1" sz="6000" b="1" i="0" u="none" strike="noStrike" cap="none" spc="-119" baseline="0">
          <a:solidFill>
            <a:srgbClr val="000000"/>
          </a:solidFill>
          <a:uFillTx/>
          <a:latin typeface="ヒラギノ角ゴ ProN W6"/>
          <a:ea typeface="ヒラギノ角ゴ ProN W6"/>
          <a:cs typeface="ヒラギノ角ゴ ProN W6"/>
          <a:sym typeface="ヒラギノ角ゴ ProN W6"/>
        </a:defRPr>
      </a:lvl5pPr>
      <a:lvl6pPr marL="0" marR="0" indent="0" algn="l" defTabSz="1733930" rtl="0" eaLnBrk="1" latinLnBrk="0" hangingPunct="1">
        <a:lnSpc>
          <a:spcPct val="80000"/>
        </a:lnSpc>
        <a:spcBef>
          <a:spcPts val="0"/>
        </a:spcBef>
        <a:spcAft>
          <a:spcPts val="0"/>
        </a:spcAft>
        <a:buClrTx/>
        <a:buSzTx/>
        <a:buFontTx/>
        <a:buNone/>
        <a:tabLst/>
        <a:defRPr kumimoji="1" sz="6000" b="1" i="0" u="none" strike="noStrike" cap="none" spc="-119" baseline="0">
          <a:solidFill>
            <a:srgbClr val="000000"/>
          </a:solidFill>
          <a:uFillTx/>
          <a:latin typeface="ヒラギノ角ゴ ProN W6"/>
          <a:ea typeface="ヒラギノ角ゴ ProN W6"/>
          <a:cs typeface="ヒラギノ角ゴ ProN W6"/>
          <a:sym typeface="ヒラギノ角ゴ ProN W6"/>
        </a:defRPr>
      </a:lvl6pPr>
      <a:lvl7pPr marL="0" marR="0" indent="0" algn="l" defTabSz="1733930" rtl="0" eaLnBrk="1" latinLnBrk="0" hangingPunct="1">
        <a:lnSpc>
          <a:spcPct val="80000"/>
        </a:lnSpc>
        <a:spcBef>
          <a:spcPts val="0"/>
        </a:spcBef>
        <a:spcAft>
          <a:spcPts val="0"/>
        </a:spcAft>
        <a:buClrTx/>
        <a:buSzTx/>
        <a:buFontTx/>
        <a:buNone/>
        <a:tabLst/>
        <a:defRPr kumimoji="1" sz="6000" b="1" i="0" u="none" strike="noStrike" cap="none" spc="-119" baseline="0">
          <a:solidFill>
            <a:srgbClr val="000000"/>
          </a:solidFill>
          <a:uFillTx/>
          <a:latin typeface="ヒラギノ角ゴ ProN W6"/>
          <a:ea typeface="ヒラギノ角ゴ ProN W6"/>
          <a:cs typeface="ヒラギノ角ゴ ProN W6"/>
          <a:sym typeface="ヒラギノ角ゴ ProN W6"/>
        </a:defRPr>
      </a:lvl7pPr>
      <a:lvl8pPr marL="0" marR="0" indent="0" algn="l" defTabSz="1733930" rtl="0" eaLnBrk="1" latinLnBrk="0" hangingPunct="1">
        <a:lnSpc>
          <a:spcPct val="80000"/>
        </a:lnSpc>
        <a:spcBef>
          <a:spcPts val="0"/>
        </a:spcBef>
        <a:spcAft>
          <a:spcPts val="0"/>
        </a:spcAft>
        <a:buClrTx/>
        <a:buSzTx/>
        <a:buFontTx/>
        <a:buNone/>
        <a:tabLst/>
        <a:defRPr kumimoji="1" sz="6000" b="1" i="0" u="none" strike="noStrike" cap="none" spc="-119" baseline="0">
          <a:solidFill>
            <a:srgbClr val="000000"/>
          </a:solidFill>
          <a:uFillTx/>
          <a:latin typeface="ヒラギノ角ゴ ProN W6"/>
          <a:ea typeface="ヒラギノ角ゴ ProN W6"/>
          <a:cs typeface="ヒラギノ角ゴ ProN W6"/>
          <a:sym typeface="ヒラギノ角ゴ ProN W6"/>
        </a:defRPr>
      </a:lvl8pPr>
      <a:lvl9pPr marL="0" marR="0" indent="0" algn="l" defTabSz="1733930" rtl="0" eaLnBrk="1" latinLnBrk="0" hangingPunct="1">
        <a:lnSpc>
          <a:spcPct val="80000"/>
        </a:lnSpc>
        <a:spcBef>
          <a:spcPts val="0"/>
        </a:spcBef>
        <a:spcAft>
          <a:spcPts val="0"/>
        </a:spcAft>
        <a:buClrTx/>
        <a:buSzTx/>
        <a:buFontTx/>
        <a:buNone/>
        <a:tabLst/>
        <a:defRPr kumimoji="1" sz="6000" b="1" i="0" u="none" strike="noStrike" cap="none" spc="-119" baseline="0">
          <a:solidFill>
            <a:srgbClr val="000000"/>
          </a:solidFill>
          <a:uFillTx/>
          <a:latin typeface="ヒラギノ角ゴ ProN W6"/>
          <a:ea typeface="ヒラギノ角ゴ ProN W6"/>
          <a:cs typeface="ヒラギノ角ゴ ProN W6"/>
          <a:sym typeface="ヒラギノ角ゴ ProN W6"/>
        </a:defRPr>
      </a:lvl9pPr>
    </p:titleStyle>
    <p:bodyStyle>
      <a:lvl1pPr marL="393700" marR="0" indent="-393700" algn="l" defTabSz="457200" rtl="0" eaLnBrk="1" latinLnBrk="0" hangingPunct="1">
        <a:lnSpc>
          <a:spcPct val="100000"/>
        </a:lnSpc>
        <a:spcBef>
          <a:spcPts val="2400"/>
        </a:spcBef>
        <a:spcAft>
          <a:spcPts val="0"/>
        </a:spcAft>
        <a:buClrTx/>
        <a:buSzPct val="123000"/>
        <a:buFontTx/>
        <a:buChar char="•"/>
        <a:tabLst/>
        <a:defRPr kumimoji="1" sz="3100" b="0" i="0" u="none" strike="noStrike" cap="none" spc="0" baseline="0">
          <a:solidFill>
            <a:srgbClr val="000000"/>
          </a:solidFill>
          <a:uFillTx/>
          <a:latin typeface="+mj-lt"/>
          <a:ea typeface="+mj-ea"/>
          <a:cs typeface="+mj-cs"/>
          <a:sym typeface="ヒラギノ角ゴ ProN W3"/>
        </a:defRPr>
      </a:lvl1pPr>
      <a:lvl2pPr marL="774700" marR="0" indent="-393700" algn="l" defTabSz="457200" rtl="0" eaLnBrk="1" latinLnBrk="0" hangingPunct="1">
        <a:lnSpc>
          <a:spcPct val="100000"/>
        </a:lnSpc>
        <a:spcBef>
          <a:spcPts val="2400"/>
        </a:spcBef>
        <a:spcAft>
          <a:spcPts val="0"/>
        </a:spcAft>
        <a:buClrTx/>
        <a:buSzPct val="123000"/>
        <a:buFontTx/>
        <a:buChar char="•"/>
        <a:tabLst/>
        <a:defRPr kumimoji="1" sz="3100" b="0" i="0" u="none" strike="noStrike" cap="none" spc="0" baseline="0">
          <a:solidFill>
            <a:srgbClr val="000000"/>
          </a:solidFill>
          <a:uFillTx/>
          <a:latin typeface="+mj-lt"/>
          <a:ea typeface="+mj-ea"/>
          <a:cs typeface="+mj-cs"/>
          <a:sym typeface="ヒラギノ角ゴ ProN W3"/>
        </a:defRPr>
      </a:lvl2pPr>
      <a:lvl3pPr marL="1155700" marR="0" indent="-393700" algn="l" defTabSz="457200" rtl="0" eaLnBrk="1" latinLnBrk="0" hangingPunct="1">
        <a:lnSpc>
          <a:spcPct val="100000"/>
        </a:lnSpc>
        <a:spcBef>
          <a:spcPts val="2400"/>
        </a:spcBef>
        <a:spcAft>
          <a:spcPts val="0"/>
        </a:spcAft>
        <a:buClrTx/>
        <a:buSzPct val="123000"/>
        <a:buFontTx/>
        <a:buChar char="•"/>
        <a:tabLst/>
        <a:defRPr kumimoji="1" sz="3100" b="0" i="0" u="none" strike="noStrike" cap="none" spc="0" baseline="0">
          <a:solidFill>
            <a:srgbClr val="000000"/>
          </a:solidFill>
          <a:uFillTx/>
          <a:latin typeface="+mj-lt"/>
          <a:ea typeface="+mj-ea"/>
          <a:cs typeface="+mj-cs"/>
          <a:sym typeface="ヒラギノ角ゴ ProN W3"/>
        </a:defRPr>
      </a:lvl3pPr>
      <a:lvl4pPr marL="1536700" marR="0" indent="-393700" algn="l" defTabSz="457200" rtl="0" eaLnBrk="1" latinLnBrk="0" hangingPunct="1">
        <a:lnSpc>
          <a:spcPct val="100000"/>
        </a:lnSpc>
        <a:spcBef>
          <a:spcPts val="2400"/>
        </a:spcBef>
        <a:spcAft>
          <a:spcPts val="0"/>
        </a:spcAft>
        <a:buClrTx/>
        <a:buSzPct val="123000"/>
        <a:buFontTx/>
        <a:buChar char="•"/>
        <a:tabLst/>
        <a:defRPr kumimoji="1" sz="3100" b="0" i="0" u="none" strike="noStrike" cap="none" spc="0" baseline="0">
          <a:solidFill>
            <a:srgbClr val="000000"/>
          </a:solidFill>
          <a:uFillTx/>
          <a:latin typeface="+mj-lt"/>
          <a:ea typeface="+mj-ea"/>
          <a:cs typeface="+mj-cs"/>
          <a:sym typeface="ヒラギノ角ゴ ProN W3"/>
        </a:defRPr>
      </a:lvl4pPr>
      <a:lvl5pPr marL="1917700" marR="0" indent="-393700" algn="l" defTabSz="457200" rtl="0" eaLnBrk="1" latinLnBrk="0" hangingPunct="1">
        <a:lnSpc>
          <a:spcPct val="100000"/>
        </a:lnSpc>
        <a:spcBef>
          <a:spcPts val="2400"/>
        </a:spcBef>
        <a:spcAft>
          <a:spcPts val="0"/>
        </a:spcAft>
        <a:buClrTx/>
        <a:buSzPct val="123000"/>
        <a:buFontTx/>
        <a:buChar char="•"/>
        <a:tabLst/>
        <a:defRPr kumimoji="1" sz="3100" b="0" i="0" u="none" strike="noStrike" cap="none" spc="0" baseline="0">
          <a:solidFill>
            <a:srgbClr val="000000"/>
          </a:solidFill>
          <a:uFillTx/>
          <a:latin typeface="+mj-lt"/>
          <a:ea typeface="+mj-ea"/>
          <a:cs typeface="+mj-cs"/>
          <a:sym typeface="ヒラギノ角ゴ ProN W3"/>
        </a:defRPr>
      </a:lvl5pPr>
      <a:lvl6pPr marL="2298700" marR="0" indent="-393700" algn="l" defTabSz="457200" rtl="0" eaLnBrk="1" latinLnBrk="0" hangingPunct="1">
        <a:lnSpc>
          <a:spcPct val="90000"/>
        </a:lnSpc>
        <a:spcBef>
          <a:spcPts val="3200"/>
        </a:spcBef>
        <a:spcAft>
          <a:spcPts val="0"/>
        </a:spcAft>
        <a:buClrTx/>
        <a:buSzPct val="123000"/>
        <a:buFontTx/>
        <a:buChar char="•"/>
        <a:tabLst/>
        <a:defRPr kumimoji="1" sz="3100" b="0" i="0" u="none" strike="noStrike" cap="none" spc="0" baseline="0">
          <a:solidFill>
            <a:srgbClr val="000000"/>
          </a:solidFill>
          <a:uFillTx/>
          <a:latin typeface="+mj-lt"/>
          <a:ea typeface="+mj-ea"/>
          <a:cs typeface="+mj-cs"/>
          <a:sym typeface="ヒラギノ角ゴ ProN W3"/>
        </a:defRPr>
      </a:lvl6pPr>
      <a:lvl7pPr marL="2679700" marR="0" indent="-393700" algn="l" defTabSz="457200" rtl="0" eaLnBrk="1" latinLnBrk="0" hangingPunct="1">
        <a:lnSpc>
          <a:spcPct val="90000"/>
        </a:lnSpc>
        <a:spcBef>
          <a:spcPts val="3200"/>
        </a:spcBef>
        <a:spcAft>
          <a:spcPts val="0"/>
        </a:spcAft>
        <a:buClrTx/>
        <a:buSzPct val="123000"/>
        <a:buFontTx/>
        <a:buChar char="•"/>
        <a:tabLst/>
        <a:defRPr kumimoji="1" sz="3100" b="0" i="0" u="none" strike="noStrike" cap="none" spc="0" baseline="0">
          <a:solidFill>
            <a:srgbClr val="000000"/>
          </a:solidFill>
          <a:uFillTx/>
          <a:latin typeface="+mj-lt"/>
          <a:ea typeface="+mj-ea"/>
          <a:cs typeface="+mj-cs"/>
          <a:sym typeface="ヒラギノ角ゴ ProN W3"/>
        </a:defRPr>
      </a:lvl7pPr>
      <a:lvl8pPr marL="3060700" marR="0" indent="-393700" algn="l" defTabSz="457200" rtl="0" eaLnBrk="1" latinLnBrk="0" hangingPunct="1">
        <a:lnSpc>
          <a:spcPct val="90000"/>
        </a:lnSpc>
        <a:spcBef>
          <a:spcPts val="3200"/>
        </a:spcBef>
        <a:spcAft>
          <a:spcPts val="0"/>
        </a:spcAft>
        <a:buClrTx/>
        <a:buSzPct val="123000"/>
        <a:buFontTx/>
        <a:buChar char="•"/>
        <a:tabLst/>
        <a:defRPr kumimoji="1" sz="3100" b="0" i="0" u="none" strike="noStrike" cap="none" spc="0" baseline="0">
          <a:solidFill>
            <a:srgbClr val="000000"/>
          </a:solidFill>
          <a:uFillTx/>
          <a:latin typeface="+mj-lt"/>
          <a:ea typeface="+mj-ea"/>
          <a:cs typeface="+mj-cs"/>
          <a:sym typeface="ヒラギノ角ゴ ProN W3"/>
        </a:defRPr>
      </a:lvl8pPr>
      <a:lvl9pPr marL="3441700" marR="0" indent="-393700" algn="l" defTabSz="457200" rtl="0" eaLnBrk="1" latinLnBrk="0" hangingPunct="1">
        <a:lnSpc>
          <a:spcPct val="90000"/>
        </a:lnSpc>
        <a:spcBef>
          <a:spcPts val="3200"/>
        </a:spcBef>
        <a:spcAft>
          <a:spcPts val="0"/>
        </a:spcAft>
        <a:buClrTx/>
        <a:buSzPct val="123000"/>
        <a:buFontTx/>
        <a:buChar char="•"/>
        <a:tabLst/>
        <a:defRPr kumimoji="1" sz="3100" b="0" i="0" u="none" strike="noStrike" cap="none" spc="0" baseline="0">
          <a:solidFill>
            <a:srgbClr val="000000"/>
          </a:solidFill>
          <a:uFillTx/>
          <a:latin typeface="+mj-lt"/>
          <a:ea typeface="+mj-ea"/>
          <a:cs typeface="+mj-cs"/>
          <a:sym typeface="ヒラギノ角ゴ ProN W3"/>
        </a:defRPr>
      </a:lvl9pPr>
    </p:bodyStyle>
    <p:otherStyle>
      <a:lvl1pPr marL="0" marR="0" indent="0" algn="ctr" defTabSz="584200" rtl="0" eaLnBrk="1" latinLnBrk="0" hangingPunct="1">
        <a:lnSpc>
          <a:spcPct val="100000"/>
        </a:lnSpc>
        <a:spcBef>
          <a:spcPts val="0"/>
        </a:spcBef>
        <a:spcAft>
          <a:spcPts val="0"/>
        </a:spcAft>
        <a:buClrTx/>
        <a:buSzTx/>
        <a:buFontTx/>
        <a:buNone/>
        <a:tabLst/>
        <a:defRPr kumimoji="1" sz="1300" b="0" i="0" u="none" strike="noStrike" cap="none" spc="0" baseline="0">
          <a:solidFill>
            <a:schemeClr val="tx1"/>
          </a:solidFill>
          <a:uFillTx/>
          <a:latin typeface="+mn-lt"/>
          <a:ea typeface="+mn-ea"/>
          <a:cs typeface="+mn-cs"/>
          <a:sym typeface="ヒラギノ角ゴ ProN W3"/>
        </a:defRPr>
      </a:lvl1pPr>
      <a:lvl2pPr marL="0" marR="0" indent="0" algn="ctr" defTabSz="584200" rtl="0" eaLnBrk="1" latinLnBrk="0" hangingPunct="1">
        <a:lnSpc>
          <a:spcPct val="100000"/>
        </a:lnSpc>
        <a:spcBef>
          <a:spcPts val="0"/>
        </a:spcBef>
        <a:spcAft>
          <a:spcPts val="0"/>
        </a:spcAft>
        <a:buClrTx/>
        <a:buSzTx/>
        <a:buFontTx/>
        <a:buNone/>
        <a:tabLst/>
        <a:defRPr kumimoji="1" sz="1300" b="0" i="0" u="none" strike="noStrike" cap="none" spc="0" baseline="0">
          <a:solidFill>
            <a:schemeClr val="tx1"/>
          </a:solidFill>
          <a:uFillTx/>
          <a:latin typeface="+mn-lt"/>
          <a:ea typeface="+mn-ea"/>
          <a:cs typeface="+mn-cs"/>
          <a:sym typeface="ヒラギノ角ゴ ProN W3"/>
        </a:defRPr>
      </a:lvl2pPr>
      <a:lvl3pPr marL="0" marR="0" indent="0" algn="ctr" defTabSz="584200" rtl="0" eaLnBrk="1" latinLnBrk="0" hangingPunct="1">
        <a:lnSpc>
          <a:spcPct val="100000"/>
        </a:lnSpc>
        <a:spcBef>
          <a:spcPts val="0"/>
        </a:spcBef>
        <a:spcAft>
          <a:spcPts val="0"/>
        </a:spcAft>
        <a:buClrTx/>
        <a:buSzTx/>
        <a:buFontTx/>
        <a:buNone/>
        <a:tabLst/>
        <a:defRPr kumimoji="1" sz="1300" b="0" i="0" u="none" strike="noStrike" cap="none" spc="0" baseline="0">
          <a:solidFill>
            <a:schemeClr val="tx1"/>
          </a:solidFill>
          <a:uFillTx/>
          <a:latin typeface="+mn-lt"/>
          <a:ea typeface="+mn-ea"/>
          <a:cs typeface="+mn-cs"/>
          <a:sym typeface="ヒラギノ角ゴ ProN W3"/>
        </a:defRPr>
      </a:lvl3pPr>
      <a:lvl4pPr marL="0" marR="0" indent="0" algn="ctr" defTabSz="584200" rtl="0" eaLnBrk="1" latinLnBrk="0" hangingPunct="1">
        <a:lnSpc>
          <a:spcPct val="100000"/>
        </a:lnSpc>
        <a:spcBef>
          <a:spcPts val="0"/>
        </a:spcBef>
        <a:spcAft>
          <a:spcPts val="0"/>
        </a:spcAft>
        <a:buClrTx/>
        <a:buSzTx/>
        <a:buFontTx/>
        <a:buNone/>
        <a:tabLst/>
        <a:defRPr kumimoji="1" sz="1300" b="0" i="0" u="none" strike="noStrike" cap="none" spc="0" baseline="0">
          <a:solidFill>
            <a:schemeClr val="tx1"/>
          </a:solidFill>
          <a:uFillTx/>
          <a:latin typeface="+mn-lt"/>
          <a:ea typeface="+mn-ea"/>
          <a:cs typeface="+mn-cs"/>
          <a:sym typeface="ヒラギノ角ゴ ProN W3"/>
        </a:defRPr>
      </a:lvl4pPr>
      <a:lvl5pPr marL="0" marR="0" indent="0" algn="ctr" defTabSz="584200" rtl="0" eaLnBrk="1" latinLnBrk="0" hangingPunct="1">
        <a:lnSpc>
          <a:spcPct val="100000"/>
        </a:lnSpc>
        <a:spcBef>
          <a:spcPts val="0"/>
        </a:spcBef>
        <a:spcAft>
          <a:spcPts val="0"/>
        </a:spcAft>
        <a:buClrTx/>
        <a:buSzTx/>
        <a:buFontTx/>
        <a:buNone/>
        <a:tabLst/>
        <a:defRPr kumimoji="1" sz="1300" b="0" i="0" u="none" strike="noStrike" cap="none" spc="0" baseline="0">
          <a:solidFill>
            <a:schemeClr val="tx1"/>
          </a:solidFill>
          <a:uFillTx/>
          <a:latin typeface="+mn-lt"/>
          <a:ea typeface="+mn-ea"/>
          <a:cs typeface="+mn-cs"/>
          <a:sym typeface="ヒラギノ角ゴ ProN W3"/>
        </a:defRPr>
      </a:lvl5pPr>
      <a:lvl6pPr marL="0" marR="0" indent="0" algn="ctr" defTabSz="584200" rtl="0" eaLnBrk="1" latinLnBrk="0" hangingPunct="1">
        <a:lnSpc>
          <a:spcPct val="100000"/>
        </a:lnSpc>
        <a:spcBef>
          <a:spcPts val="0"/>
        </a:spcBef>
        <a:spcAft>
          <a:spcPts val="0"/>
        </a:spcAft>
        <a:buClrTx/>
        <a:buSzTx/>
        <a:buFontTx/>
        <a:buNone/>
        <a:tabLst/>
        <a:defRPr kumimoji="1" sz="1300" b="0" i="0" u="none" strike="noStrike" cap="none" spc="0" baseline="0">
          <a:solidFill>
            <a:schemeClr val="tx1"/>
          </a:solidFill>
          <a:uFillTx/>
          <a:latin typeface="+mn-lt"/>
          <a:ea typeface="+mn-ea"/>
          <a:cs typeface="+mn-cs"/>
          <a:sym typeface="ヒラギノ角ゴ ProN W3"/>
        </a:defRPr>
      </a:lvl6pPr>
      <a:lvl7pPr marL="0" marR="0" indent="0" algn="ctr" defTabSz="584200" rtl="0" eaLnBrk="1" latinLnBrk="0" hangingPunct="1">
        <a:lnSpc>
          <a:spcPct val="100000"/>
        </a:lnSpc>
        <a:spcBef>
          <a:spcPts val="0"/>
        </a:spcBef>
        <a:spcAft>
          <a:spcPts val="0"/>
        </a:spcAft>
        <a:buClrTx/>
        <a:buSzTx/>
        <a:buFontTx/>
        <a:buNone/>
        <a:tabLst/>
        <a:defRPr kumimoji="1" sz="1300" b="0" i="0" u="none" strike="noStrike" cap="none" spc="0" baseline="0">
          <a:solidFill>
            <a:schemeClr val="tx1"/>
          </a:solidFill>
          <a:uFillTx/>
          <a:latin typeface="+mn-lt"/>
          <a:ea typeface="+mn-ea"/>
          <a:cs typeface="+mn-cs"/>
          <a:sym typeface="ヒラギノ角ゴ ProN W3"/>
        </a:defRPr>
      </a:lvl7pPr>
      <a:lvl8pPr marL="0" marR="0" indent="0" algn="ctr" defTabSz="584200" rtl="0" eaLnBrk="1" latinLnBrk="0" hangingPunct="1">
        <a:lnSpc>
          <a:spcPct val="100000"/>
        </a:lnSpc>
        <a:spcBef>
          <a:spcPts val="0"/>
        </a:spcBef>
        <a:spcAft>
          <a:spcPts val="0"/>
        </a:spcAft>
        <a:buClrTx/>
        <a:buSzTx/>
        <a:buFontTx/>
        <a:buNone/>
        <a:tabLst/>
        <a:defRPr kumimoji="1" sz="1300" b="0" i="0" u="none" strike="noStrike" cap="none" spc="0" baseline="0">
          <a:solidFill>
            <a:schemeClr val="tx1"/>
          </a:solidFill>
          <a:uFillTx/>
          <a:latin typeface="+mn-lt"/>
          <a:ea typeface="+mn-ea"/>
          <a:cs typeface="+mn-cs"/>
          <a:sym typeface="ヒラギノ角ゴ ProN W3"/>
        </a:defRPr>
      </a:lvl8pPr>
      <a:lvl9pPr marL="0" marR="0" indent="0" algn="ctr" defTabSz="584200" rtl="0" eaLnBrk="1" latinLnBrk="0" hangingPunct="1">
        <a:lnSpc>
          <a:spcPct val="100000"/>
        </a:lnSpc>
        <a:spcBef>
          <a:spcPts val="0"/>
        </a:spcBef>
        <a:spcAft>
          <a:spcPts val="0"/>
        </a:spcAft>
        <a:buClrTx/>
        <a:buSzTx/>
        <a:buFontTx/>
        <a:buNone/>
        <a:tabLst/>
        <a:defRPr kumimoji="1" sz="1300" b="0" i="0" u="none" strike="noStrike" cap="none" spc="0" baseline="0">
          <a:solidFill>
            <a:schemeClr val="tx1"/>
          </a:solidFill>
          <a:uFillTx/>
          <a:latin typeface="+mn-lt"/>
          <a:ea typeface="+mn-ea"/>
          <a:cs typeface="+mn-cs"/>
          <a:sym typeface="ヒラギノ角ゴ ProN W3"/>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2022/3/15…"/>
          <p:cNvSpPr txBox="1">
            <a:spLocks noGrp="1"/>
          </p:cNvSpPr>
          <p:nvPr>
            <p:ph type="body" sz="half" idx="1"/>
          </p:nvPr>
        </p:nvSpPr>
        <p:spPr>
          <a:xfrm>
            <a:off x="3506517" y="7329488"/>
            <a:ext cx="5991765" cy="1534889"/>
          </a:xfrm>
          <a:prstGeom prst="rect">
            <a:avLst/>
          </a:prstGeom>
        </p:spPr>
        <p:txBody>
          <a:bodyPr>
            <a:normAutofit/>
          </a:bodyPr>
          <a:lstStyle/>
          <a:p>
            <a:pPr algn="ctr">
              <a:lnSpc>
                <a:spcPct val="150000"/>
              </a:lnSpc>
              <a:defRPr sz="2600"/>
            </a:pPr>
            <a:r>
              <a:rPr lang="en-US" altLang="ja-JP" dirty="0"/>
              <a:t>WEB</a:t>
            </a:r>
            <a:r>
              <a:rPr lang="ja-JP" altLang="en-US" dirty="0"/>
              <a:t>抄録会</a:t>
            </a:r>
            <a:endParaRPr dirty="0"/>
          </a:p>
          <a:p>
            <a:pPr algn="ctr">
              <a:lnSpc>
                <a:spcPct val="150000"/>
              </a:lnSpc>
              <a:defRPr sz="2600"/>
            </a:pPr>
            <a:r>
              <a:rPr lang="ja-JP" altLang="en-US" dirty="0"/>
              <a:t>木内直人</a:t>
            </a:r>
            <a:endParaRPr dirty="0"/>
          </a:p>
        </p:txBody>
      </p:sp>
      <p:sp>
        <p:nvSpPr>
          <p:cNvPr id="152" name="VA-ECMO管理を受けた心原性ショック患者の30日後死亡率への影響…"/>
          <p:cNvSpPr txBox="1">
            <a:spLocks noGrp="1"/>
          </p:cNvSpPr>
          <p:nvPr>
            <p:ph type="title"/>
          </p:nvPr>
        </p:nvSpPr>
        <p:spPr>
          <a:xfrm>
            <a:off x="349249" y="671513"/>
            <a:ext cx="12306300" cy="5029199"/>
          </a:xfrm>
          <a:prstGeom prst="rect">
            <a:avLst/>
          </a:prstGeom>
        </p:spPr>
        <p:txBody>
          <a:bodyPr>
            <a:normAutofit fontScale="90000"/>
          </a:bodyPr>
          <a:lstStyle/>
          <a:p>
            <a:pPr defTabSz="1148554">
              <a:lnSpc>
                <a:spcPct val="100000"/>
              </a:lnSpc>
              <a:defRPr sz="5376" spc="-192"/>
            </a:pPr>
            <a:r>
              <a:rPr lang="ja-JP" altLang="en-US" dirty="0"/>
              <a:t>心臓手術術後の短期の予後悪化予測における</a:t>
            </a:r>
            <a:r>
              <a:rPr lang="en-US" altLang="ja-JP" dirty="0"/>
              <a:t>bio-ADM</a:t>
            </a:r>
            <a:r>
              <a:rPr lang="ja-JP" altLang="en-US" dirty="0"/>
              <a:t>と</a:t>
            </a:r>
            <a:r>
              <a:rPr lang="en-US" altLang="ja-JP" dirty="0"/>
              <a:t>cDPP3</a:t>
            </a:r>
            <a:r>
              <a:rPr lang="ja-JP" altLang="en-US" dirty="0"/>
              <a:t>の有用性の比較</a:t>
            </a:r>
            <a:br>
              <a:rPr lang="en-US" altLang="ja-JP" dirty="0"/>
            </a:br>
            <a:br>
              <a:rPr lang="en-US" altLang="ja-JP" dirty="0"/>
            </a:br>
            <a:br>
              <a:rPr lang="en-US" altLang="ja-JP" dirty="0"/>
            </a:br>
            <a:endParaRPr lang="ja-JP" altLang="en-US" spc="-108" dirty="0"/>
          </a:p>
          <a:p>
            <a:pPr defTabSz="1148554">
              <a:lnSpc>
                <a:spcPct val="100000"/>
              </a:lnSpc>
              <a:defRPr sz="5376" spc="-192"/>
            </a:pPr>
            <a:r>
              <a:rPr lang="en-US" altLang="ja-JP" sz="4900" dirty="0"/>
              <a:t>bioactive </a:t>
            </a:r>
            <a:r>
              <a:rPr lang="en-US" altLang="ja-JP" sz="4900" dirty="0" err="1"/>
              <a:t>adrernomedulline</a:t>
            </a:r>
            <a:r>
              <a:rPr lang="en-US" altLang="ja-JP" sz="4900" dirty="0"/>
              <a:t> vs. dipeptidyl peptidase 3</a:t>
            </a:r>
            <a:endParaRPr lang="ja-JP" altLang="en-US" sz="4900" dirty="0"/>
          </a:p>
        </p:txBody>
      </p:sp>
      <p:pic>
        <p:nvPicPr>
          <p:cNvPr id="5" name="オーディオ 4">
            <a:hlinkClick r:id="" action="ppaction://media"/>
            <a:extLst>
              <a:ext uri="{FF2B5EF4-FFF2-40B4-BE49-F238E27FC236}">
                <a16:creationId xmlns:a16="http://schemas.microsoft.com/office/drawing/2014/main" id="{A2A9D4DD-8B1D-F592-F3C4-3278D868A0D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cSld>
  <p:clrMapOvr>
    <a:masterClrMapping/>
  </p:clrMapOvr>
  <p:transition spd="med" advTm="146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30日後死亡率"/>
          <p:cNvSpPr txBox="1">
            <a:spLocks noGrp="1"/>
          </p:cNvSpPr>
          <p:nvPr>
            <p:ph type="body" idx="1"/>
          </p:nvPr>
        </p:nvSpPr>
        <p:spPr>
          <a:xfrm>
            <a:off x="698500" y="2002971"/>
            <a:ext cx="11720314" cy="7310363"/>
          </a:xfrm>
          <a:prstGeom prst="rect">
            <a:avLst/>
          </a:prstGeom>
        </p:spPr>
        <p:txBody>
          <a:bodyPr>
            <a:noAutofit/>
          </a:bodyPr>
          <a:lstStyle/>
          <a:p>
            <a:pPr marL="0" indent="0" defTabSz="587022">
              <a:lnSpc>
                <a:spcPct val="100000"/>
              </a:lnSpc>
              <a:buSzTx/>
              <a:buNone/>
              <a:defRPr sz="3800" b="1">
                <a:latin typeface="ヒラギノ角ゴ ProN W6"/>
                <a:ea typeface="ヒラギノ角ゴ ProN W6"/>
                <a:cs typeface="ヒラギノ角ゴ ProN W6"/>
                <a:sym typeface="ヒラギノ角ゴ ProN W6"/>
              </a:defRPr>
            </a:pPr>
            <a:r>
              <a:rPr lang="en-US" sz="3600" dirty="0"/>
              <a:t>Primary outcome</a:t>
            </a:r>
            <a:endParaRPr sz="3600" dirty="0"/>
          </a:p>
          <a:p>
            <a:pPr>
              <a:spcBef>
                <a:spcPts val="1400"/>
              </a:spcBef>
            </a:pPr>
            <a:r>
              <a:rPr lang="en-US" altLang="ja-JP" sz="3600" dirty="0"/>
              <a:t>Bio-ADM</a:t>
            </a:r>
            <a:r>
              <a:rPr lang="ja-JP" altLang="en-US" sz="3600" dirty="0"/>
              <a:t>･</a:t>
            </a:r>
            <a:r>
              <a:rPr lang="en-US" altLang="ja-JP" sz="3600" dirty="0"/>
              <a:t>cDPP3</a:t>
            </a:r>
            <a:r>
              <a:rPr lang="ja-JP" altLang="en-US" sz="3600" dirty="0"/>
              <a:t>の値と血管収縮薬を使用した期間や</a:t>
            </a:r>
            <a:r>
              <a:rPr lang="en-US" altLang="ja-JP" sz="3600" dirty="0"/>
              <a:t>ICU</a:t>
            </a:r>
            <a:r>
              <a:rPr lang="ja-JP" altLang="en-US" sz="3600" dirty="0"/>
              <a:t>入室期間の延長・</a:t>
            </a:r>
            <a:r>
              <a:rPr lang="en-US" altLang="ja-JP" sz="3600" dirty="0"/>
              <a:t>ICU</a:t>
            </a:r>
            <a:r>
              <a:rPr lang="ja-JP" altLang="en-US" sz="3600" dirty="0"/>
              <a:t>入室中の</a:t>
            </a:r>
            <a:r>
              <a:rPr lang="en-US" altLang="ja-JP" sz="3600" dirty="0"/>
              <a:t>AKI</a:t>
            </a:r>
            <a:r>
              <a:rPr lang="ja-JP" altLang="en-US" sz="3600" dirty="0"/>
              <a:t>発症率・在院期間日数との関連</a:t>
            </a:r>
            <a:endParaRPr lang="en-US" sz="3600" dirty="0"/>
          </a:p>
          <a:p>
            <a:endParaRPr sz="4000" dirty="0">
              <a:latin typeface="Hiragino Kaku Gothic ProN W3" panose="020B0300000000000000" pitchFamily="34" charset="-128"/>
              <a:ea typeface="Hiragino Kaku Gothic ProN W3" panose="020B0300000000000000" pitchFamily="34" charset="-128"/>
            </a:endParaRPr>
          </a:p>
        </p:txBody>
      </p:sp>
      <p:sp>
        <p:nvSpPr>
          <p:cNvPr id="503" name="outcomes"/>
          <p:cNvSpPr txBox="1">
            <a:spLocks noGrp="1"/>
          </p:cNvSpPr>
          <p:nvPr>
            <p:ph type="title"/>
          </p:nvPr>
        </p:nvSpPr>
        <p:spPr>
          <a:prstGeom prst="rect">
            <a:avLst/>
          </a:prstGeom>
        </p:spPr>
        <p:txBody>
          <a:bodyPr/>
          <a:lstStyle>
            <a:lvl1pPr>
              <a:defRPr spc="-200"/>
            </a:lvl1pPr>
          </a:lstStyle>
          <a:p>
            <a:r>
              <a:rPr lang="en-US" dirty="0"/>
              <a:t>O</a:t>
            </a:r>
            <a:r>
              <a:rPr dirty="0"/>
              <a:t>utcomes</a:t>
            </a:r>
          </a:p>
        </p:txBody>
      </p:sp>
      <p:sp>
        <p:nvSpPr>
          <p:cNvPr id="2" name="スライド番号プレースホルダー 1">
            <a:extLst>
              <a:ext uri="{FF2B5EF4-FFF2-40B4-BE49-F238E27FC236}">
                <a16:creationId xmlns:a16="http://schemas.microsoft.com/office/drawing/2014/main" id="{BB4D9DCB-D674-0275-FCFD-656B2551B54F}"/>
              </a:ext>
            </a:extLst>
          </p:cNvPr>
          <p:cNvSpPr>
            <a:spLocks noGrp="1"/>
          </p:cNvSpPr>
          <p:nvPr>
            <p:ph type="sldNum" sz="quarter" idx="2"/>
          </p:nvPr>
        </p:nvSpPr>
        <p:spPr/>
        <p:txBody>
          <a:bodyPr/>
          <a:lstStyle/>
          <a:p>
            <a:fld id="{86CB4B4D-7CA3-9044-876B-883B54F8677D}" type="slidenum">
              <a:rPr lang="en-US" altLang="ja-JP" smtClean="0"/>
              <a:t>10</a:t>
            </a:fld>
            <a:endParaRPr lang="ja-JP" altLang="en-US"/>
          </a:p>
        </p:txBody>
      </p:sp>
      <p:pic>
        <p:nvPicPr>
          <p:cNvPr id="8" name="オーディオ 7">
            <a:hlinkClick r:id="" action="ppaction://media"/>
            <a:extLst>
              <a:ext uri="{FF2B5EF4-FFF2-40B4-BE49-F238E27FC236}">
                <a16:creationId xmlns:a16="http://schemas.microsoft.com/office/drawing/2014/main" id="{2DD5ECC3-A280-4817-728E-33F6718CA4A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cSld>
  <p:clrMapOvr>
    <a:masterClrMapping/>
  </p:clrMapOvr>
  <p:transition spd="med" advTm="480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779C5D4-FAC7-36C4-18F3-3A5D02E974B6}"/>
              </a:ext>
            </a:extLst>
          </p:cNvPr>
          <p:cNvSpPr>
            <a:spLocks noGrp="1"/>
          </p:cNvSpPr>
          <p:nvPr>
            <p:ph type="body" idx="1"/>
          </p:nvPr>
        </p:nvSpPr>
        <p:spPr/>
        <p:txBody>
          <a:bodyPr>
            <a:normAutofit/>
          </a:bodyPr>
          <a:lstStyle/>
          <a:p>
            <a:r>
              <a:rPr kumimoji="1" lang="ja-JP" altLang="en-US" sz="4000" dirty="0"/>
              <a:t>心臓手術後の患者が平均動脈圧が</a:t>
            </a:r>
            <a:r>
              <a:rPr kumimoji="1" lang="en-US" altLang="ja-JP" sz="4000" dirty="0"/>
              <a:t>70mmHg</a:t>
            </a:r>
            <a:r>
              <a:rPr kumimoji="1" lang="ja-JP" altLang="en-US" sz="4000" dirty="0"/>
              <a:t>以下の時</a:t>
            </a:r>
            <a:endParaRPr kumimoji="1" lang="en-US" altLang="ja-JP" sz="4000" dirty="0"/>
          </a:p>
          <a:p>
            <a:pPr marL="0" indent="0">
              <a:buNone/>
            </a:pPr>
            <a:r>
              <a:rPr kumimoji="1" lang="ja-JP" altLang="en-US" sz="4000" dirty="0"/>
              <a:t>→</a:t>
            </a:r>
            <a:r>
              <a:rPr kumimoji="1" lang="en-US" altLang="ja-JP" sz="4000" dirty="0"/>
              <a:t>CVP</a:t>
            </a:r>
            <a:r>
              <a:rPr kumimoji="1" lang="ja-JP" altLang="en-US" sz="4000" dirty="0"/>
              <a:t>が</a:t>
            </a:r>
            <a:r>
              <a:rPr kumimoji="1" lang="en-US" altLang="ja-JP" sz="4000" dirty="0"/>
              <a:t>14</a:t>
            </a:r>
            <a:r>
              <a:rPr kumimoji="1" lang="ja-JP" altLang="en-US" sz="4000" dirty="0"/>
              <a:t>未満→輸液負荷</a:t>
            </a:r>
            <a:endParaRPr kumimoji="1" lang="en-US" altLang="ja-JP" sz="4000" dirty="0"/>
          </a:p>
          <a:p>
            <a:pPr marL="0" indent="0">
              <a:buNone/>
            </a:pPr>
            <a:r>
              <a:rPr kumimoji="1" lang="ja-JP" altLang="en-US" sz="4000" dirty="0"/>
              <a:t>→</a:t>
            </a:r>
            <a:r>
              <a:rPr kumimoji="1" lang="en-US" altLang="ja-JP" sz="4000" dirty="0"/>
              <a:t>CVP</a:t>
            </a:r>
            <a:r>
              <a:rPr kumimoji="1" lang="ja-JP" altLang="en-US" sz="4000" dirty="0"/>
              <a:t>が</a:t>
            </a:r>
            <a:r>
              <a:rPr kumimoji="1" lang="en-US" altLang="ja-JP" sz="4000" dirty="0"/>
              <a:t>14</a:t>
            </a:r>
            <a:r>
              <a:rPr kumimoji="1" lang="ja-JP" altLang="en-US" sz="4000" dirty="0"/>
              <a:t>以上→心係数</a:t>
            </a:r>
            <a:r>
              <a:rPr kumimoji="1" lang="en-US" altLang="ja-JP" sz="4000" dirty="0"/>
              <a:t>2.5</a:t>
            </a:r>
            <a:r>
              <a:rPr kumimoji="1" lang="ja-JP" altLang="en-US" sz="4000" dirty="0"/>
              <a:t>以上なら</a:t>
            </a:r>
            <a:r>
              <a:rPr kumimoji="1" lang="en-US" altLang="ja-JP" sz="4000" dirty="0" err="1"/>
              <a:t>Nad</a:t>
            </a:r>
            <a:r>
              <a:rPr kumimoji="1" lang="ja-JP" altLang="en-US" sz="4000" dirty="0"/>
              <a:t>投与</a:t>
            </a:r>
            <a:endParaRPr kumimoji="1" lang="en-US" altLang="ja-JP" sz="4000" dirty="0"/>
          </a:p>
          <a:p>
            <a:pPr marL="0" indent="0">
              <a:buNone/>
            </a:pPr>
            <a:r>
              <a:rPr kumimoji="1" lang="ja-JP" altLang="en-US" sz="4000" dirty="0"/>
              <a:t>　　　　　　　→心係数が</a:t>
            </a:r>
            <a:r>
              <a:rPr kumimoji="1" lang="en-US" altLang="ja-JP" sz="4000" dirty="0"/>
              <a:t>2.5</a:t>
            </a:r>
            <a:r>
              <a:rPr kumimoji="1" lang="ja-JP" altLang="en-US" sz="4000" dirty="0"/>
              <a:t>以下強心剤の投与</a:t>
            </a:r>
            <a:endParaRPr kumimoji="1" lang="en-US" altLang="ja-JP" sz="4000" dirty="0"/>
          </a:p>
        </p:txBody>
      </p:sp>
      <p:sp>
        <p:nvSpPr>
          <p:cNvPr id="3" name="タイトル 2">
            <a:extLst>
              <a:ext uri="{FF2B5EF4-FFF2-40B4-BE49-F238E27FC236}">
                <a16:creationId xmlns:a16="http://schemas.microsoft.com/office/drawing/2014/main" id="{1DDD331C-3EB2-FF4C-4A6C-E4776CE7B5E2}"/>
              </a:ext>
            </a:extLst>
          </p:cNvPr>
          <p:cNvSpPr>
            <a:spLocks noGrp="1"/>
          </p:cNvSpPr>
          <p:nvPr>
            <p:ph type="title"/>
          </p:nvPr>
        </p:nvSpPr>
        <p:spPr/>
        <p:txBody>
          <a:bodyPr/>
          <a:lstStyle/>
          <a:p>
            <a:r>
              <a:rPr kumimoji="1" lang="en-US" altLang="ja-JP" dirty="0" err="1"/>
              <a:t>Tratment</a:t>
            </a:r>
            <a:r>
              <a:rPr kumimoji="1" lang="en-US" altLang="ja-JP" dirty="0"/>
              <a:t> protocol</a:t>
            </a:r>
            <a:endParaRPr kumimoji="1" lang="ja-JP" altLang="en-US" dirty="0"/>
          </a:p>
        </p:txBody>
      </p:sp>
      <p:sp>
        <p:nvSpPr>
          <p:cNvPr id="4" name="スライド番号プレースホルダー 3">
            <a:extLst>
              <a:ext uri="{FF2B5EF4-FFF2-40B4-BE49-F238E27FC236}">
                <a16:creationId xmlns:a16="http://schemas.microsoft.com/office/drawing/2014/main" id="{F6951DE7-0C38-FBF7-C178-29705D6CBA01}"/>
              </a:ext>
            </a:extLst>
          </p:cNvPr>
          <p:cNvSpPr>
            <a:spLocks noGrp="1"/>
          </p:cNvSpPr>
          <p:nvPr>
            <p:ph type="sldNum" sz="quarter" idx="2"/>
          </p:nvPr>
        </p:nvSpPr>
        <p:spPr/>
        <p:txBody>
          <a:bodyPr/>
          <a:lstStyle/>
          <a:p>
            <a:fld id="{86CB4B4D-7CA3-9044-876B-883B54F8677D}" type="slidenum">
              <a:rPr lang="en-US" altLang="ja-JP" smtClean="0"/>
              <a:t>11</a:t>
            </a:fld>
            <a:endParaRPr lang="ja-JP" altLang="en-US"/>
          </a:p>
        </p:txBody>
      </p:sp>
      <p:pic>
        <p:nvPicPr>
          <p:cNvPr id="10" name="オーディオ 9">
            <a:hlinkClick r:id="" action="ppaction://media"/>
            <a:extLst>
              <a:ext uri="{FF2B5EF4-FFF2-40B4-BE49-F238E27FC236}">
                <a16:creationId xmlns:a16="http://schemas.microsoft.com/office/drawing/2014/main" id="{E1B051BD-032B-CC85-D87B-7002AD9215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1037782998"/>
      </p:ext>
    </p:extLst>
  </p:cSld>
  <p:clrMapOvr>
    <a:masterClrMapping/>
  </p:clrMapOvr>
  <p:transition spd="med" advTm="379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30日後死亡率"/>
          <p:cNvSpPr txBox="1">
            <a:spLocks noGrp="1"/>
          </p:cNvSpPr>
          <p:nvPr>
            <p:ph type="body" idx="1"/>
          </p:nvPr>
        </p:nvSpPr>
        <p:spPr>
          <a:xfrm>
            <a:off x="698500" y="2002971"/>
            <a:ext cx="11720314" cy="7310363"/>
          </a:xfrm>
          <a:prstGeom prst="rect">
            <a:avLst/>
          </a:prstGeom>
        </p:spPr>
        <p:txBody>
          <a:bodyPr>
            <a:noAutofit/>
          </a:bodyPr>
          <a:lstStyle/>
          <a:p>
            <a:pPr marL="0" indent="0" defTabSz="587022">
              <a:lnSpc>
                <a:spcPct val="100000"/>
              </a:lnSpc>
              <a:buSzTx/>
              <a:buNone/>
              <a:defRPr sz="3800" b="1">
                <a:latin typeface="ヒラギノ角ゴ ProN W6"/>
                <a:ea typeface="ヒラギノ角ゴ ProN W6"/>
                <a:cs typeface="ヒラギノ角ゴ ProN W6"/>
                <a:sym typeface="ヒラギノ角ゴ ProN W6"/>
              </a:defRPr>
            </a:pPr>
            <a:r>
              <a:rPr lang="ja-JP" altLang="en-US" sz="4000" dirty="0">
                <a:latin typeface="Hiragino Kaku Gothic ProN W3" panose="020B0300000000000000" pitchFamily="34" charset="-128"/>
                <a:ea typeface="Hiragino Kaku Gothic ProN W3" panose="020B0300000000000000" pitchFamily="34" charset="-128"/>
              </a:rPr>
              <a:t>・</a:t>
            </a:r>
            <a:r>
              <a:rPr lang="en-US" altLang="ja-JP" sz="4000" dirty="0">
                <a:latin typeface="Hiragino Kaku Gothic ProN W3" panose="020B0300000000000000" pitchFamily="34" charset="-128"/>
                <a:ea typeface="Hiragino Kaku Gothic ProN W3" panose="020B0300000000000000" pitchFamily="34" charset="-128"/>
              </a:rPr>
              <a:t>ICU</a:t>
            </a:r>
            <a:r>
              <a:rPr lang="ja-JP" altLang="en-US" sz="4000" dirty="0">
                <a:latin typeface="Hiragino Kaku Gothic ProN W3" panose="020B0300000000000000" pitchFamily="34" charset="-128"/>
                <a:ea typeface="Hiragino Kaku Gothic ProN W3" panose="020B0300000000000000" pitchFamily="34" charset="-128"/>
              </a:rPr>
              <a:t>入室時（</a:t>
            </a:r>
            <a:r>
              <a:rPr lang="en-US" altLang="ja-JP" sz="4000" dirty="0">
                <a:latin typeface="Hiragino Kaku Gothic ProN W3" panose="020B0300000000000000" pitchFamily="34" charset="-128"/>
                <a:ea typeface="Hiragino Kaku Gothic ProN W3" panose="020B0300000000000000" pitchFamily="34" charset="-128"/>
              </a:rPr>
              <a:t>1</a:t>
            </a:r>
            <a:r>
              <a:rPr lang="ja-JP" altLang="en-US" sz="4000" dirty="0">
                <a:latin typeface="Hiragino Kaku Gothic ProN W3" panose="020B0300000000000000" pitchFamily="34" charset="-128"/>
                <a:ea typeface="Hiragino Kaku Gothic ProN W3" panose="020B0300000000000000" pitchFamily="34" charset="-128"/>
              </a:rPr>
              <a:t>日目）に患者の特徴・臓器障害スコア・既往歴・心臓手術の内容を収集</a:t>
            </a:r>
            <a:endParaRPr lang="en-US" altLang="ja-JP" sz="4000" dirty="0">
              <a:latin typeface="Hiragino Kaku Gothic ProN W3" panose="020B0300000000000000" pitchFamily="34" charset="-128"/>
              <a:ea typeface="Hiragino Kaku Gothic ProN W3" panose="020B0300000000000000" pitchFamily="34" charset="-128"/>
            </a:endParaRPr>
          </a:p>
          <a:p>
            <a:pPr marL="0" indent="0" defTabSz="587022">
              <a:lnSpc>
                <a:spcPct val="100000"/>
              </a:lnSpc>
              <a:buSzTx/>
              <a:buNone/>
              <a:defRPr sz="3800" b="1">
                <a:latin typeface="ヒラギノ角ゴ ProN W6"/>
                <a:ea typeface="ヒラギノ角ゴ ProN W6"/>
                <a:cs typeface="ヒラギノ角ゴ ProN W6"/>
                <a:sym typeface="ヒラギノ角ゴ ProN W6"/>
              </a:defRPr>
            </a:pPr>
            <a:endParaRPr lang="en-US" sz="4000" dirty="0">
              <a:latin typeface="Hiragino Kaku Gothic ProN W3" panose="020B0300000000000000" pitchFamily="34" charset="-128"/>
              <a:ea typeface="Hiragino Kaku Gothic ProN W3" panose="020B0300000000000000" pitchFamily="34" charset="-128"/>
            </a:endParaRPr>
          </a:p>
          <a:p>
            <a:pPr marL="0" indent="0" defTabSz="587022">
              <a:lnSpc>
                <a:spcPct val="100000"/>
              </a:lnSpc>
              <a:buSzTx/>
              <a:buNone/>
              <a:defRPr sz="3800" b="1">
                <a:latin typeface="ヒラギノ角ゴ ProN W6"/>
                <a:ea typeface="ヒラギノ角ゴ ProN W6"/>
                <a:cs typeface="ヒラギノ角ゴ ProN W6"/>
                <a:sym typeface="ヒラギノ角ゴ ProN W6"/>
              </a:defRPr>
            </a:pPr>
            <a:r>
              <a:rPr lang="ja-JP" altLang="en-US" sz="4000" dirty="0">
                <a:latin typeface="Hiragino Kaku Gothic ProN W3" panose="020B0300000000000000" pitchFamily="34" charset="-128"/>
                <a:ea typeface="Hiragino Kaku Gothic ProN W3" panose="020B0300000000000000" pitchFamily="34" charset="-128"/>
              </a:rPr>
              <a:t>・患者の研究登録後から</a:t>
            </a:r>
            <a:r>
              <a:rPr lang="en-US" altLang="ja-JP" sz="4000" dirty="0">
                <a:latin typeface="Hiragino Kaku Gothic ProN W3" panose="020B0300000000000000" pitchFamily="34" charset="-128"/>
                <a:ea typeface="Hiragino Kaku Gothic ProN W3" panose="020B0300000000000000" pitchFamily="34" charset="-128"/>
              </a:rPr>
              <a:t>ICU</a:t>
            </a:r>
            <a:r>
              <a:rPr lang="ja-JP" altLang="en-US" sz="4000" dirty="0">
                <a:latin typeface="Hiragino Kaku Gothic ProN W3" panose="020B0300000000000000" pitchFamily="34" charset="-128"/>
                <a:ea typeface="Hiragino Kaku Gothic ProN W3" panose="020B0300000000000000" pitchFamily="34" charset="-128"/>
              </a:rPr>
              <a:t>退室間、血管収縮薬の使用期間・腎代替療法の有無・水分バランス・機械的侵襲換気の有無・</a:t>
            </a:r>
            <a:r>
              <a:rPr lang="en-US" altLang="ja-JP" sz="4000" dirty="0">
                <a:latin typeface="Hiragino Kaku Gothic ProN W3" panose="020B0300000000000000" pitchFamily="34" charset="-128"/>
                <a:ea typeface="Hiragino Kaku Gothic ProN W3" panose="020B0300000000000000" pitchFamily="34" charset="-128"/>
              </a:rPr>
              <a:t>Cr</a:t>
            </a:r>
            <a:r>
              <a:rPr lang="ja-JP" altLang="en-US" sz="4000" dirty="0">
                <a:latin typeface="Hiragino Kaku Gothic ProN W3" panose="020B0300000000000000" pitchFamily="34" charset="-128"/>
                <a:ea typeface="Hiragino Kaku Gothic ProN W3" panose="020B0300000000000000" pitchFamily="34" charset="-128"/>
              </a:rPr>
              <a:t>・</a:t>
            </a:r>
            <a:r>
              <a:rPr lang="en-US" altLang="ja-JP" sz="4000" dirty="0">
                <a:latin typeface="Hiragino Kaku Gothic ProN W3" panose="020B0300000000000000" pitchFamily="34" charset="-128"/>
                <a:ea typeface="Hiragino Kaku Gothic ProN W3" panose="020B0300000000000000" pitchFamily="34" charset="-128"/>
              </a:rPr>
              <a:t>CK</a:t>
            </a:r>
            <a:r>
              <a:rPr lang="ja-JP" altLang="en-US" sz="4000" dirty="0">
                <a:latin typeface="Hiragino Kaku Gothic ProN W3" panose="020B0300000000000000" pitchFamily="34" charset="-128"/>
                <a:ea typeface="Hiragino Kaku Gothic ProN W3" panose="020B0300000000000000" pitchFamily="34" charset="-128"/>
              </a:rPr>
              <a:t>・</a:t>
            </a:r>
            <a:r>
              <a:rPr lang="en-US" altLang="ja-JP" sz="4000" dirty="0">
                <a:latin typeface="Hiragino Kaku Gothic ProN W3" panose="020B0300000000000000" pitchFamily="34" charset="-128"/>
                <a:ea typeface="Hiragino Kaku Gothic ProN W3" panose="020B0300000000000000" pitchFamily="34" charset="-128"/>
              </a:rPr>
              <a:t>Lac</a:t>
            </a:r>
            <a:r>
              <a:rPr lang="ja-JP" altLang="en-US" sz="4000" dirty="0">
                <a:latin typeface="Hiragino Kaku Gothic ProN W3" panose="020B0300000000000000" pitchFamily="34" charset="-128"/>
                <a:ea typeface="Hiragino Kaku Gothic ProN W3" panose="020B0300000000000000" pitchFamily="34" charset="-128"/>
              </a:rPr>
              <a:t>・</a:t>
            </a:r>
            <a:r>
              <a:rPr lang="en-US" altLang="ja-JP" sz="4000" dirty="0" err="1">
                <a:latin typeface="Hiragino Kaku Gothic ProN W3" panose="020B0300000000000000" pitchFamily="34" charset="-128"/>
                <a:ea typeface="Hiragino Kaku Gothic ProN W3" panose="020B0300000000000000" pitchFamily="34" charset="-128"/>
              </a:rPr>
              <a:t>TnT</a:t>
            </a:r>
            <a:r>
              <a:rPr lang="ja-JP" altLang="en-US" sz="4000" dirty="0">
                <a:latin typeface="Hiragino Kaku Gothic ProN W3" panose="020B0300000000000000" pitchFamily="34" charset="-128"/>
                <a:ea typeface="Hiragino Kaku Gothic ProN W3" panose="020B0300000000000000" pitchFamily="34" charset="-128"/>
              </a:rPr>
              <a:t>等を収集</a:t>
            </a:r>
            <a:endParaRPr lang="en-US" sz="4000" dirty="0">
              <a:latin typeface="Hiragino Kaku Gothic ProN W3" panose="020B0300000000000000" pitchFamily="34" charset="-128"/>
              <a:ea typeface="Hiragino Kaku Gothic ProN W3" panose="020B0300000000000000" pitchFamily="34" charset="-128"/>
            </a:endParaRPr>
          </a:p>
        </p:txBody>
      </p:sp>
      <p:sp>
        <p:nvSpPr>
          <p:cNvPr id="503" name="outcomes"/>
          <p:cNvSpPr txBox="1">
            <a:spLocks noGrp="1"/>
          </p:cNvSpPr>
          <p:nvPr>
            <p:ph type="title"/>
          </p:nvPr>
        </p:nvSpPr>
        <p:spPr>
          <a:prstGeom prst="rect">
            <a:avLst/>
          </a:prstGeom>
        </p:spPr>
        <p:txBody>
          <a:bodyPr/>
          <a:lstStyle>
            <a:lvl1pPr>
              <a:defRPr spc="-200"/>
            </a:lvl1pPr>
          </a:lstStyle>
          <a:p>
            <a:r>
              <a:rPr lang="en-US" altLang="ja-JP" dirty="0"/>
              <a:t>Clinical parameters</a:t>
            </a:r>
            <a:endParaRPr dirty="0"/>
          </a:p>
        </p:txBody>
      </p:sp>
      <p:sp>
        <p:nvSpPr>
          <p:cNvPr id="2" name="スライド番号プレースホルダー 1">
            <a:extLst>
              <a:ext uri="{FF2B5EF4-FFF2-40B4-BE49-F238E27FC236}">
                <a16:creationId xmlns:a16="http://schemas.microsoft.com/office/drawing/2014/main" id="{BB4D9DCB-D674-0275-FCFD-656B2551B54F}"/>
              </a:ext>
            </a:extLst>
          </p:cNvPr>
          <p:cNvSpPr>
            <a:spLocks noGrp="1"/>
          </p:cNvSpPr>
          <p:nvPr>
            <p:ph type="sldNum" sz="quarter" idx="2"/>
          </p:nvPr>
        </p:nvSpPr>
        <p:spPr/>
        <p:txBody>
          <a:bodyPr/>
          <a:lstStyle/>
          <a:p>
            <a:fld id="{86CB4B4D-7CA3-9044-876B-883B54F8677D}" type="slidenum">
              <a:rPr lang="en-US" altLang="ja-JP" smtClean="0"/>
              <a:t>12</a:t>
            </a:fld>
            <a:endParaRPr lang="ja-JP" altLang="en-US"/>
          </a:p>
        </p:txBody>
      </p:sp>
      <p:pic>
        <p:nvPicPr>
          <p:cNvPr id="5" name="オーディオ 4">
            <a:hlinkClick r:id="" action="ppaction://media"/>
            <a:extLst>
              <a:ext uri="{FF2B5EF4-FFF2-40B4-BE49-F238E27FC236}">
                <a16:creationId xmlns:a16="http://schemas.microsoft.com/office/drawing/2014/main" id="{5701D4BD-6882-AFE5-EE73-E5AA0318ED2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967912109"/>
      </p:ext>
    </p:extLst>
  </p:cSld>
  <p:clrMapOvr>
    <a:masterClrMapping/>
  </p:clrMapOvr>
  <p:transition spd="med" advTm="39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6E2E570-3964-C5C8-6AF0-89A80C79C9D9}"/>
              </a:ext>
            </a:extLst>
          </p:cNvPr>
          <p:cNvSpPr>
            <a:spLocks noGrp="1"/>
          </p:cNvSpPr>
          <p:nvPr>
            <p:ph type="body" idx="1"/>
          </p:nvPr>
        </p:nvSpPr>
        <p:spPr/>
        <p:txBody>
          <a:bodyPr>
            <a:normAutofit/>
          </a:bodyPr>
          <a:lstStyle/>
          <a:p>
            <a:r>
              <a:rPr lang="en-US" altLang="ja-JP" sz="4000" dirty="0"/>
              <a:t>Bio</a:t>
            </a:r>
            <a:r>
              <a:rPr lang="ja-JP" altLang="en-US" sz="4000" dirty="0"/>
              <a:t>ｰ</a:t>
            </a:r>
            <a:r>
              <a:rPr lang="en-US" altLang="ja-JP" sz="4000" dirty="0"/>
              <a:t>ADM</a:t>
            </a:r>
            <a:r>
              <a:rPr lang="ja-JP" altLang="en-US" sz="4000" dirty="0"/>
              <a:t>および</a:t>
            </a:r>
            <a:r>
              <a:rPr lang="en-US" altLang="ja-JP" sz="4000" dirty="0"/>
              <a:t>cDPP3</a:t>
            </a:r>
            <a:r>
              <a:rPr lang="ja-JP" altLang="en-US" sz="4000" dirty="0"/>
              <a:t>濃度を測定するためのの血液サンプルは</a:t>
            </a:r>
            <a:r>
              <a:rPr lang="en-US" altLang="ja-JP" sz="4000" dirty="0"/>
              <a:t>ICU</a:t>
            </a:r>
            <a:r>
              <a:rPr lang="ja-JP" altLang="en-US" sz="4000" dirty="0"/>
              <a:t>入室</a:t>
            </a:r>
            <a:r>
              <a:rPr lang="en-US" altLang="ja-JP" sz="4000" dirty="0"/>
              <a:t>2</a:t>
            </a:r>
            <a:r>
              <a:rPr lang="ja-JP" altLang="en-US" sz="4000" dirty="0"/>
              <a:t>時間以内に採取し、</a:t>
            </a:r>
            <a:r>
              <a:rPr lang="en-US" altLang="ja-JP" sz="4000" dirty="0"/>
              <a:t>2</a:t>
            </a:r>
            <a:r>
              <a:rPr lang="ja-JP" altLang="en-US" sz="4000" dirty="0"/>
              <a:t>，</a:t>
            </a:r>
            <a:r>
              <a:rPr lang="en-US" altLang="ja-JP" sz="4000" dirty="0"/>
              <a:t>3</a:t>
            </a:r>
            <a:r>
              <a:rPr lang="ja-JP" altLang="en-US" sz="4000" dirty="0"/>
              <a:t>日目のサンプルは朝の回診時に採取した</a:t>
            </a:r>
            <a:endParaRPr lang="en-US" altLang="ja-JP" sz="4000" dirty="0"/>
          </a:p>
          <a:p>
            <a:r>
              <a:rPr lang="ja-JP" altLang="en-US" sz="4000" dirty="0"/>
              <a:t>血液サンプルはすぐに</a:t>
            </a:r>
            <a:r>
              <a:rPr lang="en-US" altLang="ja-JP" sz="4000" dirty="0"/>
              <a:t>EDTA</a:t>
            </a:r>
            <a:r>
              <a:rPr lang="ja-JP" altLang="en-US" sz="4000" dirty="0"/>
              <a:t>添加し遠心分離した後、血漿を免疫測定法を用いて盲検分析を行なうまで</a:t>
            </a:r>
            <a:r>
              <a:rPr lang="en-US" altLang="ja-JP" sz="4000" dirty="0"/>
              <a:t>-80</a:t>
            </a:r>
            <a:r>
              <a:rPr lang="ja-JP" altLang="en-US" sz="4000" dirty="0"/>
              <a:t>度で保管</a:t>
            </a:r>
            <a:endParaRPr lang="en-US" altLang="ja-JP" sz="4000" dirty="0"/>
          </a:p>
        </p:txBody>
      </p:sp>
      <p:sp>
        <p:nvSpPr>
          <p:cNvPr id="3" name="タイトル 2">
            <a:extLst>
              <a:ext uri="{FF2B5EF4-FFF2-40B4-BE49-F238E27FC236}">
                <a16:creationId xmlns:a16="http://schemas.microsoft.com/office/drawing/2014/main" id="{93D876AA-E6C4-4AC3-8537-3ACBDEAF64A1}"/>
              </a:ext>
            </a:extLst>
          </p:cNvPr>
          <p:cNvSpPr>
            <a:spLocks noGrp="1"/>
          </p:cNvSpPr>
          <p:nvPr>
            <p:ph type="title"/>
          </p:nvPr>
        </p:nvSpPr>
        <p:spPr/>
        <p:txBody>
          <a:bodyPr/>
          <a:lstStyle/>
          <a:p>
            <a:r>
              <a:rPr kumimoji="1" lang="en-US" altLang="ja-JP" dirty="0" err="1"/>
              <a:t>Biomaeker</a:t>
            </a:r>
            <a:r>
              <a:rPr kumimoji="1" lang="en-US" altLang="ja-JP" dirty="0"/>
              <a:t> measurements</a:t>
            </a:r>
            <a:endParaRPr kumimoji="1" lang="ja-JP" altLang="en-US" dirty="0"/>
          </a:p>
        </p:txBody>
      </p:sp>
      <p:sp>
        <p:nvSpPr>
          <p:cNvPr id="4" name="スライド番号プレースホルダー 3">
            <a:extLst>
              <a:ext uri="{FF2B5EF4-FFF2-40B4-BE49-F238E27FC236}">
                <a16:creationId xmlns:a16="http://schemas.microsoft.com/office/drawing/2014/main" id="{BAF13A61-74E6-5D78-C555-0F2F71862106}"/>
              </a:ext>
            </a:extLst>
          </p:cNvPr>
          <p:cNvSpPr>
            <a:spLocks noGrp="1"/>
          </p:cNvSpPr>
          <p:nvPr>
            <p:ph type="sldNum" sz="quarter" idx="2"/>
          </p:nvPr>
        </p:nvSpPr>
        <p:spPr/>
        <p:txBody>
          <a:bodyPr/>
          <a:lstStyle/>
          <a:p>
            <a:fld id="{86CB4B4D-7CA3-9044-876B-883B54F8677D}" type="slidenum">
              <a:rPr lang="en-US" altLang="ja-JP" smtClean="0"/>
              <a:t>13</a:t>
            </a:fld>
            <a:endParaRPr lang="ja-JP" altLang="en-US"/>
          </a:p>
        </p:txBody>
      </p:sp>
      <p:pic>
        <p:nvPicPr>
          <p:cNvPr id="5" name="オーディオ 4">
            <a:hlinkClick r:id="" action="ppaction://media"/>
            <a:extLst>
              <a:ext uri="{FF2B5EF4-FFF2-40B4-BE49-F238E27FC236}">
                <a16:creationId xmlns:a16="http://schemas.microsoft.com/office/drawing/2014/main" id="{A634748B-B185-6AD4-9C70-1624DA9E08B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2283485282"/>
      </p:ext>
    </p:extLst>
  </p:cSld>
  <p:clrMapOvr>
    <a:masterClrMapping/>
  </p:clrMapOvr>
  <p:transition spd="med" advTm="56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result"/>
          <p:cNvSpPr txBox="1">
            <a:spLocks noGrp="1"/>
          </p:cNvSpPr>
          <p:nvPr>
            <p:ph type="body" sz="half" idx="1"/>
          </p:nvPr>
        </p:nvSpPr>
        <p:spPr>
          <a:prstGeom prst="rect">
            <a:avLst/>
          </a:prstGeom>
        </p:spPr>
        <p:txBody>
          <a:bodyPr/>
          <a:lstStyle>
            <a:lvl1pPr marL="0" indent="0" defTabSz="1733930">
              <a:lnSpc>
                <a:spcPct val="80000"/>
              </a:lnSpc>
              <a:spcBef>
                <a:spcPts val="0"/>
              </a:spcBef>
              <a:buSzTx/>
              <a:buNone/>
              <a:defRPr sz="8200" b="1" spc="-199">
                <a:latin typeface="ヒラギノ角ゴ ProN W6"/>
                <a:ea typeface="ヒラギノ角ゴ ProN W6"/>
                <a:cs typeface="ヒラギノ角ゴ ProN W6"/>
                <a:sym typeface="ヒラギノ角ゴ ProN W6"/>
              </a:defRPr>
            </a:lvl1pPr>
          </a:lstStyle>
          <a:p>
            <a:r>
              <a:rPr lang="en-US" dirty="0"/>
              <a:t>R</a:t>
            </a:r>
            <a:r>
              <a:rPr dirty="0"/>
              <a:t>esult</a:t>
            </a:r>
            <a:r>
              <a:rPr lang="en-US" dirty="0"/>
              <a:t>s</a:t>
            </a:r>
            <a:endParaRPr dirty="0"/>
          </a:p>
        </p:txBody>
      </p:sp>
      <p:sp>
        <p:nvSpPr>
          <p:cNvPr id="2" name="スライド番号プレースホルダー 1">
            <a:extLst>
              <a:ext uri="{FF2B5EF4-FFF2-40B4-BE49-F238E27FC236}">
                <a16:creationId xmlns:a16="http://schemas.microsoft.com/office/drawing/2014/main" id="{7F2981B6-A985-0AF9-8355-45C90D5C6201}"/>
              </a:ext>
            </a:extLst>
          </p:cNvPr>
          <p:cNvSpPr>
            <a:spLocks noGrp="1"/>
          </p:cNvSpPr>
          <p:nvPr>
            <p:ph type="sldNum" sz="quarter" idx="2"/>
          </p:nvPr>
        </p:nvSpPr>
        <p:spPr/>
        <p:txBody>
          <a:bodyPr/>
          <a:lstStyle/>
          <a:p>
            <a:fld id="{86CB4B4D-7CA3-9044-876B-883B54F8677D}" type="slidenum">
              <a:rPr lang="en-US" altLang="ja-JP" smtClean="0"/>
              <a:t>14</a:t>
            </a:fld>
            <a:endParaRPr lang="ja-JP" altLang="en-US"/>
          </a:p>
        </p:txBody>
      </p:sp>
      <p:pic>
        <p:nvPicPr>
          <p:cNvPr id="5" name="オーディオ 4">
            <a:hlinkClick r:id="" action="ppaction://media"/>
            <a:extLst>
              <a:ext uri="{FF2B5EF4-FFF2-40B4-BE49-F238E27FC236}">
                <a16:creationId xmlns:a16="http://schemas.microsoft.com/office/drawing/2014/main" id="{07A3B4F8-E68E-510B-2A38-A7694DF6672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cSld>
  <p:clrMapOvr>
    <a:masterClrMapping/>
  </p:clrMapOvr>
  <p:transition spd="med" advTm="215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244C656-AEF9-41FD-D7D0-8EF556761F1C}"/>
              </a:ext>
            </a:extLst>
          </p:cNvPr>
          <p:cNvSpPr>
            <a:spLocks noGrp="1"/>
          </p:cNvSpPr>
          <p:nvPr>
            <p:ph type="title"/>
          </p:nvPr>
        </p:nvSpPr>
        <p:spPr/>
        <p:txBody>
          <a:bodyPr/>
          <a:lstStyle/>
          <a:p>
            <a:r>
              <a:rPr kumimoji="1" lang="en-US" altLang="ja-JP" dirty="0"/>
              <a:t>Study population</a:t>
            </a:r>
            <a:endParaRPr kumimoji="1" lang="ja-JP" altLang="en-US" dirty="0"/>
          </a:p>
        </p:txBody>
      </p:sp>
      <p:sp>
        <p:nvSpPr>
          <p:cNvPr id="2" name="スライド番号プレースホルダー 1">
            <a:extLst>
              <a:ext uri="{FF2B5EF4-FFF2-40B4-BE49-F238E27FC236}">
                <a16:creationId xmlns:a16="http://schemas.microsoft.com/office/drawing/2014/main" id="{5110EABE-7786-3C6A-97CF-B7C6FA05A91E}"/>
              </a:ext>
            </a:extLst>
          </p:cNvPr>
          <p:cNvSpPr>
            <a:spLocks noGrp="1"/>
          </p:cNvSpPr>
          <p:nvPr>
            <p:ph type="sldNum" sz="quarter" idx="2"/>
          </p:nvPr>
        </p:nvSpPr>
        <p:spPr/>
        <p:txBody>
          <a:bodyPr/>
          <a:lstStyle/>
          <a:p>
            <a:fld id="{86CB4B4D-7CA3-9044-876B-883B54F8677D}" type="slidenum">
              <a:rPr lang="en-US" altLang="ja-JP" smtClean="0"/>
              <a:t>15</a:t>
            </a:fld>
            <a:endParaRPr lang="ja-JP" altLang="en-US"/>
          </a:p>
        </p:txBody>
      </p:sp>
      <p:pic>
        <p:nvPicPr>
          <p:cNvPr id="6" name="図 5">
            <a:extLst>
              <a:ext uri="{FF2B5EF4-FFF2-40B4-BE49-F238E27FC236}">
                <a16:creationId xmlns:a16="http://schemas.microsoft.com/office/drawing/2014/main" id="{9028A432-8D8A-082D-9F89-83F9807B3925}"/>
              </a:ext>
            </a:extLst>
          </p:cNvPr>
          <p:cNvPicPr>
            <a:picLocks noChangeAspect="1"/>
          </p:cNvPicPr>
          <p:nvPr/>
        </p:nvPicPr>
        <p:blipFill rotWithShape="1">
          <a:blip r:embed="rId5"/>
          <a:srcRect b="63993"/>
          <a:stretch/>
        </p:blipFill>
        <p:spPr>
          <a:xfrm>
            <a:off x="89013" y="1263963"/>
            <a:ext cx="12826774" cy="6237504"/>
          </a:xfrm>
          <a:prstGeom prst="rect">
            <a:avLst/>
          </a:prstGeom>
        </p:spPr>
      </p:pic>
      <p:pic>
        <p:nvPicPr>
          <p:cNvPr id="7" name="オーディオ 6">
            <a:hlinkClick r:id="" action="ppaction://media"/>
            <a:extLst>
              <a:ext uri="{FF2B5EF4-FFF2-40B4-BE49-F238E27FC236}">
                <a16:creationId xmlns:a16="http://schemas.microsoft.com/office/drawing/2014/main" id="{A9674B0E-1420-908B-2985-A194109C076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3627078009"/>
      </p:ext>
    </p:extLst>
  </p:cSld>
  <p:clrMapOvr>
    <a:masterClrMapping/>
  </p:clrMapOvr>
  <p:transition spd="med" advTm="338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2AF468-5947-D9BF-FB67-5C05DB299D8C}"/>
              </a:ext>
            </a:extLst>
          </p:cNvPr>
          <p:cNvSpPr>
            <a:spLocks noGrp="1"/>
          </p:cNvSpPr>
          <p:nvPr>
            <p:ph type="title"/>
          </p:nvPr>
        </p:nvSpPr>
        <p:spPr/>
        <p:txBody>
          <a:bodyPr/>
          <a:lstStyle/>
          <a:p>
            <a:endParaRPr kumimoji="1" lang="ja-JP" altLang="en-US" dirty="0"/>
          </a:p>
        </p:txBody>
      </p:sp>
      <p:sp>
        <p:nvSpPr>
          <p:cNvPr id="3" name="スライド番号プレースホルダー 2">
            <a:extLst>
              <a:ext uri="{FF2B5EF4-FFF2-40B4-BE49-F238E27FC236}">
                <a16:creationId xmlns:a16="http://schemas.microsoft.com/office/drawing/2014/main" id="{9EB9CA67-3220-C53C-E921-0267BA94EB04}"/>
              </a:ext>
            </a:extLst>
          </p:cNvPr>
          <p:cNvSpPr>
            <a:spLocks noGrp="1"/>
          </p:cNvSpPr>
          <p:nvPr>
            <p:ph type="sldNum" sz="quarter" idx="2"/>
          </p:nvPr>
        </p:nvSpPr>
        <p:spPr/>
        <p:txBody>
          <a:bodyPr/>
          <a:lstStyle/>
          <a:p>
            <a:fld id="{86CB4B4D-7CA3-9044-876B-883B54F8677D}" type="slidenum">
              <a:rPr lang="en-US" altLang="ja-JP" smtClean="0"/>
              <a:t>16</a:t>
            </a:fld>
            <a:endParaRPr lang="ja-JP" altLang="en-US" dirty="0"/>
          </a:p>
        </p:txBody>
      </p:sp>
      <p:pic>
        <p:nvPicPr>
          <p:cNvPr id="4" name="図 3">
            <a:extLst>
              <a:ext uri="{FF2B5EF4-FFF2-40B4-BE49-F238E27FC236}">
                <a16:creationId xmlns:a16="http://schemas.microsoft.com/office/drawing/2014/main" id="{D6512A6B-5F97-848F-EDA8-676AF2B082C4}"/>
              </a:ext>
            </a:extLst>
          </p:cNvPr>
          <p:cNvPicPr>
            <a:picLocks noChangeAspect="1"/>
          </p:cNvPicPr>
          <p:nvPr/>
        </p:nvPicPr>
        <p:blipFill rotWithShape="1">
          <a:blip r:embed="rId5"/>
          <a:srcRect t="2837" b="88636"/>
          <a:stretch/>
        </p:blipFill>
        <p:spPr>
          <a:xfrm>
            <a:off x="698500" y="948266"/>
            <a:ext cx="11290300" cy="728133"/>
          </a:xfrm>
          <a:prstGeom prst="rect">
            <a:avLst/>
          </a:prstGeom>
        </p:spPr>
      </p:pic>
      <p:pic>
        <p:nvPicPr>
          <p:cNvPr id="5" name="図 4">
            <a:extLst>
              <a:ext uri="{FF2B5EF4-FFF2-40B4-BE49-F238E27FC236}">
                <a16:creationId xmlns:a16="http://schemas.microsoft.com/office/drawing/2014/main" id="{A509954A-1D7B-1DFC-893C-E95F633F6C4D}"/>
              </a:ext>
            </a:extLst>
          </p:cNvPr>
          <p:cNvPicPr>
            <a:picLocks noChangeAspect="1"/>
          </p:cNvPicPr>
          <p:nvPr/>
        </p:nvPicPr>
        <p:blipFill rotWithShape="1">
          <a:blip r:embed="rId5"/>
          <a:srcRect t="36144" b="16544"/>
          <a:stretch/>
        </p:blipFill>
        <p:spPr>
          <a:xfrm>
            <a:off x="698500" y="1676398"/>
            <a:ext cx="11290300" cy="7636935"/>
          </a:xfrm>
          <a:prstGeom prst="rect">
            <a:avLst/>
          </a:prstGeom>
        </p:spPr>
      </p:pic>
      <p:pic>
        <p:nvPicPr>
          <p:cNvPr id="6" name="オーディオ 5">
            <a:hlinkClick r:id="" action="ppaction://media"/>
            <a:extLst>
              <a:ext uri="{FF2B5EF4-FFF2-40B4-BE49-F238E27FC236}">
                <a16:creationId xmlns:a16="http://schemas.microsoft.com/office/drawing/2014/main" id="{473B4142-1516-8D29-74A4-B10A9E498F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1836921975"/>
      </p:ext>
    </p:extLst>
  </p:cSld>
  <p:clrMapOvr>
    <a:masterClrMapping/>
  </p:clrMapOvr>
  <p:transition spd="med" advTm="174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DAEF08-B944-5BB7-EFB7-DF2FCCBAF71C}"/>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E81C9646-BF7F-2501-56AC-C30E6AC420C2}"/>
              </a:ext>
            </a:extLst>
          </p:cNvPr>
          <p:cNvSpPr>
            <a:spLocks noGrp="1"/>
          </p:cNvSpPr>
          <p:nvPr>
            <p:ph type="sldNum" sz="quarter" idx="2"/>
          </p:nvPr>
        </p:nvSpPr>
        <p:spPr/>
        <p:txBody>
          <a:bodyPr/>
          <a:lstStyle/>
          <a:p>
            <a:fld id="{86CB4B4D-7CA3-9044-876B-883B54F8677D}" type="slidenum">
              <a:rPr lang="en-US" altLang="ja-JP" smtClean="0"/>
              <a:t>17</a:t>
            </a:fld>
            <a:endParaRPr lang="ja-JP" altLang="en-US" dirty="0"/>
          </a:p>
        </p:txBody>
      </p:sp>
      <p:pic>
        <p:nvPicPr>
          <p:cNvPr id="4" name="図 3">
            <a:extLst>
              <a:ext uri="{FF2B5EF4-FFF2-40B4-BE49-F238E27FC236}">
                <a16:creationId xmlns:a16="http://schemas.microsoft.com/office/drawing/2014/main" id="{16289AA9-7F67-6335-96FC-93D7AA3ED04B}"/>
              </a:ext>
            </a:extLst>
          </p:cNvPr>
          <p:cNvPicPr>
            <a:picLocks noChangeAspect="1"/>
          </p:cNvPicPr>
          <p:nvPr/>
        </p:nvPicPr>
        <p:blipFill rotWithShape="1">
          <a:blip r:embed="rId5"/>
          <a:srcRect t="83253"/>
          <a:stretch/>
        </p:blipFill>
        <p:spPr>
          <a:xfrm>
            <a:off x="857250" y="2294466"/>
            <a:ext cx="11290300" cy="4038601"/>
          </a:xfrm>
          <a:prstGeom prst="rect">
            <a:avLst/>
          </a:prstGeom>
        </p:spPr>
      </p:pic>
      <p:pic>
        <p:nvPicPr>
          <p:cNvPr id="5" name="図 4">
            <a:extLst>
              <a:ext uri="{FF2B5EF4-FFF2-40B4-BE49-F238E27FC236}">
                <a16:creationId xmlns:a16="http://schemas.microsoft.com/office/drawing/2014/main" id="{2B579042-B1CA-B0FB-3202-3FEBDAEBB5F1}"/>
              </a:ext>
            </a:extLst>
          </p:cNvPr>
          <p:cNvPicPr>
            <a:picLocks noChangeAspect="1"/>
          </p:cNvPicPr>
          <p:nvPr/>
        </p:nvPicPr>
        <p:blipFill rotWithShape="1">
          <a:blip r:embed="rId5"/>
          <a:srcRect t="2837" b="88636"/>
          <a:stretch/>
        </p:blipFill>
        <p:spPr>
          <a:xfrm>
            <a:off x="857250" y="1566333"/>
            <a:ext cx="11290300" cy="728133"/>
          </a:xfrm>
          <a:prstGeom prst="rect">
            <a:avLst/>
          </a:prstGeom>
        </p:spPr>
      </p:pic>
      <p:pic>
        <p:nvPicPr>
          <p:cNvPr id="6" name="オーディオ 5">
            <a:hlinkClick r:id="" action="ppaction://media"/>
            <a:extLst>
              <a:ext uri="{FF2B5EF4-FFF2-40B4-BE49-F238E27FC236}">
                <a16:creationId xmlns:a16="http://schemas.microsoft.com/office/drawing/2014/main" id="{E1742864-9434-3E9F-865F-D16AE401F08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914939218"/>
      </p:ext>
    </p:extLst>
  </p:cSld>
  <p:clrMapOvr>
    <a:masterClrMapping/>
  </p:clrMapOvr>
  <p:transition spd="med" advTm="151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BD73E02-2722-4CD9-7D5C-8A209881F19C}"/>
              </a:ext>
            </a:extLst>
          </p:cNvPr>
          <p:cNvSpPr>
            <a:spLocks noGrp="1"/>
          </p:cNvSpPr>
          <p:nvPr>
            <p:ph type="body" idx="1"/>
          </p:nvPr>
        </p:nvSpPr>
        <p:spPr/>
        <p:txBody>
          <a:bodyPr/>
          <a:lstStyle/>
          <a:p>
            <a:endParaRPr kumimoji="1" lang="ja-JP" altLang="en-US" dirty="0"/>
          </a:p>
        </p:txBody>
      </p:sp>
      <p:sp>
        <p:nvSpPr>
          <p:cNvPr id="3" name="タイトル 2">
            <a:extLst>
              <a:ext uri="{FF2B5EF4-FFF2-40B4-BE49-F238E27FC236}">
                <a16:creationId xmlns:a16="http://schemas.microsoft.com/office/drawing/2014/main" id="{F3FDFC9D-6090-9CCE-08AA-0065905626DE}"/>
              </a:ext>
            </a:extLst>
          </p:cNvPr>
          <p:cNvSpPr>
            <a:spLocks noGrp="1"/>
          </p:cNvSpPr>
          <p:nvPr>
            <p:ph type="title"/>
          </p:nvPr>
        </p:nvSpPr>
        <p:spPr/>
        <p:txBody>
          <a:bodyPr>
            <a:normAutofit fontScale="90000"/>
          </a:bodyPr>
          <a:lstStyle/>
          <a:p>
            <a:r>
              <a:rPr kumimoji="1" lang="en-US" altLang="ja-JP" dirty="0"/>
              <a:t>Temporal profiles of bio-ADM and cDPP3 following cardiac surgery</a:t>
            </a:r>
            <a:endParaRPr kumimoji="1" lang="ja-JP" altLang="en-US" dirty="0"/>
          </a:p>
        </p:txBody>
      </p:sp>
      <p:sp>
        <p:nvSpPr>
          <p:cNvPr id="4" name="スライド番号プレースホルダー 3">
            <a:extLst>
              <a:ext uri="{FF2B5EF4-FFF2-40B4-BE49-F238E27FC236}">
                <a16:creationId xmlns:a16="http://schemas.microsoft.com/office/drawing/2014/main" id="{A06AA9EE-624A-B68B-0D0F-1B3061F4B518}"/>
              </a:ext>
            </a:extLst>
          </p:cNvPr>
          <p:cNvSpPr>
            <a:spLocks noGrp="1"/>
          </p:cNvSpPr>
          <p:nvPr>
            <p:ph type="sldNum" sz="quarter" idx="2"/>
          </p:nvPr>
        </p:nvSpPr>
        <p:spPr/>
        <p:txBody>
          <a:bodyPr/>
          <a:lstStyle/>
          <a:p>
            <a:fld id="{86CB4B4D-7CA3-9044-876B-883B54F8677D}" type="slidenum">
              <a:rPr lang="en-US" altLang="ja-JP" smtClean="0"/>
              <a:t>18</a:t>
            </a:fld>
            <a:endParaRPr lang="ja-JP" altLang="en-US"/>
          </a:p>
        </p:txBody>
      </p:sp>
      <p:pic>
        <p:nvPicPr>
          <p:cNvPr id="6" name="図 5">
            <a:extLst>
              <a:ext uri="{FF2B5EF4-FFF2-40B4-BE49-F238E27FC236}">
                <a16:creationId xmlns:a16="http://schemas.microsoft.com/office/drawing/2014/main" id="{3213789F-20FF-4188-0BCB-F08FA6617AC5}"/>
              </a:ext>
            </a:extLst>
          </p:cNvPr>
          <p:cNvPicPr>
            <a:picLocks noChangeAspect="1"/>
          </p:cNvPicPr>
          <p:nvPr/>
        </p:nvPicPr>
        <p:blipFill rotWithShape="1">
          <a:blip r:embed="rId5"/>
          <a:srcRect b="23052"/>
          <a:stretch/>
        </p:blipFill>
        <p:spPr>
          <a:xfrm>
            <a:off x="1878641" y="1621052"/>
            <a:ext cx="9247517" cy="7995486"/>
          </a:xfrm>
          <a:prstGeom prst="rect">
            <a:avLst/>
          </a:prstGeom>
        </p:spPr>
      </p:pic>
      <p:pic>
        <p:nvPicPr>
          <p:cNvPr id="5" name="オーディオ 4">
            <a:hlinkClick r:id="" action="ppaction://media"/>
            <a:extLst>
              <a:ext uri="{FF2B5EF4-FFF2-40B4-BE49-F238E27FC236}">
                <a16:creationId xmlns:a16="http://schemas.microsoft.com/office/drawing/2014/main" id="{8ED784E2-F8B1-3C43-4892-36525975E0F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49112402"/>
      </p:ext>
    </p:extLst>
  </p:cSld>
  <p:clrMapOvr>
    <a:masterClrMapping/>
  </p:clrMapOvr>
  <p:transition spd="med" advTm="575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E9265CB-ED0E-F7B8-2997-B0D7265B47D2}"/>
              </a:ext>
            </a:extLst>
          </p:cNvPr>
          <p:cNvSpPr>
            <a:spLocks noGrp="1"/>
          </p:cNvSpPr>
          <p:nvPr>
            <p:ph type="body" idx="1"/>
          </p:nvPr>
        </p:nvSpPr>
        <p:spPr/>
        <p:txBody>
          <a:bodyPr/>
          <a:lstStyle/>
          <a:p>
            <a:endParaRPr kumimoji="1" lang="ja-JP" altLang="en-US" dirty="0"/>
          </a:p>
        </p:txBody>
      </p:sp>
      <p:sp>
        <p:nvSpPr>
          <p:cNvPr id="3" name="タイトル 2">
            <a:extLst>
              <a:ext uri="{FF2B5EF4-FFF2-40B4-BE49-F238E27FC236}">
                <a16:creationId xmlns:a16="http://schemas.microsoft.com/office/drawing/2014/main" id="{0D43CA58-F83C-05DB-57FA-00CED429982F}"/>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E074477-E85F-7376-1ECF-130F52DF872F}"/>
              </a:ext>
            </a:extLst>
          </p:cNvPr>
          <p:cNvSpPr>
            <a:spLocks noGrp="1"/>
          </p:cNvSpPr>
          <p:nvPr>
            <p:ph type="sldNum" sz="quarter" idx="2"/>
          </p:nvPr>
        </p:nvSpPr>
        <p:spPr/>
        <p:txBody>
          <a:bodyPr/>
          <a:lstStyle/>
          <a:p>
            <a:fld id="{86CB4B4D-7CA3-9044-876B-883B54F8677D}" type="slidenum">
              <a:rPr lang="en-US" altLang="ja-JP" smtClean="0"/>
              <a:t>19</a:t>
            </a:fld>
            <a:endParaRPr lang="ja-JP" altLang="en-US"/>
          </a:p>
        </p:txBody>
      </p:sp>
      <p:pic>
        <p:nvPicPr>
          <p:cNvPr id="5" name="図 4">
            <a:extLst>
              <a:ext uri="{FF2B5EF4-FFF2-40B4-BE49-F238E27FC236}">
                <a16:creationId xmlns:a16="http://schemas.microsoft.com/office/drawing/2014/main" id="{2BE56184-F032-7EEC-932A-6ADD853729D0}"/>
              </a:ext>
            </a:extLst>
          </p:cNvPr>
          <p:cNvPicPr>
            <a:picLocks noChangeAspect="1"/>
          </p:cNvPicPr>
          <p:nvPr/>
        </p:nvPicPr>
        <p:blipFill rotWithShape="1">
          <a:blip r:embed="rId5"/>
          <a:srcRect b="11982"/>
          <a:stretch/>
        </p:blipFill>
        <p:spPr>
          <a:xfrm>
            <a:off x="1017918" y="-12163"/>
            <a:ext cx="11334954" cy="9628702"/>
          </a:xfrm>
          <a:prstGeom prst="rect">
            <a:avLst/>
          </a:prstGeom>
        </p:spPr>
      </p:pic>
      <p:pic>
        <p:nvPicPr>
          <p:cNvPr id="6" name="オーディオ 5">
            <a:hlinkClick r:id="" action="ppaction://media"/>
            <a:extLst>
              <a:ext uri="{FF2B5EF4-FFF2-40B4-BE49-F238E27FC236}">
                <a16:creationId xmlns:a16="http://schemas.microsoft.com/office/drawing/2014/main" id="{BFC7AA77-A84F-C2C7-56AF-582F68C61B2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2544527936"/>
      </p:ext>
    </p:extLst>
  </p:cSld>
  <p:clrMapOvr>
    <a:masterClrMapping/>
  </p:clrMapOvr>
  <p:transition spd="med" advTm="496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本日の論文"/>
          <p:cNvSpPr txBox="1">
            <a:spLocks noGrp="1"/>
          </p:cNvSpPr>
          <p:nvPr>
            <p:ph type="title"/>
          </p:nvPr>
        </p:nvSpPr>
        <p:spPr>
          <a:prstGeom prst="rect">
            <a:avLst/>
          </a:prstGeom>
        </p:spPr>
        <p:txBody>
          <a:bodyPr/>
          <a:lstStyle>
            <a:lvl1pPr>
              <a:defRPr spc="-200"/>
            </a:lvl1pPr>
          </a:lstStyle>
          <a:p>
            <a:r>
              <a:rPr dirty="0" err="1"/>
              <a:t>本日の論文</a:t>
            </a:r>
            <a:endParaRPr dirty="0"/>
          </a:p>
        </p:txBody>
      </p:sp>
      <p:sp>
        <p:nvSpPr>
          <p:cNvPr id="6" name="スライド番号プレースホルダー 5">
            <a:extLst>
              <a:ext uri="{FF2B5EF4-FFF2-40B4-BE49-F238E27FC236}">
                <a16:creationId xmlns:a16="http://schemas.microsoft.com/office/drawing/2014/main" id="{53131896-4C31-75FF-5594-50C548513E1B}"/>
              </a:ext>
            </a:extLst>
          </p:cNvPr>
          <p:cNvSpPr>
            <a:spLocks noGrp="1"/>
          </p:cNvSpPr>
          <p:nvPr>
            <p:ph type="sldNum" sz="quarter" idx="2"/>
          </p:nvPr>
        </p:nvSpPr>
        <p:spPr/>
        <p:txBody>
          <a:bodyPr/>
          <a:lstStyle/>
          <a:p>
            <a:fld id="{86CB4B4D-7CA3-9044-876B-883B54F8677D}" type="slidenum">
              <a:rPr lang="en-US" altLang="ja-JP" smtClean="0"/>
              <a:t>2</a:t>
            </a:fld>
            <a:endParaRPr lang="ja-JP" altLang="en-US" dirty="0"/>
          </a:p>
        </p:txBody>
      </p:sp>
      <p:pic>
        <p:nvPicPr>
          <p:cNvPr id="8" name="図 7">
            <a:extLst>
              <a:ext uri="{FF2B5EF4-FFF2-40B4-BE49-F238E27FC236}">
                <a16:creationId xmlns:a16="http://schemas.microsoft.com/office/drawing/2014/main" id="{DE75B35D-87FC-2EFE-BC60-BF6D7FB5115A}"/>
              </a:ext>
            </a:extLst>
          </p:cNvPr>
          <p:cNvPicPr>
            <a:picLocks noChangeAspect="1"/>
          </p:cNvPicPr>
          <p:nvPr/>
        </p:nvPicPr>
        <p:blipFill>
          <a:blip r:embed="rId5"/>
          <a:stretch>
            <a:fillRect/>
          </a:stretch>
        </p:blipFill>
        <p:spPr>
          <a:xfrm>
            <a:off x="698499" y="1663539"/>
            <a:ext cx="11587679" cy="5228327"/>
          </a:xfrm>
          <a:prstGeom prst="rect">
            <a:avLst/>
          </a:prstGeom>
        </p:spPr>
      </p:pic>
      <p:pic>
        <p:nvPicPr>
          <p:cNvPr id="2" name="オーディオ 1">
            <a:hlinkClick r:id="" action="ppaction://media"/>
            <a:extLst>
              <a:ext uri="{FF2B5EF4-FFF2-40B4-BE49-F238E27FC236}">
                <a16:creationId xmlns:a16="http://schemas.microsoft.com/office/drawing/2014/main" id="{C91FD8B6-B707-7295-5400-581E48C4EF2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50000" t="-175000" r="-350000" b="-175000"/>
          <a:stretch>
            <a:fillRect/>
          </a:stretch>
        </p:blipFill>
        <p:spPr>
          <a:xfrm>
            <a:off x="9753600" y="7620000"/>
            <a:ext cx="3251200" cy="1828800"/>
          </a:xfrm>
          <a:prstGeom prst="rect">
            <a:avLst/>
          </a:prstGeom>
        </p:spPr>
      </p:pic>
    </p:spTree>
  </p:cSld>
  <p:clrMapOvr>
    <a:masterClrMapping/>
  </p:clrMapOvr>
  <p:transition spd="med" advTm="69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EA3B53F-C82E-1F50-16F2-DCDCB83B6306}"/>
              </a:ext>
            </a:extLst>
          </p:cNvPr>
          <p:cNvSpPr>
            <a:spLocks noGrp="1"/>
          </p:cNvSpPr>
          <p:nvPr>
            <p:ph type="title"/>
          </p:nvPr>
        </p:nvSpPr>
        <p:spPr/>
        <p:txBody>
          <a:bodyPr/>
          <a:lstStyle/>
          <a:p>
            <a:r>
              <a:rPr lang="en-US" altLang="ja-JP" dirty="0" err="1"/>
              <a:t>Prolomged</a:t>
            </a:r>
            <a:r>
              <a:rPr lang="en-US" altLang="ja-JP" dirty="0"/>
              <a:t> vasopressor dependency</a:t>
            </a:r>
            <a:endParaRPr lang="ja-JP" altLang="en-US" dirty="0"/>
          </a:p>
        </p:txBody>
      </p:sp>
      <p:sp>
        <p:nvSpPr>
          <p:cNvPr id="2" name="スライド番号プレースホルダー 1">
            <a:extLst>
              <a:ext uri="{FF2B5EF4-FFF2-40B4-BE49-F238E27FC236}">
                <a16:creationId xmlns:a16="http://schemas.microsoft.com/office/drawing/2014/main" id="{D85FA430-8721-B947-215C-6C090FF58F44}"/>
              </a:ext>
            </a:extLst>
          </p:cNvPr>
          <p:cNvSpPr>
            <a:spLocks noGrp="1"/>
          </p:cNvSpPr>
          <p:nvPr>
            <p:ph type="sldNum" sz="quarter" idx="2"/>
          </p:nvPr>
        </p:nvSpPr>
        <p:spPr/>
        <p:txBody>
          <a:bodyPr/>
          <a:lstStyle/>
          <a:p>
            <a:fld id="{86CB4B4D-7CA3-9044-876B-883B54F8677D}" type="slidenum">
              <a:rPr lang="en-US" altLang="ja-JP" smtClean="0"/>
              <a:t>20</a:t>
            </a:fld>
            <a:endParaRPr lang="ja-JP" altLang="en-US"/>
          </a:p>
        </p:txBody>
      </p:sp>
      <p:pic>
        <p:nvPicPr>
          <p:cNvPr id="5" name="図 4">
            <a:extLst>
              <a:ext uri="{FF2B5EF4-FFF2-40B4-BE49-F238E27FC236}">
                <a16:creationId xmlns:a16="http://schemas.microsoft.com/office/drawing/2014/main" id="{E279E403-0889-A385-A07C-5B515374EF76}"/>
              </a:ext>
            </a:extLst>
          </p:cNvPr>
          <p:cNvPicPr>
            <a:picLocks noChangeAspect="1"/>
          </p:cNvPicPr>
          <p:nvPr/>
        </p:nvPicPr>
        <p:blipFill rotWithShape="1">
          <a:blip r:embed="rId5"/>
          <a:srcRect b="88438"/>
          <a:stretch/>
        </p:blipFill>
        <p:spPr>
          <a:xfrm>
            <a:off x="1207022" y="1285149"/>
            <a:ext cx="10873836" cy="898934"/>
          </a:xfrm>
          <a:prstGeom prst="rect">
            <a:avLst/>
          </a:prstGeom>
        </p:spPr>
      </p:pic>
      <p:pic>
        <p:nvPicPr>
          <p:cNvPr id="6" name="図 5">
            <a:extLst>
              <a:ext uri="{FF2B5EF4-FFF2-40B4-BE49-F238E27FC236}">
                <a16:creationId xmlns:a16="http://schemas.microsoft.com/office/drawing/2014/main" id="{94D6A4A2-F3AD-6786-2D9E-8A8CCA00BB34}"/>
              </a:ext>
            </a:extLst>
          </p:cNvPr>
          <p:cNvPicPr>
            <a:picLocks noChangeAspect="1"/>
          </p:cNvPicPr>
          <p:nvPr/>
        </p:nvPicPr>
        <p:blipFill rotWithShape="1">
          <a:blip r:embed="rId5"/>
          <a:srcRect l="-295" t="13746" r="73612" b="12238"/>
          <a:stretch/>
        </p:blipFill>
        <p:spPr>
          <a:xfrm>
            <a:off x="2380892" y="2426227"/>
            <a:ext cx="8229600" cy="6042224"/>
          </a:xfrm>
          <a:prstGeom prst="rect">
            <a:avLst/>
          </a:prstGeom>
        </p:spPr>
      </p:pic>
      <p:pic>
        <p:nvPicPr>
          <p:cNvPr id="8" name="オーディオ 7">
            <a:hlinkClick r:id="" action="ppaction://media"/>
            <a:extLst>
              <a:ext uri="{FF2B5EF4-FFF2-40B4-BE49-F238E27FC236}">
                <a16:creationId xmlns:a16="http://schemas.microsoft.com/office/drawing/2014/main" id="{1D09923D-4202-7D18-9C18-EA4A08F5AD1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1275868655"/>
      </p:ext>
    </p:extLst>
  </p:cSld>
  <p:clrMapOvr>
    <a:masterClrMapping/>
  </p:clrMapOvr>
  <p:transition spd="med" advTm="557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F2809C-213B-0B03-B770-6540191D35FB}"/>
              </a:ext>
            </a:extLst>
          </p:cNvPr>
          <p:cNvSpPr>
            <a:spLocks noGrp="1"/>
          </p:cNvSpPr>
          <p:nvPr>
            <p:ph type="title"/>
          </p:nvPr>
        </p:nvSpPr>
        <p:spPr/>
        <p:txBody>
          <a:bodyPr/>
          <a:lstStyle/>
          <a:p>
            <a:r>
              <a:rPr kumimoji="1" lang="en-US" altLang="ja-JP" dirty="0"/>
              <a:t>AKI</a:t>
            </a:r>
            <a:endParaRPr kumimoji="1" lang="ja-JP" altLang="en-US" dirty="0"/>
          </a:p>
        </p:txBody>
      </p:sp>
      <p:sp>
        <p:nvSpPr>
          <p:cNvPr id="3" name="スライド番号プレースホルダー 2">
            <a:extLst>
              <a:ext uri="{FF2B5EF4-FFF2-40B4-BE49-F238E27FC236}">
                <a16:creationId xmlns:a16="http://schemas.microsoft.com/office/drawing/2014/main" id="{7A062D55-180D-675B-7068-F87130E6D38D}"/>
              </a:ext>
            </a:extLst>
          </p:cNvPr>
          <p:cNvSpPr>
            <a:spLocks noGrp="1"/>
          </p:cNvSpPr>
          <p:nvPr>
            <p:ph type="sldNum" sz="quarter" idx="2"/>
          </p:nvPr>
        </p:nvSpPr>
        <p:spPr/>
        <p:txBody>
          <a:bodyPr/>
          <a:lstStyle/>
          <a:p>
            <a:fld id="{86CB4B4D-7CA3-9044-876B-883B54F8677D}" type="slidenum">
              <a:rPr lang="en-US" altLang="ja-JP" smtClean="0"/>
              <a:t>21</a:t>
            </a:fld>
            <a:endParaRPr lang="ja-JP" altLang="en-US" dirty="0"/>
          </a:p>
        </p:txBody>
      </p:sp>
      <p:pic>
        <p:nvPicPr>
          <p:cNvPr id="4" name="図 3">
            <a:extLst>
              <a:ext uri="{FF2B5EF4-FFF2-40B4-BE49-F238E27FC236}">
                <a16:creationId xmlns:a16="http://schemas.microsoft.com/office/drawing/2014/main" id="{36D5C95A-AEB9-4669-7FF6-AF48B892F6A9}"/>
              </a:ext>
            </a:extLst>
          </p:cNvPr>
          <p:cNvPicPr>
            <a:picLocks noChangeAspect="1"/>
          </p:cNvPicPr>
          <p:nvPr/>
        </p:nvPicPr>
        <p:blipFill rotWithShape="1">
          <a:blip r:embed="rId5"/>
          <a:srcRect b="88438"/>
          <a:stretch/>
        </p:blipFill>
        <p:spPr>
          <a:xfrm>
            <a:off x="913723" y="1302402"/>
            <a:ext cx="10873836" cy="1251017"/>
          </a:xfrm>
          <a:prstGeom prst="rect">
            <a:avLst/>
          </a:prstGeom>
        </p:spPr>
      </p:pic>
      <p:pic>
        <p:nvPicPr>
          <p:cNvPr id="6" name="図 5">
            <a:extLst>
              <a:ext uri="{FF2B5EF4-FFF2-40B4-BE49-F238E27FC236}">
                <a16:creationId xmlns:a16="http://schemas.microsoft.com/office/drawing/2014/main" id="{37811F3B-D84A-0FF7-0D9B-5541E893EEF9}"/>
              </a:ext>
            </a:extLst>
          </p:cNvPr>
          <p:cNvPicPr>
            <a:picLocks noChangeAspect="1"/>
          </p:cNvPicPr>
          <p:nvPr/>
        </p:nvPicPr>
        <p:blipFill rotWithShape="1">
          <a:blip r:embed="rId5"/>
          <a:srcRect l="26607" t="12885" r="50230" b="13098"/>
          <a:stretch/>
        </p:blipFill>
        <p:spPr>
          <a:xfrm>
            <a:off x="2898475" y="2809017"/>
            <a:ext cx="7021901" cy="6504317"/>
          </a:xfrm>
          <a:prstGeom prst="rect">
            <a:avLst/>
          </a:prstGeom>
        </p:spPr>
      </p:pic>
      <p:pic>
        <p:nvPicPr>
          <p:cNvPr id="5" name="オーディオ 4">
            <a:hlinkClick r:id="" action="ppaction://media"/>
            <a:extLst>
              <a:ext uri="{FF2B5EF4-FFF2-40B4-BE49-F238E27FC236}">
                <a16:creationId xmlns:a16="http://schemas.microsoft.com/office/drawing/2014/main" id="{EA49C666-050B-3231-382B-4CA057F1B4F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2544343140"/>
      </p:ext>
    </p:extLst>
  </p:cSld>
  <p:clrMapOvr>
    <a:masterClrMapping/>
  </p:clrMapOvr>
  <p:transition spd="med" advTm="374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1F310D-2C2A-662A-7947-C967FDDABB20}"/>
              </a:ext>
            </a:extLst>
          </p:cNvPr>
          <p:cNvSpPr>
            <a:spLocks noGrp="1"/>
          </p:cNvSpPr>
          <p:nvPr>
            <p:ph type="title"/>
          </p:nvPr>
        </p:nvSpPr>
        <p:spPr/>
        <p:txBody>
          <a:bodyPr/>
          <a:lstStyle/>
          <a:p>
            <a:r>
              <a:rPr kumimoji="1" lang="en-US" altLang="ja-JP" dirty="0"/>
              <a:t>ICU and Hospital length of stay</a:t>
            </a:r>
            <a:endParaRPr kumimoji="1" lang="ja-JP" altLang="en-US" dirty="0"/>
          </a:p>
        </p:txBody>
      </p:sp>
      <p:sp>
        <p:nvSpPr>
          <p:cNvPr id="3" name="スライド番号プレースホルダー 2">
            <a:extLst>
              <a:ext uri="{FF2B5EF4-FFF2-40B4-BE49-F238E27FC236}">
                <a16:creationId xmlns:a16="http://schemas.microsoft.com/office/drawing/2014/main" id="{3FF778DE-5561-5C0D-0F89-C4AED2BDFA5C}"/>
              </a:ext>
            </a:extLst>
          </p:cNvPr>
          <p:cNvSpPr>
            <a:spLocks noGrp="1"/>
          </p:cNvSpPr>
          <p:nvPr>
            <p:ph type="sldNum" sz="quarter" idx="2"/>
          </p:nvPr>
        </p:nvSpPr>
        <p:spPr/>
        <p:txBody>
          <a:bodyPr/>
          <a:lstStyle/>
          <a:p>
            <a:fld id="{86CB4B4D-7CA3-9044-876B-883B54F8677D}" type="slidenum">
              <a:rPr lang="en-US" altLang="ja-JP" smtClean="0"/>
              <a:t>22</a:t>
            </a:fld>
            <a:endParaRPr lang="ja-JP" altLang="en-US" dirty="0"/>
          </a:p>
        </p:txBody>
      </p:sp>
      <p:pic>
        <p:nvPicPr>
          <p:cNvPr id="4" name="図 3">
            <a:extLst>
              <a:ext uri="{FF2B5EF4-FFF2-40B4-BE49-F238E27FC236}">
                <a16:creationId xmlns:a16="http://schemas.microsoft.com/office/drawing/2014/main" id="{AC9AA9FB-2DAE-B7C8-FFF6-85C98855D87A}"/>
              </a:ext>
            </a:extLst>
          </p:cNvPr>
          <p:cNvPicPr>
            <a:picLocks noChangeAspect="1"/>
          </p:cNvPicPr>
          <p:nvPr/>
        </p:nvPicPr>
        <p:blipFill rotWithShape="1">
          <a:blip r:embed="rId5"/>
          <a:srcRect l="49142" t="12418" r="2527" b="14351"/>
          <a:stretch/>
        </p:blipFill>
        <p:spPr>
          <a:xfrm>
            <a:off x="2829464" y="3072372"/>
            <a:ext cx="7177178" cy="6435306"/>
          </a:xfrm>
          <a:prstGeom prst="rect">
            <a:avLst/>
          </a:prstGeom>
        </p:spPr>
      </p:pic>
      <p:pic>
        <p:nvPicPr>
          <p:cNvPr id="6" name="図 5">
            <a:extLst>
              <a:ext uri="{FF2B5EF4-FFF2-40B4-BE49-F238E27FC236}">
                <a16:creationId xmlns:a16="http://schemas.microsoft.com/office/drawing/2014/main" id="{7DBE8136-FABA-9A9B-8C8B-6FF56097ED6D}"/>
              </a:ext>
            </a:extLst>
          </p:cNvPr>
          <p:cNvPicPr>
            <a:picLocks noChangeAspect="1"/>
          </p:cNvPicPr>
          <p:nvPr/>
        </p:nvPicPr>
        <p:blipFill rotWithShape="1">
          <a:blip r:embed="rId5"/>
          <a:srcRect b="88438"/>
          <a:stretch/>
        </p:blipFill>
        <p:spPr>
          <a:xfrm>
            <a:off x="1065481" y="1302402"/>
            <a:ext cx="10873836" cy="1251017"/>
          </a:xfrm>
          <a:prstGeom prst="rect">
            <a:avLst/>
          </a:prstGeom>
        </p:spPr>
      </p:pic>
      <p:pic>
        <p:nvPicPr>
          <p:cNvPr id="5" name="オーディオ 4">
            <a:hlinkClick r:id="" action="ppaction://media"/>
            <a:extLst>
              <a:ext uri="{FF2B5EF4-FFF2-40B4-BE49-F238E27FC236}">
                <a16:creationId xmlns:a16="http://schemas.microsoft.com/office/drawing/2014/main" id="{7A7ECA47-92CD-0444-8841-F9B2C732503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3237595700"/>
      </p:ext>
    </p:extLst>
  </p:cSld>
  <p:clrMapOvr>
    <a:masterClrMapping/>
  </p:clrMapOvr>
  <p:transition spd="med" advTm="374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BD7F56-E097-D3AE-43C7-E146B989A8BE}"/>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AAB3F564-E1DE-3C8F-58DA-82457B0DDC3D}"/>
              </a:ext>
            </a:extLst>
          </p:cNvPr>
          <p:cNvSpPr>
            <a:spLocks noGrp="1"/>
          </p:cNvSpPr>
          <p:nvPr>
            <p:ph type="sldNum" sz="quarter" idx="2"/>
          </p:nvPr>
        </p:nvSpPr>
        <p:spPr/>
        <p:txBody>
          <a:bodyPr/>
          <a:lstStyle/>
          <a:p>
            <a:fld id="{86CB4B4D-7CA3-9044-876B-883B54F8677D}" type="slidenum">
              <a:rPr lang="en-US" altLang="ja-JP" smtClean="0"/>
              <a:t>23</a:t>
            </a:fld>
            <a:endParaRPr lang="ja-JP" altLang="en-US" dirty="0"/>
          </a:p>
        </p:txBody>
      </p:sp>
      <p:pic>
        <p:nvPicPr>
          <p:cNvPr id="5" name="図 4">
            <a:extLst>
              <a:ext uri="{FF2B5EF4-FFF2-40B4-BE49-F238E27FC236}">
                <a16:creationId xmlns:a16="http://schemas.microsoft.com/office/drawing/2014/main" id="{03095BED-E155-13D2-FBA3-F4B695BF9538}"/>
              </a:ext>
            </a:extLst>
          </p:cNvPr>
          <p:cNvPicPr>
            <a:picLocks noChangeAspect="1"/>
          </p:cNvPicPr>
          <p:nvPr/>
        </p:nvPicPr>
        <p:blipFill>
          <a:blip r:embed="rId5"/>
          <a:stretch>
            <a:fillRect/>
          </a:stretch>
        </p:blipFill>
        <p:spPr>
          <a:xfrm>
            <a:off x="1463770" y="440266"/>
            <a:ext cx="9767821" cy="8996677"/>
          </a:xfrm>
          <a:prstGeom prst="rect">
            <a:avLst/>
          </a:prstGeom>
        </p:spPr>
      </p:pic>
      <p:pic>
        <p:nvPicPr>
          <p:cNvPr id="8" name="オーディオ 7">
            <a:hlinkClick r:id="" action="ppaction://media"/>
            <a:extLst>
              <a:ext uri="{FF2B5EF4-FFF2-40B4-BE49-F238E27FC236}">
                <a16:creationId xmlns:a16="http://schemas.microsoft.com/office/drawing/2014/main" id="{1DB8BBE0-0DE4-B241-5A9E-32430FDD249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224904159"/>
      </p:ext>
    </p:extLst>
  </p:cSld>
  <p:clrMapOvr>
    <a:masterClrMapping/>
  </p:clrMapOvr>
  <p:transition spd="med" advTm="206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03A135-D42C-3E22-033C-E7D017793DC1}"/>
              </a:ext>
            </a:extLst>
          </p:cNvPr>
          <p:cNvSpPr>
            <a:spLocks noGrp="1"/>
          </p:cNvSpPr>
          <p:nvPr>
            <p:ph type="title"/>
          </p:nvPr>
        </p:nvSpPr>
        <p:spPr/>
        <p:txBody>
          <a:bodyPr/>
          <a:lstStyle/>
          <a:p>
            <a:r>
              <a:rPr lang="en-US" altLang="ja-JP" dirty="0" err="1"/>
              <a:t>Prolomged</a:t>
            </a:r>
            <a:r>
              <a:rPr lang="en-US" altLang="ja-JP" dirty="0"/>
              <a:t> vasopressor dependency</a:t>
            </a:r>
            <a:endParaRPr kumimoji="1" lang="ja-JP" altLang="en-US" dirty="0"/>
          </a:p>
        </p:txBody>
      </p:sp>
      <p:sp>
        <p:nvSpPr>
          <p:cNvPr id="3" name="スライド番号プレースホルダー 2">
            <a:extLst>
              <a:ext uri="{FF2B5EF4-FFF2-40B4-BE49-F238E27FC236}">
                <a16:creationId xmlns:a16="http://schemas.microsoft.com/office/drawing/2014/main" id="{5C9FB837-2002-FDF1-7BA6-249F51839306}"/>
              </a:ext>
            </a:extLst>
          </p:cNvPr>
          <p:cNvSpPr>
            <a:spLocks noGrp="1"/>
          </p:cNvSpPr>
          <p:nvPr>
            <p:ph type="sldNum" sz="quarter" idx="2"/>
          </p:nvPr>
        </p:nvSpPr>
        <p:spPr/>
        <p:txBody>
          <a:bodyPr/>
          <a:lstStyle/>
          <a:p>
            <a:fld id="{86CB4B4D-7CA3-9044-876B-883B54F8677D}" type="slidenum">
              <a:rPr lang="en-US" altLang="ja-JP" smtClean="0"/>
              <a:t>24</a:t>
            </a:fld>
            <a:endParaRPr lang="ja-JP" altLang="en-US" dirty="0"/>
          </a:p>
        </p:txBody>
      </p:sp>
      <p:pic>
        <p:nvPicPr>
          <p:cNvPr id="5" name="図 4">
            <a:extLst>
              <a:ext uri="{FF2B5EF4-FFF2-40B4-BE49-F238E27FC236}">
                <a16:creationId xmlns:a16="http://schemas.microsoft.com/office/drawing/2014/main" id="{E787F37A-6D81-FB5F-6562-433E933BE3DD}"/>
              </a:ext>
            </a:extLst>
          </p:cNvPr>
          <p:cNvPicPr>
            <a:picLocks noChangeAspect="1"/>
          </p:cNvPicPr>
          <p:nvPr/>
        </p:nvPicPr>
        <p:blipFill>
          <a:blip r:embed="rId5"/>
          <a:stretch>
            <a:fillRect/>
          </a:stretch>
        </p:blipFill>
        <p:spPr>
          <a:xfrm>
            <a:off x="1190446" y="1440419"/>
            <a:ext cx="10493594" cy="8067259"/>
          </a:xfrm>
          <a:prstGeom prst="rect">
            <a:avLst/>
          </a:prstGeom>
        </p:spPr>
      </p:pic>
      <p:pic>
        <p:nvPicPr>
          <p:cNvPr id="4" name="オーディオ 3">
            <a:hlinkClick r:id="" action="ppaction://media"/>
            <a:extLst>
              <a:ext uri="{FF2B5EF4-FFF2-40B4-BE49-F238E27FC236}">
                <a16:creationId xmlns:a16="http://schemas.microsoft.com/office/drawing/2014/main" id="{E8FE9794-CEA5-7613-F2F2-9B4C9374FA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802245548"/>
      </p:ext>
    </p:extLst>
  </p:cSld>
  <p:clrMapOvr>
    <a:masterClrMapping/>
  </p:clrMapOvr>
  <p:transition spd="med" advTm="809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37FC09EA-769E-826B-1B6C-495EF5231207}"/>
              </a:ext>
            </a:extLst>
          </p:cNvPr>
          <p:cNvSpPr>
            <a:spLocks noGrp="1"/>
          </p:cNvSpPr>
          <p:nvPr>
            <p:ph type="sldNum" sz="quarter" idx="2"/>
          </p:nvPr>
        </p:nvSpPr>
        <p:spPr/>
        <p:txBody>
          <a:bodyPr/>
          <a:lstStyle/>
          <a:p>
            <a:fld id="{86CB4B4D-7CA3-9044-876B-883B54F8677D}" type="slidenum">
              <a:rPr lang="en-US" altLang="ja-JP" smtClean="0"/>
              <a:t>25</a:t>
            </a:fld>
            <a:endParaRPr lang="ja-JP" altLang="en-US" dirty="0"/>
          </a:p>
        </p:txBody>
      </p:sp>
      <p:pic>
        <p:nvPicPr>
          <p:cNvPr id="5" name="図 4">
            <a:extLst>
              <a:ext uri="{FF2B5EF4-FFF2-40B4-BE49-F238E27FC236}">
                <a16:creationId xmlns:a16="http://schemas.microsoft.com/office/drawing/2014/main" id="{851C8F43-5883-5A5F-EDE5-06FCCAB0AFB0}"/>
              </a:ext>
            </a:extLst>
          </p:cNvPr>
          <p:cNvPicPr>
            <a:picLocks noChangeAspect="1"/>
          </p:cNvPicPr>
          <p:nvPr/>
        </p:nvPicPr>
        <p:blipFill>
          <a:blip r:embed="rId5"/>
          <a:stretch>
            <a:fillRect/>
          </a:stretch>
        </p:blipFill>
        <p:spPr>
          <a:xfrm>
            <a:off x="698499" y="1456266"/>
            <a:ext cx="11676187" cy="68241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オーディオ 1">
            <a:hlinkClick r:id="" action="ppaction://media"/>
            <a:extLst>
              <a:ext uri="{FF2B5EF4-FFF2-40B4-BE49-F238E27FC236}">
                <a16:creationId xmlns:a16="http://schemas.microsoft.com/office/drawing/2014/main" id="{7A6D3FEB-D7EC-1E9F-47C3-BCCADB8126D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3130476100"/>
      </p:ext>
    </p:extLst>
  </p:cSld>
  <p:clrMapOvr>
    <a:masterClrMapping/>
  </p:clrMapOvr>
  <p:transition spd="med" advTm="289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Discussion"/>
          <p:cNvSpPr txBox="1">
            <a:spLocks noGrp="1"/>
          </p:cNvSpPr>
          <p:nvPr>
            <p:ph type="body" sz="half" idx="1"/>
          </p:nvPr>
        </p:nvSpPr>
        <p:spPr>
          <a:prstGeom prst="rect">
            <a:avLst/>
          </a:prstGeom>
        </p:spPr>
        <p:txBody>
          <a:bodyPr/>
          <a:lstStyle>
            <a:lvl1pPr marL="0" indent="0" defTabSz="1733930">
              <a:lnSpc>
                <a:spcPct val="80000"/>
              </a:lnSpc>
              <a:spcBef>
                <a:spcPts val="0"/>
              </a:spcBef>
              <a:buSzTx/>
              <a:buNone/>
              <a:defRPr sz="8200" b="1" spc="-199">
                <a:latin typeface="ヒラギノ角ゴ ProN W6"/>
                <a:ea typeface="ヒラギノ角ゴ ProN W6"/>
                <a:cs typeface="ヒラギノ角ゴ ProN W6"/>
                <a:sym typeface="ヒラギノ角ゴ ProN W6"/>
              </a:defRPr>
            </a:lvl1pPr>
          </a:lstStyle>
          <a:p>
            <a:r>
              <a:t>Discussion</a:t>
            </a:r>
          </a:p>
        </p:txBody>
      </p:sp>
      <p:sp>
        <p:nvSpPr>
          <p:cNvPr id="2" name="スライド番号プレースホルダー 1">
            <a:extLst>
              <a:ext uri="{FF2B5EF4-FFF2-40B4-BE49-F238E27FC236}">
                <a16:creationId xmlns:a16="http://schemas.microsoft.com/office/drawing/2014/main" id="{4BD99A29-001F-1B6D-CBEB-F58E8167FCC5}"/>
              </a:ext>
            </a:extLst>
          </p:cNvPr>
          <p:cNvSpPr>
            <a:spLocks noGrp="1"/>
          </p:cNvSpPr>
          <p:nvPr>
            <p:ph type="sldNum" sz="quarter" idx="2"/>
          </p:nvPr>
        </p:nvSpPr>
        <p:spPr/>
        <p:txBody>
          <a:bodyPr/>
          <a:lstStyle/>
          <a:p>
            <a:fld id="{86CB4B4D-7CA3-9044-876B-883B54F8677D}" type="slidenum">
              <a:rPr lang="en-US" altLang="ja-JP" smtClean="0"/>
              <a:t>26</a:t>
            </a:fld>
            <a:endParaRPr lang="ja-JP" altLang="en-US"/>
          </a:p>
        </p:txBody>
      </p:sp>
      <p:pic>
        <p:nvPicPr>
          <p:cNvPr id="4" name="オーディオ 3">
            <a:hlinkClick r:id="" action="ppaction://media"/>
            <a:extLst>
              <a:ext uri="{FF2B5EF4-FFF2-40B4-BE49-F238E27FC236}">
                <a16:creationId xmlns:a16="http://schemas.microsoft.com/office/drawing/2014/main" id="{0ABF816F-01C7-6B06-5E62-2640B4263D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cSld>
  <p:clrMapOvr>
    <a:masterClrMapping/>
  </p:clrMapOvr>
  <p:transition spd="med" advTm="26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491164D-6638-E7D5-D497-75D432324CDB}"/>
              </a:ext>
            </a:extLst>
          </p:cNvPr>
          <p:cNvSpPr>
            <a:spLocks noGrp="1"/>
          </p:cNvSpPr>
          <p:nvPr>
            <p:ph type="body" idx="1"/>
          </p:nvPr>
        </p:nvSpPr>
        <p:spPr>
          <a:xfrm>
            <a:off x="698500" y="762000"/>
            <a:ext cx="11607800" cy="5314472"/>
          </a:xfrm>
        </p:spPr>
        <p:txBody>
          <a:bodyPr>
            <a:noAutofit/>
          </a:bodyPr>
          <a:lstStyle/>
          <a:p>
            <a:pPr marL="0" indent="0">
              <a:buNone/>
            </a:pPr>
            <a:r>
              <a:rPr kumimoji="1" lang="ja-JP" altLang="en-US" sz="3600" dirty="0"/>
              <a:t>・心臓手術後の患者において</a:t>
            </a:r>
            <a:r>
              <a:rPr kumimoji="1" lang="en-US" altLang="ja-JP" sz="3600" dirty="0" err="1"/>
              <a:t>bioADM</a:t>
            </a:r>
            <a:r>
              <a:rPr kumimoji="1" lang="ja-JP" altLang="en-US" sz="3600" dirty="0"/>
              <a:t>と</a:t>
            </a:r>
            <a:r>
              <a:rPr kumimoji="1" lang="en-US" altLang="ja-JP" sz="3600" dirty="0"/>
              <a:t>cDPP3</a:t>
            </a:r>
            <a:r>
              <a:rPr kumimoji="1" lang="ja-JP" altLang="en-US" sz="3600" dirty="0"/>
              <a:t>は時間的推移と予後予測特性が明確に異なる</a:t>
            </a:r>
            <a:endParaRPr lang="en-US" altLang="ja-JP" sz="3600" dirty="0"/>
          </a:p>
          <a:p>
            <a:pPr marL="0" indent="0">
              <a:buNone/>
            </a:pPr>
            <a:r>
              <a:rPr kumimoji="1" lang="ja-JP" altLang="en-US" sz="3600" dirty="0"/>
              <a:t>→</a:t>
            </a:r>
            <a:r>
              <a:rPr kumimoji="1" lang="en-US" altLang="ja-JP" sz="3600" dirty="0"/>
              <a:t>cDPP3</a:t>
            </a:r>
            <a:r>
              <a:rPr kumimoji="1" lang="ja-JP" altLang="en-US" sz="3600" dirty="0"/>
              <a:t>は</a:t>
            </a:r>
            <a:r>
              <a:rPr kumimoji="1" lang="en-US" altLang="ja-JP" sz="3600" dirty="0"/>
              <a:t>ICU</a:t>
            </a:r>
            <a:r>
              <a:rPr kumimoji="1" lang="ja-JP" altLang="en-US" sz="3600" dirty="0"/>
              <a:t>入室時に高値を示すが翌日には大半が正常化する。一方</a:t>
            </a:r>
            <a:r>
              <a:rPr kumimoji="1" lang="en-US" altLang="ja-JP" sz="3600" dirty="0" err="1"/>
              <a:t>bioADM</a:t>
            </a:r>
            <a:r>
              <a:rPr kumimoji="1" lang="ja-JP" altLang="en-US" sz="3600" dirty="0"/>
              <a:t>は</a:t>
            </a:r>
            <a:r>
              <a:rPr kumimoji="1" lang="en-US" altLang="ja-JP" sz="3600" dirty="0"/>
              <a:t>ICU</a:t>
            </a:r>
            <a:r>
              <a:rPr kumimoji="1" lang="ja-JP" altLang="en-US" sz="3600" dirty="0"/>
              <a:t>入室時は正常を示すが時間経過とともにつれて増加した</a:t>
            </a:r>
            <a:endParaRPr kumimoji="1" lang="en-US" altLang="ja-JP" sz="3600" dirty="0"/>
          </a:p>
          <a:p>
            <a:pPr marL="0" indent="0">
              <a:buNone/>
            </a:pPr>
            <a:r>
              <a:rPr lang="ja-JP" altLang="en-US" sz="3600" dirty="0"/>
              <a:t>→</a:t>
            </a:r>
            <a:r>
              <a:rPr lang="en-US" altLang="ja-JP" sz="3600" dirty="0"/>
              <a:t>ICU</a:t>
            </a:r>
            <a:r>
              <a:rPr lang="ja-JP" altLang="en-US" sz="3600" dirty="0"/>
              <a:t>入室時の</a:t>
            </a:r>
            <a:r>
              <a:rPr lang="en-US" altLang="ja-JP" sz="3600" dirty="0"/>
              <a:t>cDPP3</a:t>
            </a:r>
            <a:r>
              <a:rPr lang="ja-JP" altLang="en-US" sz="3600" dirty="0"/>
              <a:t>高値は手術の複雑性と範囲に関連しており手術による直接的な組織損傷を反映していると考えられる</a:t>
            </a:r>
            <a:endParaRPr lang="en-US" altLang="ja-JP" sz="3600" dirty="0"/>
          </a:p>
          <a:p>
            <a:pPr marL="0" indent="0">
              <a:buNone/>
            </a:pPr>
            <a:r>
              <a:rPr lang="ja-JP" altLang="en-US" sz="3600" dirty="0"/>
              <a:t>→</a:t>
            </a:r>
            <a:r>
              <a:rPr lang="en-US" altLang="ja-JP" sz="3600" dirty="0"/>
              <a:t>bio-ADM</a:t>
            </a:r>
            <a:r>
              <a:rPr lang="ja-JP" altLang="en-US" sz="3600" dirty="0"/>
              <a:t>濃度の上昇は血管収縮薬依存や</a:t>
            </a:r>
            <a:r>
              <a:rPr lang="en-US" altLang="ja-JP" sz="3600" dirty="0"/>
              <a:t>AKI</a:t>
            </a:r>
            <a:r>
              <a:rPr lang="ja-JP" altLang="en-US" sz="3600" dirty="0"/>
              <a:t>の発症、臓器障害、</a:t>
            </a:r>
            <a:r>
              <a:rPr lang="en-US" altLang="ja-JP" sz="3600" dirty="0"/>
              <a:t>ICU</a:t>
            </a:r>
            <a:r>
              <a:rPr lang="ja-JP" altLang="en-US" sz="3600" dirty="0"/>
              <a:t>滞在期間の延長と強く関連していた</a:t>
            </a:r>
            <a:endParaRPr lang="en-US" altLang="ja-JP" sz="3600" dirty="0"/>
          </a:p>
          <a:p>
            <a:pPr marL="0" indent="0">
              <a:buNone/>
            </a:pPr>
            <a:endParaRPr lang="en-US" altLang="ja-JP" sz="3600" dirty="0"/>
          </a:p>
          <a:p>
            <a:pPr marL="0" indent="0">
              <a:buNone/>
            </a:pPr>
            <a:r>
              <a:rPr lang="ja-JP" altLang="en-US" sz="3600" dirty="0"/>
              <a:t>　</a:t>
            </a:r>
            <a:r>
              <a:rPr lang="en-US" altLang="ja-JP" sz="3600" dirty="0"/>
              <a:t>ICU</a:t>
            </a:r>
            <a:r>
              <a:rPr lang="ja-JP" altLang="en-US" sz="3600" dirty="0"/>
              <a:t>入室後</a:t>
            </a:r>
            <a:r>
              <a:rPr lang="en-US" altLang="ja-JP" sz="3600" dirty="0"/>
              <a:t>2</a:t>
            </a:r>
            <a:r>
              <a:rPr lang="ja-JP" altLang="en-US" sz="3600" dirty="0"/>
              <a:t>日目の</a:t>
            </a:r>
            <a:r>
              <a:rPr lang="en-US" altLang="ja-JP" sz="3600" dirty="0"/>
              <a:t>bio-ADM</a:t>
            </a:r>
            <a:r>
              <a:rPr lang="ja-JP" altLang="en-US" sz="3600" dirty="0"/>
              <a:t>濃度は高リスク患者と低リスク患者の区別に有効である</a:t>
            </a:r>
            <a:endParaRPr lang="en-US" altLang="ja-JP" sz="3600" dirty="0"/>
          </a:p>
          <a:p>
            <a:pPr marL="0" indent="0">
              <a:buNone/>
            </a:pPr>
            <a:r>
              <a:rPr kumimoji="1" lang="en-US" altLang="ja-JP" sz="3600" dirty="0"/>
              <a:t> </a:t>
            </a:r>
            <a:endParaRPr kumimoji="1" lang="ja-JP" altLang="en-US" sz="3600" dirty="0"/>
          </a:p>
        </p:txBody>
      </p:sp>
      <p:sp>
        <p:nvSpPr>
          <p:cNvPr id="3" name="スライド番号プレースホルダー 2">
            <a:extLst>
              <a:ext uri="{FF2B5EF4-FFF2-40B4-BE49-F238E27FC236}">
                <a16:creationId xmlns:a16="http://schemas.microsoft.com/office/drawing/2014/main" id="{275E6AEA-3B8B-FFCF-294E-B29409EA9563}"/>
              </a:ext>
            </a:extLst>
          </p:cNvPr>
          <p:cNvSpPr>
            <a:spLocks noGrp="1"/>
          </p:cNvSpPr>
          <p:nvPr>
            <p:ph type="sldNum" sz="quarter" idx="2"/>
          </p:nvPr>
        </p:nvSpPr>
        <p:spPr/>
        <p:txBody>
          <a:bodyPr/>
          <a:lstStyle/>
          <a:p>
            <a:fld id="{86CB4B4D-7CA3-9044-876B-883B54F8677D}" type="slidenum">
              <a:rPr lang="en-US" altLang="ja-JP" smtClean="0"/>
              <a:t>27</a:t>
            </a:fld>
            <a:endParaRPr lang="ja-JP" altLang="en-US"/>
          </a:p>
        </p:txBody>
      </p:sp>
      <p:sp>
        <p:nvSpPr>
          <p:cNvPr id="7" name="三角形 4">
            <a:extLst>
              <a:ext uri="{FF2B5EF4-FFF2-40B4-BE49-F238E27FC236}">
                <a16:creationId xmlns:a16="http://schemas.microsoft.com/office/drawing/2014/main" id="{313AD467-327D-7226-E5F5-9CF1EEC35414}"/>
              </a:ext>
            </a:extLst>
          </p:cNvPr>
          <p:cNvSpPr/>
          <p:nvPr/>
        </p:nvSpPr>
        <p:spPr>
          <a:xfrm rot="5400000">
            <a:off x="60546" y="8350320"/>
            <a:ext cx="1275907" cy="659218"/>
          </a:xfrm>
          <a:prstGeom prst="triangle">
            <a:avLst/>
          </a:prstGeom>
          <a:solidFill>
            <a:srgbClr val="FFC000"/>
          </a:solidFill>
          <a:ln w="25400" cap="flat">
            <a:solidFill>
              <a:srgbClr val="FFC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endParaRPr kumimoji="0" lang="ja-JP" altLang="en-US"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endParaRPr>
          </a:p>
        </p:txBody>
      </p:sp>
      <p:pic>
        <p:nvPicPr>
          <p:cNvPr id="4" name="オーディオ 3">
            <a:hlinkClick r:id="" action="ppaction://media"/>
            <a:extLst>
              <a:ext uri="{FF2B5EF4-FFF2-40B4-BE49-F238E27FC236}">
                <a16:creationId xmlns:a16="http://schemas.microsoft.com/office/drawing/2014/main" id="{34FD51C3-D118-4AC0-CFA5-1A0BD2E14B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2540971324"/>
      </p:ext>
    </p:extLst>
  </p:cSld>
  <p:clrMapOvr>
    <a:masterClrMapping/>
  </p:clrMapOvr>
  <p:transition spd="med" advTm="623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633582F-427B-0341-711B-467B8C24681F}"/>
              </a:ext>
            </a:extLst>
          </p:cNvPr>
          <p:cNvSpPr>
            <a:spLocks noGrp="1"/>
          </p:cNvSpPr>
          <p:nvPr>
            <p:ph type="body" idx="1"/>
          </p:nvPr>
        </p:nvSpPr>
        <p:spPr>
          <a:xfrm>
            <a:off x="698500" y="762000"/>
            <a:ext cx="11607800" cy="4920343"/>
          </a:xfrm>
        </p:spPr>
        <p:txBody>
          <a:bodyPr>
            <a:normAutofit fontScale="92500" lnSpcReduction="20000"/>
          </a:bodyPr>
          <a:lstStyle/>
          <a:p>
            <a:r>
              <a:rPr kumimoji="1" lang="ja-JP" altLang="en-US" sz="3600" dirty="0"/>
              <a:t>予後予測の特性の違いは両者の分子経路の違いが関連している</a:t>
            </a:r>
            <a:endParaRPr kumimoji="1" lang="en-US" altLang="ja-JP" sz="3600" dirty="0"/>
          </a:p>
          <a:p>
            <a:pPr marL="0" indent="0">
              <a:buNone/>
            </a:pPr>
            <a:r>
              <a:rPr kumimoji="1" lang="ja-JP" altLang="en-US" sz="3600" dirty="0"/>
              <a:t>→</a:t>
            </a:r>
            <a:r>
              <a:rPr kumimoji="1" lang="en-US" altLang="ja-JP" sz="3600" dirty="0"/>
              <a:t>bio-ADM</a:t>
            </a:r>
            <a:r>
              <a:rPr kumimoji="1" lang="ja-JP" altLang="en-US" sz="3600" dirty="0"/>
              <a:t>は炎症反応による生理的反応として、血管内皮バリア機能障害を抑制するために放出される</a:t>
            </a:r>
            <a:endParaRPr kumimoji="1" lang="en-US" altLang="ja-JP" sz="3600" dirty="0"/>
          </a:p>
          <a:p>
            <a:pPr marL="0" indent="0">
              <a:buNone/>
            </a:pPr>
            <a:endParaRPr kumimoji="1" lang="en-US" altLang="ja-JP" sz="3600" dirty="0"/>
          </a:p>
          <a:p>
            <a:pPr marL="0" indent="0">
              <a:buNone/>
            </a:pPr>
            <a:r>
              <a:rPr kumimoji="1" lang="ja-JP" altLang="en-US" sz="3600" dirty="0"/>
              <a:t>→</a:t>
            </a:r>
            <a:r>
              <a:rPr kumimoji="1" lang="en-US" altLang="ja-JP" sz="3600" dirty="0"/>
              <a:t>cDPP3</a:t>
            </a:r>
            <a:r>
              <a:rPr kumimoji="1" lang="ja-JP" altLang="en-US" sz="3600" dirty="0"/>
              <a:t>は主に細胞内酵素であり細胞死が進行した場合に高値となる。半減期は</a:t>
            </a:r>
            <a:r>
              <a:rPr kumimoji="1" lang="en-US" altLang="ja-JP" sz="3600" dirty="0"/>
              <a:t>20</a:t>
            </a:r>
            <a:r>
              <a:rPr kumimoji="1" lang="ja-JP" altLang="en-US" sz="3600" dirty="0"/>
              <a:t>～</a:t>
            </a:r>
            <a:r>
              <a:rPr kumimoji="1" lang="en-US" altLang="ja-JP" sz="3600" dirty="0"/>
              <a:t>70</a:t>
            </a:r>
            <a:r>
              <a:rPr kumimoji="1" lang="ja-JP" altLang="en-US" sz="3600" dirty="0"/>
              <a:t>分程度とされ手術によって上昇した</a:t>
            </a:r>
            <a:r>
              <a:rPr kumimoji="1" lang="en-US" altLang="ja-JP" sz="3600" dirty="0"/>
              <a:t>cDPP3</a:t>
            </a:r>
            <a:r>
              <a:rPr kumimoji="1" lang="ja-JP" altLang="en-US" sz="3600" dirty="0"/>
              <a:t>も組織灌流が十分で細胞の壊死が高度で無ければすぐに正常化する</a:t>
            </a:r>
            <a:endParaRPr kumimoji="1" lang="en-US" altLang="ja-JP" sz="3600" dirty="0"/>
          </a:p>
        </p:txBody>
      </p:sp>
      <p:sp>
        <p:nvSpPr>
          <p:cNvPr id="3" name="スライド番号プレースホルダー 2">
            <a:extLst>
              <a:ext uri="{FF2B5EF4-FFF2-40B4-BE49-F238E27FC236}">
                <a16:creationId xmlns:a16="http://schemas.microsoft.com/office/drawing/2014/main" id="{77DFD393-52C1-4EBF-053F-A1B5A56354B5}"/>
              </a:ext>
            </a:extLst>
          </p:cNvPr>
          <p:cNvSpPr>
            <a:spLocks noGrp="1"/>
          </p:cNvSpPr>
          <p:nvPr>
            <p:ph type="sldNum" sz="quarter" idx="2"/>
          </p:nvPr>
        </p:nvSpPr>
        <p:spPr/>
        <p:txBody>
          <a:bodyPr/>
          <a:lstStyle/>
          <a:p>
            <a:fld id="{86CB4B4D-7CA3-9044-876B-883B54F8677D}" type="slidenum">
              <a:rPr lang="en-US" altLang="ja-JP" smtClean="0"/>
              <a:t>28</a:t>
            </a:fld>
            <a:endParaRPr lang="ja-JP" altLang="en-US"/>
          </a:p>
        </p:txBody>
      </p:sp>
      <p:pic>
        <p:nvPicPr>
          <p:cNvPr id="5" name="オーディオ 4">
            <a:hlinkClick r:id="" action="ppaction://media"/>
            <a:extLst>
              <a:ext uri="{FF2B5EF4-FFF2-40B4-BE49-F238E27FC236}">
                <a16:creationId xmlns:a16="http://schemas.microsoft.com/office/drawing/2014/main" id="{26B038F7-2E6E-2B7D-A8F2-3AF23E3408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1872000542"/>
      </p:ext>
    </p:extLst>
  </p:cSld>
  <p:clrMapOvr>
    <a:masterClrMapping/>
  </p:clrMapOvr>
  <p:transition spd="med" advTm="934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7C87892-EA43-5113-9EBC-DB5762AE2732}"/>
              </a:ext>
            </a:extLst>
          </p:cNvPr>
          <p:cNvSpPr>
            <a:spLocks noGrp="1"/>
          </p:cNvSpPr>
          <p:nvPr>
            <p:ph type="body" idx="1"/>
          </p:nvPr>
        </p:nvSpPr>
        <p:spPr/>
        <p:txBody>
          <a:bodyPr/>
          <a:lstStyle/>
          <a:p>
            <a:r>
              <a:rPr kumimoji="1" lang="ja-JP" altLang="en-US" sz="4000" dirty="0"/>
              <a:t>心原性ショックを対象とした先行研究では</a:t>
            </a:r>
            <a:r>
              <a:rPr kumimoji="1" lang="en-US" altLang="ja-JP" sz="4000" dirty="0"/>
              <a:t>cDPP3</a:t>
            </a:r>
            <a:r>
              <a:rPr kumimoji="1" lang="ja-JP" altLang="en-US" sz="4000" dirty="0"/>
              <a:t>の持続的高値が観察されたが、本研究では見られなかった</a:t>
            </a:r>
            <a:endParaRPr kumimoji="1" lang="en-US" altLang="ja-JP" sz="4000" dirty="0"/>
          </a:p>
          <a:p>
            <a:pPr marL="0" indent="0">
              <a:buNone/>
            </a:pPr>
            <a:r>
              <a:rPr kumimoji="1" lang="ja-JP" altLang="en-US" sz="4000" dirty="0"/>
              <a:t>→先行研究の心原性ショック患者では術後と比較して重症患者が多く</a:t>
            </a:r>
            <a:r>
              <a:rPr kumimoji="1" lang="en-US" altLang="ja-JP" sz="4000" dirty="0"/>
              <a:t>SOFA</a:t>
            </a:r>
            <a:r>
              <a:rPr kumimoji="1" lang="ja-JP" altLang="en-US" sz="4000" dirty="0"/>
              <a:t>、短期死亡率も高かった→</a:t>
            </a:r>
            <a:r>
              <a:rPr kumimoji="1" lang="en-US" altLang="ja-JP" sz="4000" dirty="0"/>
              <a:t>DPP3</a:t>
            </a:r>
            <a:r>
              <a:rPr kumimoji="1" lang="ja-JP" altLang="en-US" sz="4000" dirty="0"/>
              <a:t>の持続的高値は疾患の重症度が高く、細胞死が進行していることに依存していると考えられる</a:t>
            </a:r>
            <a:endParaRPr kumimoji="1" lang="ja-JP" altLang="en-US" dirty="0"/>
          </a:p>
        </p:txBody>
      </p:sp>
      <p:sp>
        <p:nvSpPr>
          <p:cNvPr id="3" name="スライド番号プレースホルダー 2">
            <a:extLst>
              <a:ext uri="{FF2B5EF4-FFF2-40B4-BE49-F238E27FC236}">
                <a16:creationId xmlns:a16="http://schemas.microsoft.com/office/drawing/2014/main" id="{520A86E4-B2B6-7084-1C4D-46B5E28B5011}"/>
              </a:ext>
            </a:extLst>
          </p:cNvPr>
          <p:cNvSpPr>
            <a:spLocks noGrp="1"/>
          </p:cNvSpPr>
          <p:nvPr>
            <p:ph type="sldNum" sz="quarter" idx="2"/>
          </p:nvPr>
        </p:nvSpPr>
        <p:spPr/>
        <p:txBody>
          <a:bodyPr/>
          <a:lstStyle/>
          <a:p>
            <a:fld id="{86CB4B4D-7CA3-9044-876B-883B54F8677D}" type="slidenum">
              <a:rPr lang="en-US" altLang="ja-JP" smtClean="0"/>
              <a:t>29</a:t>
            </a:fld>
            <a:endParaRPr lang="ja-JP" altLang="en-US"/>
          </a:p>
        </p:txBody>
      </p:sp>
      <p:pic>
        <p:nvPicPr>
          <p:cNvPr id="4" name="オーディオ 3">
            <a:hlinkClick r:id="" action="ppaction://media"/>
            <a:extLst>
              <a:ext uri="{FF2B5EF4-FFF2-40B4-BE49-F238E27FC236}">
                <a16:creationId xmlns:a16="http://schemas.microsoft.com/office/drawing/2014/main" id="{3DFA4969-1BC3-F8A7-0F7B-B2AFD0D326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2203641416"/>
      </p:ext>
    </p:extLst>
  </p:cSld>
  <p:clrMapOvr>
    <a:masterClrMapping/>
  </p:clrMapOvr>
  <p:transition spd="med" advTm="40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4A97777-50D6-4F3C-FE9F-F8576814B248}"/>
              </a:ext>
            </a:extLst>
          </p:cNvPr>
          <p:cNvSpPr>
            <a:spLocks noGrp="1"/>
          </p:cNvSpPr>
          <p:nvPr>
            <p:ph type="body" idx="1"/>
          </p:nvPr>
        </p:nvSpPr>
        <p:spPr/>
        <p:txBody>
          <a:bodyPr>
            <a:normAutofit lnSpcReduction="10000"/>
          </a:bodyPr>
          <a:lstStyle/>
          <a:p>
            <a:r>
              <a:rPr kumimoji="1" lang="ja-JP" altLang="en-US" sz="3600" dirty="0"/>
              <a:t>心臓手術や人工心肺の使用は全身性の炎症反応を引き起こし術後の合併症を引き起こす</a:t>
            </a:r>
            <a:endParaRPr lang="en-US" altLang="ja-JP" sz="3600" dirty="0"/>
          </a:p>
          <a:p>
            <a:endParaRPr kumimoji="1" lang="en-US" altLang="ja-JP" sz="3600" dirty="0"/>
          </a:p>
          <a:p>
            <a:r>
              <a:rPr kumimoji="1" lang="en-US" altLang="ja-JP" sz="3600" dirty="0"/>
              <a:t>MICS</a:t>
            </a:r>
            <a:r>
              <a:rPr kumimoji="1" lang="ja-JP" altLang="en-US" sz="3600" dirty="0"/>
              <a:t>や</a:t>
            </a:r>
            <a:r>
              <a:rPr kumimoji="1" lang="en-US" altLang="ja-JP" sz="3600" dirty="0"/>
              <a:t>TAVI</a:t>
            </a:r>
            <a:r>
              <a:rPr kumimoji="1" lang="ja-JP" altLang="en-US" sz="3600" dirty="0"/>
              <a:t>といった手術手技の進化にも係わらず、２５％が</a:t>
            </a:r>
            <a:r>
              <a:rPr kumimoji="1" lang="en-US" altLang="ja-JP" sz="3600" dirty="0" err="1"/>
              <a:t>Vasoplegic</a:t>
            </a:r>
            <a:r>
              <a:rPr kumimoji="1" lang="en-US" altLang="ja-JP" sz="3600" dirty="0"/>
              <a:t> shock</a:t>
            </a:r>
            <a:r>
              <a:rPr kumimoji="1" lang="ja-JP" altLang="en-US" sz="3600" dirty="0"/>
              <a:t>により血管収縮薬を使用した治療が必要な状態となり３０</a:t>
            </a:r>
            <a:r>
              <a:rPr kumimoji="1" lang="en-US" altLang="ja-JP" sz="3600" dirty="0"/>
              <a:t>%  </a:t>
            </a:r>
            <a:r>
              <a:rPr kumimoji="1" lang="ja-JP" altLang="en-US" sz="3600" dirty="0"/>
              <a:t>が</a:t>
            </a:r>
            <a:r>
              <a:rPr kumimoji="1" lang="en-US" altLang="ja-JP" sz="3600" dirty="0"/>
              <a:t>AKI</a:t>
            </a:r>
            <a:r>
              <a:rPr kumimoji="1" lang="ja-JP" altLang="en-US" sz="3600" dirty="0"/>
              <a:t>となるとの報告があり、その結果</a:t>
            </a:r>
            <a:r>
              <a:rPr kumimoji="1" lang="en-US" altLang="ja-JP" sz="3600" dirty="0"/>
              <a:t>ICU</a:t>
            </a:r>
            <a:r>
              <a:rPr kumimoji="1" lang="ja-JP" altLang="en-US" sz="3600" dirty="0"/>
              <a:t>入室期間の延長や予後が悪化する（</a:t>
            </a:r>
            <a:r>
              <a:rPr kumimoji="1" lang="en-US" altLang="ja-JP" sz="3600" dirty="0"/>
              <a:t>crit care clin 2014;30:527-555</a:t>
            </a:r>
            <a:r>
              <a:rPr kumimoji="1" lang="ja-JP" altLang="en-US" sz="3600" dirty="0"/>
              <a:t>）</a:t>
            </a:r>
            <a:endParaRPr kumimoji="1" lang="en-US" altLang="ja-JP" sz="3600" dirty="0"/>
          </a:p>
          <a:p>
            <a:endParaRPr kumimoji="1" lang="en-US" altLang="ja-JP" sz="3600" dirty="0"/>
          </a:p>
          <a:p>
            <a:r>
              <a:rPr kumimoji="1" lang="ja-JP" altLang="en-US" sz="3600" dirty="0"/>
              <a:t>臓器障害を早期に診断・治療する事で不幸な転帰を防ぎうるが困難な場合が多い</a:t>
            </a:r>
            <a:endParaRPr kumimoji="1" lang="en-US" altLang="ja-JP" sz="3200" dirty="0"/>
          </a:p>
          <a:p>
            <a:endParaRPr kumimoji="1" lang="en-US" altLang="ja-JP" sz="4000" dirty="0"/>
          </a:p>
          <a:p>
            <a:endParaRPr lang="en-US" altLang="ja-JP" sz="4000" dirty="0"/>
          </a:p>
          <a:p>
            <a:pPr marL="0" indent="0">
              <a:buNone/>
            </a:pPr>
            <a:endParaRPr kumimoji="1" lang="en-US" altLang="ja-JP" sz="4000" dirty="0"/>
          </a:p>
          <a:p>
            <a:endParaRPr kumimoji="1" lang="en-US" altLang="ja-JP" sz="4800" dirty="0"/>
          </a:p>
          <a:p>
            <a:endParaRPr lang="en-US" altLang="ja-JP" sz="4800" dirty="0"/>
          </a:p>
        </p:txBody>
      </p:sp>
      <p:sp>
        <p:nvSpPr>
          <p:cNvPr id="4" name="タイトル 3">
            <a:extLst>
              <a:ext uri="{FF2B5EF4-FFF2-40B4-BE49-F238E27FC236}">
                <a16:creationId xmlns:a16="http://schemas.microsoft.com/office/drawing/2014/main" id="{15AD5907-DD34-D273-D43A-C171CE32F35A}"/>
              </a:ext>
            </a:extLst>
          </p:cNvPr>
          <p:cNvSpPr>
            <a:spLocks noGrp="1"/>
          </p:cNvSpPr>
          <p:nvPr>
            <p:ph type="title"/>
          </p:nvPr>
        </p:nvSpPr>
        <p:spPr/>
        <p:txBody>
          <a:bodyPr>
            <a:normAutofit/>
          </a:bodyPr>
          <a:lstStyle/>
          <a:p>
            <a:r>
              <a:rPr kumimoji="1" lang="ja-JP" altLang="en-US" dirty="0"/>
              <a:t>背景①</a:t>
            </a:r>
          </a:p>
        </p:txBody>
      </p:sp>
      <p:sp>
        <p:nvSpPr>
          <p:cNvPr id="3" name="スライド番号プレースホルダー 2">
            <a:extLst>
              <a:ext uri="{FF2B5EF4-FFF2-40B4-BE49-F238E27FC236}">
                <a16:creationId xmlns:a16="http://schemas.microsoft.com/office/drawing/2014/main" id="{7B94F958-A8FF-F519-26AD-76E60D95D8E6}"/>
              </a:ext>
            </a:extLst>
          </p:cNvPr>
          <p:cNvSpPr>
            <a:spLocks noGrp="1"/>
          </p:cNvSpPr>
          <p:nvPr>
            <p:ph type="sldNum" sz="quarter" idx="2"/>
          </p:nvPr>
        </p:nvSpPr>
        <p:spPr/>
        <p:txBody>
          <a:bodyPr/>
          <a:lstStyle/>
          <a:p>
            <a:fld id="{86CB4B4D-7CA3-9044-876B-883B54F8677D}" type="slidenum">
              <a:rPr lang="en-US" altLang="ja-JP" smtClean="0"/>
              <a:t>3</a:t>
            </a:fld>
            <a:endParaRPr lang="ja-JP" altLang="en-US"/>
          </a:p>
        </p:txBody>
      </p:sp>
      <p:pic>
        <p:nvPicPr>
          <p:cNvPr id="5" name="オーディオ 4">
            <a:hlinkClick r:id="" action="ppaction://media"/>
            <a:extLst>
              <a:ext uri="{FF2B5EF4-FFF2-40B4-BE49-F238E27FC236}">
                <a16:creationId xmlns:a16="http://schemas.microsoft.com/office/drawing/2014/main" id="{AA97DE2C-3E7E-5C70-707F-A9AB57DF2CF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2885323970"/>
      </p:ext>
    </p:extLst>
  </p:cSld>
  <p:clrMapOvr>
    <a:masterClrMapping/>
  </p:clrMapOvr>
  <p:transition spd="med" advTm="493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701A1AB-021C-5B01-67FB-67122C27412E}"/>
              </a:ext>
            </a:extLst>
          </p:cNvPr>
          <p:cNvSpPr>
            <a:spLocks noGrp="1"/>
          </p:cNvSpPr>
          <p:nvPr>
            <p:ph type="body" idx="1"/>
          </p:nvPr>
        </p:nvSpPr>
        <p:spPr/>
        <p:txBody>
          <a:bodyPr>
            <a:normAutofit/>
          </a:bodyPr>
          <a:lstStyle/>
          <a:p>
            <a:r>
              <a:rPr kumimoji="1" lang="ja-JP" altLang="en-US" sz="3600" dirty="0"/>
              <a:t>心臓手術患者では</a:t>
            </a:r>
            <a:r>
              <a:rPr kumimoji="1" lang="en-US" altLang="ja-JP" sz="3600" dirty="0"/>
              <a:t>2</a:t>
            </a:r>
            <a:r>
              <a:rPr kumimoji="1" lang="ja-JP" altLang="en-US" sz="3600" dirty="0"/>
              <a:t>日目の</a:t>
            </a:r>
            <a:r>
              <a:rPr kumimoji="1" lang="en-US" altLang="ja-JP" sz="3600" dirty="0"/>
              <a:t>ADM</a:t>
            </a:r>
            <a:r>
              <a:rPr kumimoji="1" lang="ja-JP" altLang="en-US" sz="3600" dirty="0"/>
              <a:t>濃度が短期予後と強い相関が認められたが敗血性の患者では治療開始後</a:t>
            </a:r>
            <a:r>
              <a:rPr kumimoji="1" lang="en-US" altLang="ja-JP" sz="3600" dirty="0"/>
              <a:t>24</a:t>
            </a:r>
            <a:r>
              <a:rPr kumimoji="1" lang="ja-JP" altLang="en-US" sz="3600" dirty="0"/>
              <a:t>時間での</a:t>
            </a:r>
            <a:r>
              <a:rPr kumimoji="1" lang="en-US" altLang="ja-JP" sz="3600" dirty="0"/>
              <a:t>ADM</a:t>
            </a:r>
            <a:r>
              <a:rPr kumimoji="1" lang="ja-JP" altLang="en-US" sz="3600" dirty="0"/>
              <a:t>濃度の低下度合いが予後予測として有用であるとされる</a:t>
            </a:r>
            <a:endParaRPr kumimoji="1" lang="en-US" altLang="ja-JP" sz="3600" dirty="0"/>
          </a:p>
          <a:p>
            <a:pPr marL="0" indent="0">
              <a:buNone/>
            </a:pPr>
            <a:r>
              <a:rPr kumimoji="1" lang="ja-JP" altLang="en-US" sz="3600" dirty="0"/>
              <a:t>→敗血症では臓器障害を呈しながら</a:t>
            </a:r>
            <a:r>
              <a:rPr kumimoji="1" lang="en-US" altLang="ja-JP" sz="3600" dirty="0"/>
              <a:t>ICU</a:t>
            </a:r>
            <a:r>
              <a:rPr kumimoji="1" lang="ja-JP" altLang="en-US" sz="3600" dirty="0"/>
              <a:t>に入室するため入室時の</a:t>
            </a:r>
            <a:r>
              <a:rPr kumimoji="1" lang="en-US" altLang="ja-JP" sz="3600" dirty="0"/>
              <a:t>ADM</a:t>
            </a:r>
            <a:r>
              <a:rPr kumimoji="1" lang="ja-JP" altLang="en-US" sz="3600" dirty="0"/>
              <a:t>濃度はすでに血行動態の悪化の程度を反映している</a:t>
            </a:r>
            <a:endParaRPr kumimoji="1" lang="en-US" altLang="ja-JP" sz="3600" dirty="0"/>
          </a:p>
          <a:p>
            <a:pPr marL="0" indent="0">
              <a:buNone/>
            </a:pPr>
            <a:r>
              <a:rPr kumimoji="1" lang="ja-JP" altLang="en-US" sz="3600" dirty="0"/>
              <a:t>→心臓手術では血行動態の悪化は全身性の炎症反応の結果として術後</a:t>
            </a:r>
            <a:r>
              <a:rPr kumimoji="1" lang="en-US" altLang="ja-JP" sz="3600" dirty="0"/>
              <a:t>24</a:t>
            </a:r>
            <a:r>
              <a:rPr kumimoji="1" lang="ja-JP" altLang="en-US" sz="3600" dirty="0"/>
              <a:t>から</a:t>
            </a:r>
            <a:r>
              <a:rPr kumimoji="1" lang="en-US" altLang="ja-JP" sz="3600" dirty="0"/>
              <a:t>48</a:t>
            </a:r>
            <a:r>
              <a:rPr kumimoji="1" lang="ja-JP" altLang="en-US" sz="3600" dirty="0"/>
              <a:t>時間後に生じるため</a:t>
            </a:r>
            <a:r>
              <a:rPr kumimoji="1" lang="en-US" altLang="ja-JP" sz="3600" dirty="0"/>
              <a:t>ICU</a:t>
            </a:r>
            <a:r>
              <a:rPr kumimoji="1" lang="ja-JP" altLang="en-US" sz="3600" dirty="0"/>
              <a:t>入室時は</a:t>
            </a:r>
            <a:r>
              <a:rPr kumimoji="1" lang="en-US" altLang="ja-JP" sz="3600" dirty="0"/>
              <a:t>ADM</a:t>
            </a:r>
            <a:r>
              <a:rPr kumimoji="1" lang="ja-JP" altLang="en-US" sz="3600" dirty="0"/>
              <a:t>応答はまた機能していない</a:t>
            </a:r>
          </a:p>
        </p:txBody>
      </p:sp>
      <p:sp>
        <p:nvSpPr>
          <p:cNvPr id="3" name="スライド番号プレースホルダー 2">
            <a:extLst>
              <a:ext uri="{FF2B5EF4-FFF2-40B4-BE49-F238E27FC236}">
                <a16:creationId xmlns:a16="http://schemas.microsoft.com/office/drawing/2014/main" id="{C3461B4C-E4A0-6F9F-48D6-313E53E66B48}"/>
              </a:ext>
            </a:extLst>
          </p:cNvPr>
          <p:cNvSpPr>
            <a:spLocks noGrp="1"/>
          </p:cNvSpPr>
          <p:nvPr>
            <p:ph type="sldNum" sz="quarter" idx="2"/>
          </p:nvPr>
        </p:nvSpPr>
        <p:spPr/>
        <p:txBody>
          <a:bodyPr/>
          <a:lstStyle/>
          <a:p>
            <a:fld id="{86CB4B4D-7CA3-9044-876B-883B54F8677D}" type="slidenum">
              <a:rPr lang="en-US" altLang="ja-JP" smtClean="0"/>
              <a:t>30</a:t>
            </a:fld>
            <a:endParaRPr lang="ja-JP" altLang="en-US"/>
          </a:p>
        </p:txBody>
      </p:sp>
      <p:pic>
        <p:nvPicPr>
          <p:cNvPr id="6" name="オーディオ 5">
            <a:hlinkClick r:id="" action="ppaction://media"/>
            <a:extLst>
              <a:ext uri="{FF2B5EF4-FFF2-40B4-BE49-F238E27FC236}">
                <a16:creationId xmlns:a16="http://schemas.microsoft.com/office/drawing/2014/main" id="{70B44810-A78F-ACF0-20F6-183989BA437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2929170207"/>
      </p:ext>
    </p:extLst>
  </p:cSld>
  <p:clrMapOvr>
    <a:masterClrMapping/>
  </p:clrMapOvr>
  <p:transition spd="med" advTm="816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挿管、鎮静薬投与、機械的換気が必要な患者のみを対象としたためVAECMO管理下の他の患者に対する適用が制限されている…"/>
          <p:cNvSpPr txBox="1">
            <a:spLocks noGrp="1"/>
          </p:cNvSpPr>
          <p:nvPr>
            <p:ph type="body" idx="1"/>
          </p:nvPr>
        </p:nvSpPr>
        <p:spPr>
          <a:prstGeom prst="rect">
            <a:avLst/>
          </a:prstGeom>
        </p:spPr>
        <p:txBody>
          <a:bodyPr>
            <a:normAutofit/>
          </a:bodyPr>
          <a:lstStyle/>
          <a:p>
            <a:r>
              <a:rPr lang="en-US" altLang="ja-JP" sz="3200" dirty="0"/>
              <a:t>1</a:t>
            </a:r>
            <a:r>
              <a:rPr lang="ja-JP" altLang="en-US" sz="3200" dirty="0"/>
              <a:t>、手術は</a:t>
            </a:r>
            <a:r>
              <a:rPr lang="en-US" altLang="ja-JP" sz="3200" dirty="0"/>
              <a:t>cDPP3</a:t>
            </a:r>
            <a:r>
              <a:rPr lang="ja-JP" altLang="en-US" sz="3200" dirty="0"/>
              <a:t>の増加させる直接的な因子であり、組織低灌流や進行性の臓器障害によって引き起こされる細胞死とは直接関係しない</a:t>
            </a:r>
            <a:endParaRPr lang="en-US" altLang="ja-JP" sz="3200" dirty="0"/>
          </a:p>
          <a:p>
            <a:r>
              <a:rPr lang="en-US" altLang="ja-JP" sz="3200" dirty="0"/>
              <a:t>2</a:t>
            </a:r>
            <a:r>
              <a:rPr lang="ja-JP" altLang="en-US" sz="3200" dirty="0"/>
              <a:t>、持続的な</a:t>
            </a:r>
            <a:r>
              <a:rPr lang="en-US" altLang="ja-JP" sz="3200" dirty="0"/>
              <a:t>DPP3</a:t>
            </a:r>
            <a:r>
              <a:rPr lang="ja-JP" altLang="en-US" sz="3200" dirty="0"/>
              <a:t>の高値は選択的心臓手術後の患者ではほとんど観察されず、臨床医に心機能障害、循環血漿量減少、微小循環障害などの組織低灌流の原因について患者の再評価をさせる根拠に使えるかもしれない</a:t>
            </a:r>
            <a:endParaRPr lang="en-US" altLang="ja-JP" sz="3200" dirty="0"/>
          </a:p>
          <a:p>
            <a:r>
              <a:rPr lang="en-US" altLang="ja-JP" sz="3200" dirty="0"/>
              <a:t>3</a:t>
            </a:r>
            <a:r>
              <a:rPr lang="ja-JP" altLang="en-US" sz="3200" dirty="0"/>
              <a:t>、</a:t>
            </a:r>
            <a:r>
              <a:rPr lang="en-US" altLang="ja-JP" sz="3200" dirty="0"/>
              <a:t>ICU2</a:t>
            </a:r>
            <a:r>
              <a:rPr lang="ja-JP" altLang="en-US" sz="3200" dirty="0"/>
              <a:t>日目の</a:t>
            </a:r>
            <a:r>
              <a:rPr lang="en-US" altLang="ja-JP" sz="3200" dirty="0"/>
              <a:t>ADM</a:t>
            </a:r>
            <a:r>
              <a:rPr lang="ja-JP" altLang="en-US" sz="3200" dirty="0"/>
              <a:t>濃度が高値であった場合、血管収縮薬の依存性や</a:t>
            </a:r>
            <a:r>
              <a:rPr lang="en-US" altLang="ja-JP" sz="3200" dirty="0"/>
              <a:t>AKI</a:t>
            </a:r>
            <a:r>
              <a:rPr lang="ja-JP" altLang="en-US" sz="3200" dirty="0"/>
              <a:t>リスクの高い患者を特定出来、</a:t>
            </a:r>
            <a:r>
              <a:rPr lang="en-US" altLang="ja-JP" sz="3200" dirty="0"/>
              <a:t>APACHE</a:t>
            </a:r>
            <a:r>
              <a:rPr lang="ja-JP" altLang="en-US" sz="3200" dirty="0"/>
              <a:t>や</a:t>
            </a:r>
            <a:r>
              <a:rPr lang="en-US" altLang="ja-JP" sz="3200" dirty="0"/>
              <a:t>SOFA</a:t>
            </a:r>
            <a:r>
              <a:rPr lang="ja-JP" altLang="en-US" sz="3200" dirty="0"/>
              <a:t>などの従来の臨床スコアによるリスク層別化を改善しうる</a:t>
            </a:r>
            <a:endParaRPr lang="en-US" altLang="ja-JP" sz="3200" dirty="0"/>
          </a:p>
          <a:p>
            <a:pPr marL="0" indent="0">
              <a:lnSpc>
                <a:spcPct val="100000"/>
              </a:lnSpc>
              <a:spcBef>
                <a:spcPts val="3100"/>
              </a:spcBef>
              <a:buSzPct val="100000"/>
              <a:buNone/>
              <a:defRPr sz="3200"/>
            </a:pPr>
            <a:endParaRPr lang="en-US" altLang="ja-JP" sz="4000" dirty="0"/>
          </a:p>
          <a:p>
            <a:pPr marL="0" indent="0">
              <a:lnSpc>
                <a:spcPct val="100000"/>
              </a:lnSpc>
              <a:spcBef>
                <a:spcPts val="3100"/>
              </a:spcBef>
              <a:buSzPct val="100000"/>
              <a:buNone/>
              <a:defRPr sz="3200"/>
            </a:pPr>
            <a:endParaRPr lang="en-US" sz="4000" dirty="0"/>
          </a:p>
        </p:txBody>
      </p:sp>
      <p:sp>
        <p:nvSpPr>
          <p:cNvPr id="717" name="Limitaions"/>
          <p:cNvSpPr txBox="1">
            <a:spLocks noGrp="1"/>
          </p:cNvSpPr>
          <p:nvPr>
            <p:ph type="title"/>
          </p:nvPr>
        </p:nvSpPr>
        <p:spPr>
          <a:prstGeom prst="rect">
            <a:avLst/>
          </a:prstGeom>
        </p:spPr>
        <p:txBody>
          <a:bodyPr/>
          <a:lstStyle>
            <a:lvl1pPr>
              <a:defRPr spc="-200"/>
            </a:lvl1pPr>
          </a:lstStyle>
          <a:p>
            <a:endParaRPr dirty="0"/>
          </a:p>
        </p:txBody>
      </p:sp>
      <p:sp>
        <p:nvSpPr>
          <p:cNvPr id="2" name="スライド番号プレースホルダー 1">
            <a:extLst>
              <a:ext uri="{FF2B5EF4-FFF2-40B4-BE49-F238E27FC236}">
                <a16:creationId xmlns:a16="http://schemas.microsoft.com/office/drawing/2014/main" id="{04738DF7-F9D1-FC7B-AF1F-BFECC48E8DFC}"/>
              </a:ext>
            </a:extLst>
          </p:cNvPr>
          <p:cNvSpPr>
            <a:spLocks noGrp="1"/>
          </p:cNvSpPr>
          <p:nvPr>
            <p:ph type="sldNum" sz="quarter" idx="2"/>
          </p:nvPr>
        </p:nvSpPr>
        <p:spPr/>
        <p:txBody>
          <a:bodyPr/>
          <a:lstStyle/>
          <a:p>
            <a:fld id="{86CB4B4D-7CA3-9044-876B-883B54F8677D}" type="slidenum">
              <a:rPr lang="en-US" altLang="ja-JP" smtClean="0"/>
              <a:t>31</a:t>
            </a:fld>
            <a:endParaRPr lang="ja-JP" altLang="en-US"/>
          </a:p>
        </p:txBody>
      </p:sp>
      <p:pic>
        <p:nvPicPr>
          <p:cNvPr id="4" name="オーディオ 3">
            <a:hlinkClick r:id="" action="ppaction://media"/>
            <a:extLst>
              <a:ext uri="{FF2B5EF4-FFF2-40B4-BE49-F238E27FC236}">
                <a16:creationId xmlns:a16="http://schemas.microsoft.com/office/drawing/2014/main" id="{5DE02D92-B641-1EC1-99F2-1BDE53D2C1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cSld>
  <p:clrMapOvr>
    <a:masterClrMapping/>
  </p:clrMapOvr>
  <p:transition spd="med" advTm="621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810E4C8-4A1C-475C-C6DF-7192C0C672CF}"/>
              </a:ext>
            </a:extLst>
          </p:cNvPr>
          <p:cNvSpPr>
            <a:spLocks noGrp="1"/>
          </p:cNvSpPr>
          <p:nvPr>
            <p:ph type="body" idx="1"/>
          </p:nvPr>
        </p:nvSpPr>
        <p:spPr/>
        <p:txBody>
          <a:bodyPr/>
          <a:lstStyle/>
          <a:p>
            <a:r>
              <a:rPr kumimoji="1" lang="en-US" altLang="ja-JP" dirty="0"/>
              <a:t>cDPP3</a:t>
            </a:r>
            <a:r>
              <a:rPr kumimoji="1" lang="ja-JP" altLang="en-US" dirty="0"/>
              <a:t>および</a:t>
            </a:r>
            <a:r>
              <a:rPr kumimoji="1" lang="en-US" altLang="ja-JP" dirty="0"/>
              <a:t>bio-ADM</a:t>
            </a:r>
            <a:r>
              <a:rPr kumimoji="1" lang="ja-JP" altLang="en-US" dirty="0"/>
              <a:t>を標的とした治療法は心原性ショックおよび敗血症性ショックの臨床モデルですでに有望視されている</a:t>
            </a:r>
            <a:endParaRPr kumimoji="1" lang="en-US" altLang="ja-JP" dirty="0"/>
          </a:p>
          <a:p>
            <a:r>
              <a:rPr kumimoji="1" lang="en-US" altLang="ja-JP" dirty="0"/>
              <a:t>ADM</a:t>
            </a:r>
            <a:r>
              <a:rPr kumimoji="1" lang="ja-JP" altLang="en-US" dirty="0"/>
              <a:t>に対する抗体である</a:t>
            </a:r>
            <a:r>
              <a:rPr kumimoji="1" lang="en-US" altLang="ja-JP" dirty="0" err="1"/>
              <a:t>Adrecizumab</a:t>
            </a:r>
            <a:r>
              <a:rPr kumimoji="1" lang="ja-JP" altLang="en-US" dirty="0"/>
              <a:t>は敗血症性ショックの治療薬として第</a:t>
            </a:r>
            <a:r>
              <a:rPr kumimoji="1" lang="en-US" altLang="ja-JP" dirty="0"/>
              <a:t>2</a:t>
            </a:r>
            <a:r>
              <a:rPr kumimoji="1" lang="ja-JP" altLang="en-US" dirty="0"/>
              <a:t>層試験が行なわれている。今回の結果を踏まえればアドレシズマブは心臓手術後の血管収縮薬依存性の長期化と</a:t>
            </a:r>
            <a:r>
              <a:rPr kumimoji="1" lang="en-US" altLang="ja-JP" dirty="0"/>
              <a:t>AKI</a:t>
            </a:r>
            <a:r>
              <a:rPr kumimoji="1" lang="ja-JP" altLang="en-US" dirty="0"/>
              <a:t>を予防するための治療として有望であると考えられる</a:t>
            </a:r>
            <a:endParaRPr kumimoji="1" lang="en-US" altLang="ja-JP" dirty="0"/>
          </a:p>
          <a:p>
            <a:r>
              <a:rPr kumimoji="1" lang="ja-JP" altLang="en-US" dirty="0"/>
              <a:t>大多数の心臓手術患者では</a:t>
            </a:r>
            <a:r>
              <a:rPr kumimoji="1" lang="en-US" altLang="ja-JP" dirty="0"/>
              <a:t>cDPP3</a:t>
            </a:r>
            <a:r>
              <a:rPr kumimoji="1" lang="ja-JP" altLang="en-US" dirty="0"/>
              <a:t>の持続的高値は観察されなく、</a:t>
            </a:r>
            <a:r>
              <a:rPr kumimoji="1" lang="en-US" altLang="ja-JP" dirty="0"/>
              <a:t>cDPP3</a:t>
            </a:r>
            <a:r>
              <a:rPr kumimoji="1" lang="ja-JP" altLang="en-US" dirty="0"/>
              <a:t>を標的とした治療が有益である可能性は低い。</a:t>
            </a:r>
            <a:r>
              <a:rPr kumimoji="1" lang="en-US" altLang="ja-JP" dirty="0"/>
              <a:t>DPP3</a:t>
            </a:r>
            <a:r>
              <a:rPr kumimoji="1" lang="ja-JP" altLang="en-US" dirty="0"/>
              <a:t>阻害の利点に関する研究は心原性ショックや敗血症性ショックのようなより疾患の重症度が高い患者群に焦点を当てるべきである</a:t>
            </a:r>
          </a:p>
          <a:p>
            <a:endParaRPr kumimoji="1" lang="ja-JP" altLang="en-US" dirty="0"/>
          </a:p>
        </p:txBody>
      </p:sp>
      <p:sp>
        <p:nvSpPr>
          <p:cNvPr id="3" name="タイトル 2">
            <a:extLst>
              <a:ext uri="{FF2B5EF4-FFF2-40B4-BE49-F238E27FC236}">
                <a16:creationId xmlns:a16="http://schemas.microsoft.com/office/drawing/2014/main" id="{D00560F7-C538-D06E-E5EE-B4436F7009C0}"/>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D3CE1DA-BD12-12CA-1847-07A37190A1AE}"/>
              </a:ext>
            </a:extLst>
          </p:cNvPr>
          <p:cNvSpPr>
            <a:spLocks noGrp="1"/>
          </p:cNvSpPr>
          <p:nvPr>
            <p:ph type="sldNum" sz="quarter" idx="2"/>
          </p:nvPr>
        </p:nvSpPr>
        <p:spPr/>
        <p:txBody>
          <a:bodyPr/>
          <a:lstStyle/>
          <a:p>
            <a:fld id="{86CB4B4D-7CA3-9044-876B-883B54F8677D}" type="slidenum">
              <a:rPr lang="en-US" altLang="ja-JP" smtClean="0"/>
              <a:t>32</a:t>
            </a:fld>
            <a:endParaRPr lang="ja-JP" altLang="en-US"/>
          </a:p>
        </p:txBody>
      </p:sp>
      <p:pic>
        <p:nvPicPr>
          <p:cNvPr id="5" name="オーディオ 4">
            <a:hlinkClick r:id="" action="ppaction://media"/>
            <a:extLst>
              <a:ext uri="{FF2B5EF4-FFF2-40B4-BE49-F238E27FC236}">
                <a16:creationId xmlns:a16="http://schemas.microsoft.com/office/drawing/2014/main" id="{F800D80F-419A-6D4A-F50D-F8596E5C94E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3965524984"/>
      </p:ext>
    </p:extLst>
  </p:cSld>
  <p:clrMapOvr>
    <a:masterClrMapping/>
  </p:clrMapOvr>
  <p:transition spd="med" advTm="547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9B126D9-548E-BB85-AD8D-8517187216B1}"/>
              </a:ext>
            </a:extLst>
          </p:cNvPr>
          <p:cNvSpPr>
            <a:spLocks noGrp="1"/>
          </p:cNvSpPr>
          <p:nvPr>
            <p:ph type="body" idx="1"/>
          </p:nvPr>
        </p:nvSpPr>
        <p:spPr/>
        <p:txBody>
          <a:bodyPr>
            <a:normAutofit fontScale="92500"/>
          </a:bodyPr>
          <a:lstStyle/>
          <a:p>
            <a:r>
              <a:rPr kumimoji="1" lang="en-US" altLang="ja-JP" sz="4000" dirty="0"/>
              <a:t>1</a:t>
            </a:r>
            <a:r>
              <a:rPr kumimoji="1" lang="ja-JP" altLang="en-US" sz="4000" dirty="0"/>
              <a:t>，心臓手術における</a:t>
            </a:r>
            <a:r>
              <a:rPr kumimoji="1" lang="en-US" altLang="ja-JP" sz="4000" dirty="0"/>
              <a:t>cDPP3</a:t>
            </a:r>
            <a:r>
              <a:rPr kumimoji="1" lang="ja-JP" altLang="en-US" sz="4000" dirty="0"/>
              <a:t>と</a:t>
            </a:r>
            <a:r>
              <a:rPr kumimoji="1" lang="en-US" altLang="ja-JP" sz="4000" dirty="0"/>
              <a:t>bio-ADM</a:t>
            </a:r>
            <a:r>
              <a:rPr kumimoji="1" lang="ja-JP" altLang="en-US" sz="4000" dirty="0"/>
              <a:t>の予後予測特性は本研究以外の研究では無く、今後の研究で最適なカットオフ値を定義し検証する必要がある</a:t>
            </a:r>
            <a:endParaRPr kumimoji="1" lang="en-US" altLang="ja-JP" sz="4000" dirty="0"/>
          </a:p>
          <a:p>
            <a:r>
              <a:rPr kumimoji="1" lang="en-US" altLang="ja-JP" sz="4000" dirty="0"/>
              <a:t>2</a:t>
            </a:r>
            <a:r>
              <a:rPr kumimoji="1" lang="ja-JP" altLang="en-US" sz="4000" dirty="0"/>
              <a:t>，観察研究であるため予後予測と結果の間の正式な因果関係を推論する事ができない</a:t>
            </a:r>
            <a:endParaRPr kumimoji="1" lang="en-US" altLang="ja-JP" sz="4000" dirty="0"/>
          </a:p>
          <a:p>
            <a:r>
              <a:rPr kumimoji="1" lang="en-US" altLang="ja-JP" sz="4000" dirty="0"/>
              <a:t>3</a:t>
            </a:r>
            <a:r>
              <a:rPr kumimoji="1" lang="ja-JP" altLang="en-US" sz="4000" dirty="0"/>
              <a:t>，術前および術中のバイオマーカ値が得られないため心臓手術後の時間的推移、ピーク値に関する真の理解が得られない</a:t>
            </a:r>
            <a:endParaRPr kumimoji="1" lang="en-US" altLang="ja-JP" sz="4000" dirty="0"/>
          </a:p>
          <a:p>
            <a:r>
              <a:rPr kumimoji="1" lang="en-US" altLang="ja-JP" sz="4000" dirty="0"/>
              <a:t>4</a:t>
            </a:r>
            <a:r>
              <a:rPr kumimoji="1" lang="ja-JP" altLang="en-US" sz="4000" dirty="0"/>
              <a:t>，腎臓や肝臓の機能障害がなどの因子が</a:t>
            </a:r>
            <a:r>
              <a:rPr kumimoji="1" lang="en-US" altLang="ja-JP" sz="4000" dirty="0"/>
              <a:t>cDPP3</a:t>
            </a:r>
            <a:r>
              <a:rPr kumimoji="1" lang="ja-JP" altLang="en-US" sz="4000" dirty="0"/>
              <a:t>の代謝</a:t>
            </a:r>
            <a:r>
              <a:rPr kumimoji="1" lang="en-US" altLang="ja-JP" sz="4000" dirty="0" err="1"/>
              <a:t>ni</a:t>
            </a:r>
            <a:r>
              <a:rPr kumimoji="1" lang="ja-JP" altLang="en-US" sz="4000" dirty="0"/>
              <a:t>及ぼす影響は不明でさらなる研究が必要</a:t>
            </a:r>
          </a:p>
          <a:p>
            <a:pPr marL="0" indent="0">
              <a:buNone/>
            </a:pPr>
            <a:endParaRPr kumimoji="1" lang="ja-JP" altLang="en-US" sz="3600" dirty="0"/>
          </a:p>
        </p:txBody>
      </p:sp>
      <p:sp>
        <p:nvSpPr>
          <p:cNvPr id="4" name="タイトル 3">
            <a:extLst>
              <a:ext uri="{FF2B5EF4-FFF2-40B4-BE49-F238E27FC236}">
                <a16:creationId xmlns:a16="http://schemas.microsoft.com/office/drawing/2014/main" id="{E32982EF-4312-35FE-2E7C-45DCFA9BD060}"/>
              </a:ext>
            </a:extLst>
          </p:cNvPr>
          <p:cNvSpPr>
            <a:spLocks noGrp="1"/>
          </p:cNvSpPr>
          <p:nvPr>
            <p:ph type="title"/>
          </p:nvPr>
        </p:nvSpPr>
        <p:spPr/>
        <p:txBody>
          <a:bodyPr/>
          <a:lstStyle/>
          <a:p>
            <a:r>
              <a:rPr lang="en-US" altLang="ja-JP" dirty="0"/>
              <a:t>Limitation</a:t>
            </a:r>
            <a:endParaRPr kumimoji="1" lang="ja-JP" altLang="en-US" dirty="0"/>
          </a:p>
        </p:txBody>
      </p:sp>
      <p:sp>
        <p:nvSpPr>
          <p:cNvPr id="3" name="スライド番号プレースホルダー 2">
            <a:extLst>
              <a:ext uri="{FF2B5EF4-FFF2-40B4-BE49-F238E27FC236}">
                <a16:creationId xmlns:a16="http://schemas.microsoft.com/office/drawing/2014/main" id="{4BFE7F1B-7D19-0287-3EE1-BE6331C69675}"/>
              </a:ext>
            </a:extLst>
          </p:cNvPr>
          <p:cNvSpPr>
            <a:spLocks noGrp="1"/>
          </p:cNvSpPr>
          <p:nvPr>
            <p:ph type="sldNum" sz="quarter" idx="2"/>
          </p:nvPr>
        </p:nvSpPr>
        <p:spPr/>
        <p:txBody>
          <a:bodyPr/>
          <a:lstStyle/>
          <a:p>
            <a:fld id="{86CB4B4D-7CA3-9044-876B-883B54F8677D}" type="slidenum">
              <a:rPr lang="en-US" altLang="ja-JP" smtClean="0"/>
              <a:t>33</a:t>
            </a:fld>
            <a:endParaRPr lang="ja-JP" altLang="en-US"/>
          </a:p>
        </p:txBody>
      </p:sp>
      <p:pic>
        <p:nvPicPr>
          <p:cNvPr id="5" name="オーディオ 4">
            <a:hlinkClick r:id="" action="ppaction://media"/>
            <a:extLst>
              <a:ext uri="{FF2B5EF4-FFF2-40B4-BE49-F238E27FC236}">
                <a16:creationId xmlns:a16="http://schemas.microsoft.com/office/drawing/2014/main" id="{F35AB07B-AC7F-8C30-0E0A-49ABED25E14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2491481934"/>
      </p:ext>
    </p:extLst>
  </p:cSld>
  <p:clrMapOvr>
    <a:masterClrMapping/>
  </p:clrMapOvr>
  <p:transition spd="med" advTm="420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BC5D7A6-2588-CB79-74BB-4172757105EC}"/>
              </a:ext>
            </a:extLst>
          </p:cNvPr>
          <p:cNvSpPr>
            <a:spLocks noGrp="1"/>
          </p:cNvSpPr>
          <p:nvPr>
            <p:ph type="body" idx="1"/>
          </p:nvPr>
        </p:nvSpPr>
        <p:spPr/>
        <p:txBody>
          <a:bodyPr>
            <a:normAutofit/>
          </a:bodyPr>
          <a:lstStyle/>
          <a:p>
            <a:r>
              <a:rPr kumimoji="1" lang="en-US" altLang="ja-JP" sz="4000" dirty="0"/>
              <a:t>Bio-ADM</a:t>
            </a:r>
            <a:r>
              <a:rPr kumimoji="1" lang="ja-JP" altLang="en-US" sz="4000" dirty="0"/>
              <a:t>濃度の上昇が血管収縮薬の必要性、</a:t>
            </a:r>
            <a:r>
              <a:rPr kumimoji="1" lang="en-US" altLang="ja-JP" sz="4000" dirty="0"/>
              <a:t>AKI</a:t>
            </a:r>
            <a:r>
              <a:rPr kumimoji="1" lang="ja-JP" altLang="en-US" sz="4000" dirty="0"/>
              <a:t>発症、</a:t>
            </a:r>
            <a:r>
              <a:rPr kumimoji="1" lang="en-US" altLang="ja-JP" sz="4000" dirty="0"/>
              <a:t>ICU</a:t>
            </a:r>
            <a:r>
              <a:rPr kumimoji="1" lang="ja-JP" altLang="en-US" sz="4000" dirty="0"/>
              <a:t>滞在期間の長期化と強く関連</a:t>
            </a:r>
            <a:endParaRPr kumimoji="1" lang="en-US" altLang="ja-JP" sz="4000" dirty="0"/>
          </a:p>
          <a:p>
            <a:endParaRPr lang="en-US" altLang="ja-JP" sz="4000" dirty="0"/>
          </a:p>
          <a:p>
            <a:r>
              <a:rPr kumimoji="1" lang="en-US" altLang="ja-JP" sz="4000" dirty="0"/>
              <a:t>cDPP3</a:t>
            </a:r>
            <a:r>
              <a:rPr kumimoji="1" lang="ja-JP" altLang="en-US" sz="4000" dirty="0"/>
              <a:t>濃度は手術の複雑性と相関するが、臨床的転帰との関連性は限定的</a:t>
            </a:r>
            <a:endParaRPr kumimoji="1" lang="en-US" altLang="ja-JP" sz="4000" dirty="0"/>
          </a:p>
          <a:p>
            <a:endParaRPr lang="en-US" altLang="ja-JP" sz="4000" dirty="0"/>
          </a:p>
          <a:p>
            <a:pPr marL="0" indent="0">
              <a:buNone/>
            </a:pPr>
            <a:r>
              <a:rPr kumimoji="1" lang="ja-JP" altLang="en-US" sz="4000" dirty="0"/>
              <a:t>→</a:t>
            </a:r>
            <a:r>
              <a:rPr kumimoji="1" lang="en-US" altLang="ja-JP" sz="4000" dirty="0"/>
              <a:t>bio-ADM</a:t>
            </a:r>
            <a:r>
              <a:rPr kumimoji="1" lang="ja-JP" altLang="en-US" sz="4000" dirty="0"/>
              <a:t>標的療法は心臓手術後の血行動態安定化や腎機能保護に有用であると考えられる</a:t>
            </a:r>
            <a:r>
              <a:rPr kumimoji="1" lang="en-US" altLang="ja-JP" sz="4000" dirty="0"/>
              <a:t>  </a:t>
            </a:r>
            <a:endParaRPr kumimoji="1" lang="ja-JP" altLang="en-US" sz="4000" dirty="0"/>
          </a:p>
        </p:txBody>
      </p:sp>
      <p:sp>
        <p:nvSpPr>
          <p:cNvPr id="4" name="タイトル 3">
            <a:extLst>
              <a:ext uri="{FF2B5EF4-FFF2-40B4-BE49-F238E27FC236}">
                <a16:creationId xmlns:a16="http://schemas.microsoft.com/office/drawing/2014/main" id="{AA0940A2-86BE-E7C0-CF68-202249DDF409}"/>
              </a:ext>
            </a:extLst>
          </p:cNvPr>
          <p:cNvSpPr>
            <a:spLocks noGrp="1"/>
          </p:cNvSpPr>
          <p:nvPr>
            <p:ph type="title"/>
          </p:nvPr>
        </p:nvSpPr>
        <p:spPr/>
        <p:txBody>
          <a:bodyPr/>
          <a:lstStyle/>
          <a:p>
            <a:r>
              <a:rPr lang="en-US" altLang="ja-JP" dirty="0"/>
              <a:t>Conclusions</a:t>
            </a:r>
            <a:endParaRPr lang="ja-JP" altLang="en-US"/>
          </a:p>
        </p:txBody>
      </p:sp>
      <p:sp>
        <p:nvSpPr>
          <p:cNvPr id="3" name="スライド番号プレースホルダー 2">
            <a:extLst>
              <a:ext uri="{FF2B5EF4-FFF2-40B4-BE49-F238E27FC236}">
                <a16:creationId xmlns:a16="http://schemas.microsoft.com/office/drawing/2014/main" id="{F560AC25-5412-3050-58AE-630265F09064}"/>
              </a:ext>
            </a:extLst>
          </p:cNvPr>
          <p:cNvSpPr>
            <a:spLocks noGrp="1"/>
          </p:cNvSpPr>
          <p:nvPr>
            <p:ph type="sldNum" sz="quarter" idx="2"/>
          </p:nvPr>
        </p:nvSpPr>
        <p:spPr/>
        <p:txBody>
          <a:bodyPr/>
          <a:lstStyle/>
          <a:p>
            <a:fld id="{86CB4B4D-7CA3-9044-876B-883B54F8677D}" type="slidenum">
              <a:rPr lang="en-US" altLang="ja-JP" smtClean="0"/>
              <a:t>34</a:t>
            </a:fld>
            <a:endParaRPr lang="ja-JP" altLang="en-US"/>
          </a:p>
        </p:txBody>
      </p:sp>
      <p:pic>
        <p:nvPicPr>
          <p:cNvPr id="6" name="オーディオ 5">
            <a:hlinkClick r:id="" action="ppaction://media"/>
            <a:extLst>
              <a:ext uri="{FF2B5EF4-FFF2-40B4-BE49-F238E27FC236}">
                <a16:creationId xmlns:a16="http://schemas.microsoft.com/office/drawing/2014/main" id="{1C237949-BCE6-5934-CD63-31FA093C0D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2039707733"/>
      </p:ext>
    </p:extLst>
  </p:cSld>
  <p:clrMapOvr>
    <a:masterClrMapping/>
  </p:clrMapOvr>
  <p:transition spd="med" advTm="435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4A97777-50D6-4F3C-FE9F-F8576814B248}"/>
              </a:ext>
            </a:extLst>
          </p:cNvPr>
          <p:cNvSpPr>
            <a:spLocks noGrp="1"/>
          </p:cNvSpPr>
          <p:nvPr>
            <p:ph type="body" idx="1"/>
          </p:nvPr>
        </p:nvSpPr>
        <p:spPr/>
        <p:txBody>
          <a:bodyPr>
            <a:normAutofit/>
          </a:bodyPr>
          <a:lstStyle/>
          <a:p>
            <a:r>
              <a:rPr kumimoji="1" lang="en-US" altLang="ja-JP" sz="4400" dirty="0"/>
              <a:t>bio-ADM</a:t>
            </a:r>
            <a:r>
              <a:rPr kumimoji="1" lang="ja-JP" altLang="en-US" sz="4400" dirty="0"/>
              <a:t>は血管内皮バリア機能と血管緊張の制御に関するホルモン</a:t>
            </a:r>
            <a:endParaRPr kumimoji="1" lang="en-US" altLang="ja-JP" sz="4400" dirty="0"/>
          </a:p>
          <a:p>
            <a:pPr marL="0" indent="0">
              <a:buNone/>
            </a:pPr>
            <a:endParaRPr kumimoji="1" lang="en-US" altLang="ja-JP" sz="4400" dirty="0"/>
          </a:p>
          <a:p>
            <a:r>
              <a:rPr kumimoji="1" lang="en-US" altLang="ja-JP" sz="4400" dirty="0"/>
              <a:t>cDPP3</a:t>
            </a:r>
            <a:r>
              <a:rPr kumimoji="1" lang="ja-JP" altLang="en-US" sz="4400" dirty="0"/>
              <a:t>は細胞質酵素で</a:t>
            </a:r>
            <a:r>
              <a:rPr kumimoji="1" lang="en-US" altLang="ja-JP" sz="4400" dirty="0"/>
              <a:t>,</a:t>
            </a:r>
            <a:r>
              <a:rPr kumimoji="1" lang="ja-JP" altLang="en-US" sz="4400" dirty="0"/>
              <a:t>アンギオテンシン</a:t>
            </a:r>
            <a:r>
              <a:rPr kumimoji="1" lang="en-US" altLang="ja-JP" sz="4400" dirty="0"/>
              <a:t>Ⅱ</a:t>
            </a:r>
            <a:r>
              <a:rPr kumimoji="1" lang="ja-JP" altLang="en-US" sz="4400" dirty="0"/>
              <a:t>を初めとする血管緊張の制御に重要な因子の分解に関与</a:t>
            </a:r>
            <a:endParaRPr kumimoji="1" lang="en-US" altLang="ja-JP" sz="4400" dirty="0"/>
          </a:p>
          <a:p>
            <a:pPr marL="0" indent="0">
              <a:buNone/>
            </a:pPr>
            <a:endParaRPr kumimoji="1" lang="en-US" altLang="ja-JP" sz="3600" dirty="0"/>
          </a:p>
          <a:p>
            <a:endParaRPr kumimoji="1" lang="en-US" altLang="ja-JP" sz="4000" dirty="0"/>
          </a:p>
          <a:p>
            <a:endParaRPr lang="en-US" altLang="ja-JP" sz="4000" dirty="0"/>
          </a:p>
          <a:p>
            <a:pPr marL="0" indent="0">
              <a:buNone/>
            </a:pPr>
            <a:endParaRPr kumimoji="1" lang="en-US" altLang="ja-JP" sz="4000" dirty="0"/>
          </a:p>
          <a:p>
            <a:endParaRPr kumimoji="1" lang="en-US" altLang="ja-JP" sz="4800" dirty="0"/>
          </a:p>
          <a:p>
            <a:endParaRPr lang="en-US" altLang="ja-JP" sz="4800" dirty="0"/>
          </a:p>
        </p:txBody>
      </p:sp>
      <p:sp>
        <p:nvSpPr>
          <p:cNvPr id="4" name="タイトル 3">
            <a:extLst>
              <a:ext uri="{FF2B5EF4-FFF2-40B4-BE49-F238E27FC236}">
                <a16:creationId xmlns:a16="http://schemas.microsoft.com/office/drawing/2014/main" id="{15AD5907-DD34-D273-D43A-C171CE32F35A}"/>
              </a:ext>
            </a:extLst>
          </p:cNvPr>
          <p:cNvSpPr>
            <a:spLocks noGrp="1"/>
          </p:cNvSpPr>
          <p:nvPr>
            <p:ph type="title"/>
          </p:nvPr>
        </p:nvSpPr>
        <p:spPr/>
        <p:txBody>
          <a:bodyPr>
            <a:normAutofit/>
          </a:bodyPr>
          <a:lstStyle/>
          <a:p>
            <a:r>
              <a:rPr kumimoji="1" lang="ja-JP" altLang="en-US" dirty="0"/>
              <a:t>背景②</a:t>
            </a:r>
          </a:p>
        </p:txBody>
      </p:sp>
      <p:sp>
        <p:nvSpPr>
          <p:cNvPr id="3" name="スライド番号プレースホルダー 2">
            <a:extLst>
              <a:ext uri="{FF2B5EF4-FFF2-40B4-BE49-F238E27FC236}">
                <a16:creationId xmlns:a16="http://schemas.microsoft.com/office/drawing/2014/main" id="{7B94F958-A8FF-F519-26AD-76E60D95D8E6}"/>
              </a:ext>
            </a:extLst>
          </p:cNvPr>
          <p:cNvSpPr>
            <a:spLocks noGrp="1"/>
          </p:cNvSpPr>
          <p:nvPr>
            <p:ph type="sldNum" sz="quarter" idx="2"/>
          </p:nvPr>
        </p:nvSpPr>
        <p:spPr/>
        <p:txBody>
          <a:bodyPr/>
          <a:lstStyle/>
          <a:p>
            <a:fld id="{86CB4B4D-7CA3-9044-876B-883B54F8677D}" type="slidenum">
              <a:rPr lang="en-US" altLang="ja-JP" smtClean="0"/>
              <a:t>4</a:t>
            </a:fld>
            <a:endParaRPr lang="ja-JP" altLang="en-US"/>
          </a:p>
        </p:txBody>
      </p:sp>
      <p:pic>
        <p:nvPicPr>
          <p:cNvPr id="5" name="オーディオ 4">
            <a:hlinkClick r:id="" action="ppaction://media"/>
            <a:extLst>
              <a:ext uri="{FF2B5EF4-FFF2-40B4-BE49-F238E27FC236}">
                <a16:creationId xmlns:a16="http://schemas.microsoft.com/office/drawing/2014/main" id="{A408B985-AF3B-F701-C162-C03D001F012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2913220896"/>
      </p:ext>
    </p:extLst>
  </p:cSld>
  <p:clrMapOvr>
    <a:masterClrMapping/>
  </p:clrMapOvr>
  <p:transition spd="med" advTm="304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4A97777-50D6-4F3C-FE9F-F8576814B248}"/>
              </a:ext>
            </a:extLst>
          </p:cNvPr>
          <p:cNvSpPr>
            <a:spLocks noGrp="1"/>
          </p:cNvSpPr>
          <p:nvPr>
            <p:ph type="body" idx="1"/>
          </p:nvPr>
        </p:nvSpPr>
        <p:spPr>
          <a:xfrm>
            <a:off x="698500" y="1134533"/>
            <a:ext cx="11607800" cy="6844090"/>
          </a:xfrm>
        </p:spPr>
        <p:txBody>
          <a:bodyPr>
            <a:normAutofit lnSpcReduction="10000"/>
          </a:bodyPr>
          <a:lstStyle/>
          <a:p>
            <a:pPr marL="0" indent="0">
              <a:buNone/>
            </a:pPr>
            <a:endParaRPr kumimoji="1" lang="en-US" altLang="ja-JP" sz="4000" dirty="0"/>
          </a:p>
          <a:p>
            <a:r>
              <a:rPr kumimoji="1" lang="en-US" altLang="ja-JP" sz="4000" dirty="0"/>
              <a:t>bio-ADM</a:t>
            </a:r>
            <a:r>
              <a:rPr kumimoji="1" lang="ja-JP" altLang="en-US" sz="4000" dirty="0"/>
              <a:t>・</a:t>
            </a:r>
            <a:r>
              <a:rPr kumimoji="1" lang="en-US" altLang="ja-JP" sz="4000" dirty="0"/>
              <a:t>cDPP3</a:t>
            </a:r>
            <a:r>
              <a:rPr kumimoji="1" lang="ja-JP" altLang="en-US" sz="4000" dirty="0"/>
              <a:t>両者の増加は心原性ショックや敗血性ショック患者の臓器不全の発症や死亡率の増加と関連している（</a:t>
            </a:r>
            <a:r>
              <a:rPr kumimoji="1" lang="en-US" altLang="ja-JP" sz="4000" dirty="0"/>
              <a:t>Crit care 2021;25:61</a:t>
            </a:r>
            <a:r>
              <a:rPr kumimoji="1" lang="ja-JP" altLang="en-US" sz="4000" dirty="0"/>
              <a:t>　</a:t>
            </a:r>
            <a:r>
              <a:rPr kumimoji="1" lang="en-US" altLang="ja-JP" sz="4000" dirty="0" err="1"/>
              <a:t>Eur</a:t>
            </a:r>
            <a:r>
              <a:rPr kumimoji="1" lang="en-US" altLang="ja-JP" sz="4000" dirty="0"/>
              <a:t> j heart fail 2019;22:279-286</a:t>
            </a:r>
            <a:r>
              <a:rPr kumimoji="1" lang="ja-JP" altLang="en-US" sz="4000" dirty="0"/>
              <a:t>　</a:t>
            </a:r>
            <a:r>
              <a:rPr kumimoji="1" lang="en-US" altLang="ja-JP" sz="4000" dirty="0"/>
              <a:t>Ann </a:t>
            </a:r>
            <a:r>
              <a:rPr kumimoji="1" lang="en-US" altLang="ja-JP" sz="4000" dirty="0" err="1"/>
              <a:t>intensice</a:t>
            </a:r>
            <a:r>
              <a:rPr kumimoji="1" lang="en-US" altLang="ja-JP" sz="4000" dirty="0"/>
              <a:t> care 2017;7:6</a:t>
            </a:r>
            <a:r>
              <a:rPr kumimoji="1" lang="ja-JP" altLang="en-US" sz="4000" dirty="0"/>
              <a:t>）</a:t>
            </a:r>
            <a:endParaRPr kumimoji="1" lang="en-US" altLang="ja-JP" sz="4000" dirty="0"/>
          </a:p>
          <a:p>
            <a:r>
              <a:rPr kumimoji="1" lang="ja-JP" altLang="en-US" sz="4000" dirty="0"/>
              <a:t>心原性ショックや敗血性ショックの動物モデルにおいて薬物による</a:t>
            </a:r>
            <a:r>
              <a:rPr kumimoji="1" lang="en-US" altLang="ja-JP" sz="4000" dirty="0"/>
              <a:t>ADM</a:t>
            </a:r>
            <a:r>
              <a:rPr kumimoji="1" lang="ja-JP" altLang="en-US" sz="4000" dirty="0"/>
              <a:t>標的療法や</a:t>
            </a:r>
            <a:r>
              <a:rPr kumimoji="1" lang="en-US" altLang="ja-JP" sz="4000" dirty="0"/>
              <a:t>DPP3</a:t>
            </a:r>
            <a:r>
              <a:rPr kumimoji="1" lang="ja-JP" altLang="en-US" sz="4000" dirty="0"/>
              <a:t>標的療法が有効であることが示唆されている（</a:t>
            </a:r>
            <a:r>
              <a:rPr kumimoji="1" lang="en-US" altLang="ja-JP" sz="4000" dirty="0" err="1"/>
              <a:t>Plos</a:t>
            </a:r>
            <a:r>
              <a:rPr kumimoji="1" lang="en-US" altLang="ja-JP" sz="4000" dirty="0"/>
              <a:t> one 2020;15:e0238039</a:t>
            </a:r>
            <a:r>
              <a:rPr kumimoji="1" lang="ja-JP" altLang="en-US" sz="4000" dirty="0"/>
              <a:t>　</a:t>
            </a:r>
            <a:r>
              <a:rPr kumimoji="1" lang="en-US" altLang="ja-JP" sz="4000" dirty="0" err="1"/>
              <a:t>Eur</a:t>
            </a:r>
            <a:r>
              <a:rPr kumimoji="1" lang="en-US" altLang="ja-JP" sz="4000" dirty="0"/>
              <a:t> j heart fail 2019;22:290-299shock2018;50;648-654 </a:t>
            </a:r>
            <a:r>
              <a:rPr kumimoji="1" lang="ja-JP" altLang="en-US" sz="4000" dirty="0"/>
              <a:t>）</a:t>
            </a:r>
            <a:endParaRPr kumimoji="1" lang="en-US" altLang="ja-JP" sz="4000" dirty="0"/>
          </a:p>
          <a:p>
            <a:pPr marL="0" indent="0">
              <a:buNone/>
            </a:pPr>
            <a:endParaRPr kumimoji="1" lang="en-US" altLang="ja-JP" sz="3600" dirty="0"/>
          </a:p>
          <a:p>
            <a:endParaRPr kumimoji="1" lang="en-US" altLang="ja-JP" sz="4000" dirty="0"/>
          </a:p>
          <a:p>
            <a:endParaRPr lang="en-US" altLang="ja-JP" sz="4000" dirty="0"/>
          </a:p>
          <a:p>
            <a:pPr marL="0" indent="0">
              <a:buNone/>
            </a:pPr>
            <a:endParaRPr kumimoji="1" lang="en-US" altLang="ja-JP" sz="4000" dirty="0"/>
          </a:p>
          <a:p>
            <a:endParaRPr kumimoji="1" lang="en-US" altLang="ja-JP" sz="4800" dirty="0"/>
          </a:p>
          <a:p>
            <a:endParaRPr lang="en-US" altLang="ja-JP" sz="4800" dirty="0"/>
          </a:p>
        </p:txBody>
      </p:sp>
      <p:sp>
        <p:nvSpPr>
          <p:cNvPr id="4" name="タイトル 3">
            <a:extLst>
              <a:ext uri="{FF2B5EF4-FFF2-40B4-BE49-F238E27FC236}">
                <a16:creationId xmlns:a16="http://schemas.microsoft.com/office/drawing/2014/main" id="{15AD5907-DD34-D273-D43A-C171CE32F35A}"/>
              </a:ext>
            </a:extLst>
          </p:cNvPr>
          <p:cNvSpPr>
            <a:spLocks noGrp="1"/>
          </p:cNvSpPr>
          <p:nvPr>
            <p:ph type="title"/>
          </p:nvPr>
        </p:nvSpPr>
        <p:spPr>
          <a:xfrm>
            <a:off x="698500" y="626533"/>
            <a:ext cx="11607800" cy="1016001"/>
          </a:xfrm>
        </p:spPr>
        <p:txBody>
          <a:bodyPr>
            <a:normAutofit/>
          </a:bodyPr>
          <a:lstStyle/>
          <a:p>
            <a:r>
              <a:rPr kumimoji="1" lang="ja-JP" altLang="en-US" dirty="0"/>
              <a:t>背景③</a:t>
            </a:r>
          </a:p>
        </p:txBody>
      </p:sp>
      <p:sp>
        <p:nvSpPr>
          <p:cNvPr id="3" name="スライド番号プレースホルダー 2">
            <a:extLst>
              <a:ext uri="{FF2B5EF4-FFF2-40B4-BE49-F238E27FC236}">
                <a16:creationId xmlns:a16="http://schemas.microsoft.com/office/drawing/2014/main" id="{7B94F958-A8FF-F519-26AD-76E60D95D8E6}"/>
              </a:ext>
            </a:extLst>
          </p:cNvPr>
          <p:cNvSpPr>
            <a:spLocks noGrp="1"/>
          </p:cNvSpPr>
          <p:nvPr>
            <p:ph type="sldNum" sz="quarter" idx="2"/>
          </p:nvPr>
        </p:nvSpPr>
        <p:spPr/>
        <p:txBody>
          <a:bodyPr/>
          <a:lstStyle/>
          <a:p>
            <a:fld id="{86CB4B4D-7CA3-9044-876B-883B54F8677D}" type="slidenum">
              <a:rPr lang="en-US" altLang="ja-JP" smtClean="0"/>
              <a:t>5</a:t>
            </a:fld>
            <a:endParaRPr lang="ja-JP" altLang="en-US"/>
          </a:p>
        </p:txBody>
      </p:sp>
      <p:pic>
        <p:nvPicPr>
          <p:cNvPr id="5" name="オーディオ 4">
            <a:hlinkClick r:id="" action="ppaction://media"/>
            <a:extLst>
              <a:ext uri="{FF2B5EF4-FFF2-40B4-BE49-F238E27FC236}">
                <a16:creationId xmlns:a16="http://schemas.microsoft.com/office/drawing/2014/main" id="{3C191CD3-56C1-7562-1D25-7B0887E03C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3519079514"/>
      </p:ext>
    </p:extLst>
  </p:cSld>
  <p:clrMapOvr>
    <a:masterClrMapping/>
  </p:clrMapOvr>
  <p:transition spd="med" advTm="308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4A97777-50D6-4F3C-FE9F-F8576814B248}"/>
              </a:ext>
            </a:extLst>
          </p:cNvPr>
          <p:cNvSpPr>
            <a:spLocks noGrp="1"/>
          </p:cNvSpPr>
          <p:nvPr>
            <p:ph type="body" idx="1"/>
          </p:nvPr>
        </p:nvSpPr>
        <p:spPr/>
        <p:txBody>
          <a:bodyPr>
            <a:normAutofit/>
          </a:bodyPr>
          <a:lstStyle/>
          <a:p>
            <a:r>
              <a:rPr kumimoji="1" lang="en-US" altLang="ja-JP" sz="4800" dirty="0"/>
              <a:t>bio-ADM</a:t>
            </a:r>
            <a:r>
              <a:rPr kumimoji="1" lang="ja-JP" altLang="en-US" sz="4800" dirty="0"/>
              <a:t>は血管内皮バリア機能と末梢血管の緊張を制御する重要な因子</a:t>
            </a:r>
            <a:endParaRPr kumimoji="1" lang="en-US" altLang="ja-JP" sz="4800" dirty="0"/>
          </a:p>
          <a:p>
            <a:r>
              <a:rPr kumimoji="1" lang="en-US" altLang="ja-JP" sz="4800" dirty="0"/>
              <a:t>cDPP3</a:t>
            </a:r>
            <a:r>
              <a:rPr kumimoji="1" lang="ja-JP" altLang="en-US" sz="4800" dirty="0"/>
              <a:t>は数種類の心血管系</a:t>
            </a:r>
            <a:r>
              <a:rPr kumimoji="1" lang="en-US" altLang="ja-JP" sz="4800" dirty="0"/>
              <a:t>mediators</a:t>
            </a:r>
            <a:r>
              <a:rPr kumimoji="1" lang="ja-JP" altLang="en-US" sz="4800" dirty="0"/>
              <a:t>の分解に係わる酵素</a:t>
            </a:r>
            <a:endParaRPr kumimoji="1" lang="en-US" altLang="ja-JP" sz="4800" dirty="0"/>
          </a:p>
          <a:p>
            <a:r>
              <a:rPr kumimoji="1" lang="ja-JP" altLang="en-US" sz="4800" dirty="0"/>
              <a:t>両者の増加は心原性ショック患者の短期予後の予測に有用であると推測されている</a:t>
            </a:r>
          </a:p>
        </p:txBody>
      </p:sp>
      <p:sp>
        <p:nvSpPr>
          <p:cNvPr id="4" name="タイトル 3">
            <a:extLst>
              <a:ext uri="{FF2B5EF4-FFF2-40B4-BE49-F238E27FC236}">
                <a16:creationId xmlns:a16="http://schemas.microsoft.com/office/drawing/2014/main" id="{15AD5907-DD34-D273-D43A-C171CE32F35A}"/>
              </a:ext>
            </a:extLst>
          </p:cNvPr>
          <p:cNvSpPr>
            <a:spLocks noGrp="1"/>
          </p:cNvSpPr>
          <p:nvPr>
            <p:ph type="title"/>
          </p:nvPr>
        </p:nvSpPr>
        <p:spPr/>
        <p:txBody>
          <a:bodyPr>
            <a:normAutofit/>
          </a:bodyPr>
          <a:lstStyle/>
          <a:p>
            <a:r>
              <a:rPr kumimoji="1" lang="ja-JP" altLang="en-US" dirty="0"/>
              <a:t>背景のまとめ</a:t>
            </a:r>
          </a:p>
        </p:txBody>
      </p:sp>
      <p:sp>
        <p:nvSpPr>
          <p:cNvPr id="3" name="スライド番号プレースホルダー 2">
            <a:extLst>
              <a:ext uri="{FF2B5EF4-FFF2-40B4-BE49-F238E27FC236}">
                <a16:creationId xmlns:a16="http://schemas.microsoft.com/office/drawing/2014/main" id="{7B94F958-A8FF-F519-26AD-76E60D95D8E6}"/>
              </a:ext>
            </a:extLst>
          </p:cNvPr>
          <p:cNvSpPr>
            <a:spLocks noGrp="1"/>
          </p:cNvSpPr>
          <p:nvPr>
            <p:ph type="sldNum" sz="quarter" idx="2"/>
          </p:nvPr>
        </p:nvSpPr>
        <p:spPr/>
        <p:txBody>
          <a:bodyPr/>
          <a:lstStyle/>
          <a:p>
            <a:fld id="{86CB4B4D-7CA3-9044-876B-883B54F8677D}" type="slidenum">
              <a:rPr lang="en-US" altLang="ja-JP" smtClean="0"/>
              <a:t>6</a:t>
            </a:fld>
            <a:endParaRPr lang="ja-JP" altLang="en-US"/>
          </a:p>
        </p:txBody>
      </p:sp>
      <p:pic>
        <p:nvPicPr>
          <p:cNvPr id="5" name="オーディオ 4">
            <a:hlinkClick r:id="" action="ppaction://media"/>
            <a:extLst>
              <a:ext uri="{FF2B5EF4-FFF2-40B4-BE49-F238E27FC236}">
                <a16:creationId xmlns:a16="http://schemas.microsoft.com/office/drawing/2014/main" id="{9AFD36F8-26B6-1C00-83E5-1CED78B2E37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3529930155"/>
      </p:ext>
    </p:extLst>
  </p:cSld>
  <p:clrMapOvr>
    <a:masterClrMapping/>
  </p:clrMapOvr>
  <p:transition spd="med" advTm="23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4A97777-50D6-4F3C-FE9F-F8576814B248}"/>
              </a:ext>
            </a:extLst>
          </p:cNvPr>
          <p:cNvSpPr>
            <a:spLocks noGrp="1"/>
          </p:cNvSpPr>
          <p:nvPr>
            <p:ph type="body" idx="1"/>
          </p:nvPr>
        </p:nvSpPr>
        <p:spPr/>
        <p:txBody>
          <a:bodyPr>
            <a:normAutofit/>
          </a:bodyPr>
          <a:lstStyle/>
          <a:p>
            <a:r>
              <a:rPr kumimoji="1" lang="en-US" altLang="ja-JP" sz="5400" dirty="0"/>
              <a:t>Bio-ADM</a:t>
            </a:r>
            <a:r>
              <a:rPr kumimoji="1" lang="ja-JP" altLang="en-US" sz="5400" dirty="0"/>
              <a:t>と</a:t>
            </a:r>
            <a:r>
              <a:rPr kumimoji="1" lang="en-US" altLang="ja-JP" sz="5400" dirty="0"/>
              <a:t>cDPP3</a:t>
            </a:r>
            <a:r>
              <a:rPr kumimoji="1" lang="ja-JP" altLang="en-US" sz="5400" dirty="0"/>
              <a:t>が心臓手術術後の短期予後と相関しているかは現在の所不明であるが本研究では両者の心臓術後の推移および短期予後との関連を調査することを目的とした</a:t>
            </a:r>
            <a:endParaRPr kumimoji="1" lang="en-US" altLang="ja-JP" sz="5400" dirty="0"/>
          </a:p>
          <a:p>
            <a:endParaRPr kumimoji="1" lang="en-US" altLang="ja-JP" sz="4000" dirty="0"/>
          </a:p>
          <a:p>
            <a:endParaRPr lang="en-US" altLang="ja-JP" sz="4000" dirty="0"/>
          </a:p>
          <a:p>
            <a:pPr marL="0" indent="0">
              <a:buNone/>
            </a:pPr>
            <a:endParaRPr kumimoji="1" lang="en-US" altLang="ja-JP" sz="4000" dirty="0"/>
          </a:p>
          <a:p>
            <a:endParaRPr kumimoji="1" lang="en-US" altLang="ja-JP" sz="4800" dirty="0"/>
          </a:p>
          <a:p>
            <a:endParaRPr lang="en-US" altLang="ja-JP" sz="4800" dirty="0"/>
          </a:p>
        </p:txBody>
      </p:sp>
      <p:sp>
        <p:nvSpPr>
          <p:cNvPr id="4" name="タイトル 3">
            <a:extLst>
              <a:ext uri="{FF2B5EF4-FFF2-40B4-BE49-F238E27FC236}">
                <a16:creationId xmlns:a16="http://schemas.microsoft.com/office/drawing/2014/main" id="{15AD5907-DD34-D273-D43A-C171CE32F35A}"/>
              </a:ext>
            </a:extLst>
          </p:cNvPr>
          <p:cNvSpPr>
            <a:spLocks noGrp="1"/>
          </p:cNvSpPr>
          <p:nvPr>
            <p:ph type="title"/>
          </p:nvPr>
        </p:nvSpPr>
        <p:spPr/>
        <p:txBody>
          <a:bodyPr>
            <a:normAutofit/>
          </a:bodyPr>
          <a:lstStyle/>
          <a:p>
            <a:r>
              <a:rPr kumimoji="1" lang="ja-JP" altLang="en-US" dirty="0"/>
              <a:t>目的</a:t>
            </a:r>
          </a:p>
        </p:txBody>
      </p:sp>
      <p:sp>
        <p:nvSpPr>
          <p:cNvPr id="3" name="スライド番号プレースホルダー 2">
            <a:extLst>
              <a:ext uri="{FF2B5EF4-FFF2-40B4-BE49-F238E27FC236}">
                <a16:creationId xmlns:a16="http://schemas.microsoft.com/office/drawing/2014/main" id="{7B94F958-A8FF-F519-26AD-76E60D95D8E6}"/>
              </a:ext>
            </a:extLst>
          </p:cNvPr>
          <p:cNvSpPr>
            <a:spLocks noGrp="1"/>
          </p:cNvSpPr>
          <p:nvPr>
            <p:ph type="sldNum" sz="quarter" idx="2"/>
          </p:nvPr>
        </p:nvSpPr>
        <p:spPr/>
        <p:txBody>
          <a:bodyPr/>
          <a:lstStyle/>
          <a:p>
            <a:fld id="{86CB4B4D-7CA3-9044-876B-883B54F8677D}" type="slidenum">
              <a:rPr lang="en-US" altLang="ja-JP" smtClean="0"/>
              <a:t>7</a:t>
            </a:fld>
            <a:endParaRPr lang="ja-JP" altLang="en-US"/>
          </a:p>
        </p:txBody>
      </p:sp>
      <p:pic>
        <p:nvPicPr>
          <p:cNvPr id="7" name="オーディオ 6">
            <a:hlinkClick r:id="" action="ppaction://media"/>
            <a:extLst>
              <a:ext uri="{FF2B5EF4-FFF2-40B4-BE49-F238E27FC236}">
                <a16:creationId xmlns:a16="http://schemas.microsoft.com/office/drawing/2014/main" id="{57CA94A3-50D0-97AD-CEAB-A4AA1C312A3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extLst>
      <p:ext uri="{BB962C8B-B14F-4D97-AF65-F5344CB8AC3E}">
        <p14:creationId xmlns:p14="http://schemas.microsoft.com/office/powerpoint/2010/main" val="716738033"/>
      </p:ext>
    </p:extLst>
  </p:cSld>
  <p:clrMapOvr>
    <a:masterClrMapping/>
  </p:clrMapOvr>
  <p:transition spd="med" advTm="178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Methods"/>
          <p:cNvSpPr txBox="1">
            <a:spLocks noGrp="1"/>
          </p:cNvSpPr>
          <p:nvPr>
            <p:ph type="body" sz="half" idx="1"/>
          </p:nvPr>
        </p:nvSpPr>
        <p:spPr>
          <a:prstGeom prst="rect">
            <a:avLst/>
          </a:prstGeom>
        </p:spPr>
        <p:txBody>
          <a:bodyPr/>
          <a:lstStyle>
            <a:lvl1pPr marL="0" indent="0" defTabSz="1733930">
              <a:lnSpc>
                <a:spcPct val="80000"/>
              </a:lnSpc>
              <a:spcBef>
                <a:spcPts val="0"/>
              </a:spcBef>
              <a:buSzTx/>
              <a:buNone/>
              <a:defRPr sz="8200" b="1" spc="-199">
                <a:latin typeface="ヒラギノ角ゴ ProN W6"/>
                <a:ea typeface="ヒラギノ角ゴ ProN W6"/>
                <a:cs typeface="ヒラギノ角ゴ ProN W6"/>
                <a:sym typeface="ヒラギノ角ゴ ProN W6"/>
              </a:defRPr>
            </a:lvl1pPr>
          </a:lstStyle>
          <a:p>
            <a:r>
              <a:rPr dirty="0"/>
              <a:t>Methods</a:t>
            </a:r>
          </a:p>
        </p:txBody>
      </p:sp>
      <p:sp>
        <p:nvSpPr>
          <p:cNvPr id="2" name="スライド番号プレースホルダー 1">
            <a:extLst>
              <a:ext uri="{FF2B5EF4-FFF2-40B4-BE49-F238E27FC236}">
                <a16:creationId xmlns:a16="http://schemas.microsoft.com/office/drawing/2014/main" id="{A653610F-DF51-33C0-43FA-299531608F50}"/>
              </a:ext>
            </a:extLst>
          </p:cNvPr>
          <p:cNvSpPr>
            <a:spLocks noGrp="1"/>
          </p:cNvSpPr>
          <p:nvPr>
            <p:ph type="sldNum" sz="quarter" idx="2"/>
          </p:nvPr>
        </p:nvSpPr>
        <p:spPr/>
        <p:txBody>
          <a:bodyPr/>
          <a:lstStyle/>
          <a:p>
            <a:fld id="{86CB4B4D-7CA3-9044-876B-883B54F8677D}" type="slidenum">
              <a:rPr lang="en-US" altLang="ja-JP" smtClean="0"/>
              <a:t>8</a:t>
            </a:fld>
            <a:endParaRPr lang="ja-JP" altLang="en-US"/>
          </a:p>
        </p:txBody>
      </p:sp>
      <p:pic>
        <p:nvPicPr>
          <p:cNvPr id="3" name="オーディオ 2">
            <a:hlinkClick r:id="" action="ppaction://media"/>
            <a:extLst>
              <a:ext uri="{FF2B5EF4-FFF2-40B4-BE49-F238E27FC236}">
                <a16:creationId xmlns:a16="http://schemas.microsoft.com/office/drawing/2014/main" id="{C3D697FB-C74E-3BD9-2715-4F51DBB6E5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82500" y="9131300"/>
            <a:ext cx="406400" cy="406400"/>
          </a:xfrm>
          <a:prstGeom prst="rect">
            <a:avLst/>
          </a:prstGeom>
        </p:spPr>
      </p:pic>
    </p:spTree>
  </p:cSld>
  <p:clrMapOvr>
    <a:masterClrMapping/>
  </p:clrMapOvr>
  <p:transition spd="med" advTm="24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フランスのcardiac shock care centers 20施設…"/>
          <p:cNvSpPr txBox="1">
            <a:spLocks noGrp="1"/>
          </p:cNvSpPr>
          <p:nvPr>
            <p:ph type="body" idx="1"/>
          </p:nvPr>
        </p:nvSpPr>
        <p:spPr>
          <a:xfrm>
            <a:off x="698500" y="2157414"/>
            <a:ext cx="11607800" cy="6563254"/>
          </a:xfrm>
          <a:prstGeom prst="rect">
            <a:avLst/>
          </a:prstGeom>
        </p:spPr>
        <p:txBody>
          <a:bodyPr>
            <a:normAutofit lnSpcReduction="10000"/>
          </a:bodyPr>
          <a:lstStyle/>
          <a:p>
            <a:r>
              <a:rPr lang="en-US" altLang="ja-JP" sz="3600" dirty="0" err="1"/>
              <a:t>Radbound</a:t>
            </a:r>
            <a:r>
              <a:rPr lang="en-US" altLang="ja-JP" sz="3600" dirty="0"/>
              <a:t> university medical center</a:t>
            </a:r>
            <a:r>
              <a:rPr lang="ja-JP" altLang="en-US" sz="3600" dirty="0"/>
              <a:t>の</a:t>
            </a:r>
            <a:r>
              <a:rPr lang="en-US" altLang="ja-JP" sz="3600" dirty="0"/>
              <a:t>ICU</a:t>
            </a:r>
            <a:r>
              <a:rPr lang="ja-JP" altLang="en-US" sz="3600" dirty="0"/>
              <a:t>　単施設</a:t>
            </a:r>
            <a:endParaRPr lang="en-US" altLang="ja-JP" sz="3600" dirty="0"/>
          </a:p>
          <a:p>
            <a:r>
              <a:rPr lang="ja-JP" altLang="en-US" sz="3600" dirty="0"/>
              <a:t>術後</a:t>
            </a:r>
            <a:r>
              <a:rPr lang="en-US" altLang="ja-JP" sz="3600" dirty="0"/>
              <a:t>ICU</a:t>
            </a:r>
            <a:r>
              <a:rPr lang="ja-JP" altLang="en-US" sz="3600" dirty="0"/>
              <a:t>に入室した心臓血管外科患者　</a:t>
            </a:r>
            <a:r>
              <a:rPr lang="en-US" altLang="ja-JP" sz="3600" dirty="0"/>
              <a:t>203</a:t>
            </a:r>
            <a:r>
              <a:rPr lang="ja-JP" altLang="en-US" sz="3600" dirty="0"/>
              <a:t>名</a:t>
            </a:r>
            <a:endParaRPr sz="3600" dirty="0"/>
          </a:p>
          <a:p>
            <a:r>
              <a:rPr sz="3600" dirty="0" err="1"/>
              <a:t>期間</a:t>
            </a:r>
            <a:r>
              <a:rPr lang="ja-JP" altLang="en-US" sz="3600" dirty="0"/>
              <a:t>　</a:t>
            </a:r>
            <a:r>
              <a:rPr lang="en-US" altLang="ja-JP" sz="3600" dirty="0"/>
              <a:t>2018</a:t>
            </a:r>
            <a:r>
              <a:rPr sz="3600" dirty="0"/>
              <a:t>年</a:t>
            </a:r>
            <a:r>
              <a:rPr lang="en-US" altLang="ja-JP" sz="3600" dirty="0"/>
              <a:t>9</a:t>
            </a:r>
            <a:r>
              <a:rPr sz="3600" dirty="0"/>
              <a:t>月〜</a:t>
            </a:r>
            <a:r>
              <a:rPr lang="en-US" altLang="ja-JP" sz="3600" dirty="0"/>
              <a:t>2019</a:t>
            </a:r>
            <a:r>
              <a:rPr sz="3600" dirty="0"/>
              <a:t>年</a:t>
            </a:r>
            <a:r>
              <a:rPr lang="en-US" altLang="ja-JP" sz="3600" dirty="0"/>
              <a:t>12</a:t>
            </a:r>
            <a:r>
              <a:rPr sz="3600" dirty="0"/>
              <a:t>月</a:t>
            </a:r>
          </a:p>
          <a:p>
            <a:r>
              <a:rPr lang="ja-JP" altLang="en-US" sz="3600" dirty="0"/>
              <a:t>前向き観察研究</a:t>
            </a:r>
            <a:endParaRPr lang="en-US" altLang="ja-JP" sz="3600" dirty="0"/>
          </a:p>
          <a:p>
            <a:r>
              <a:rPr lang="en-US" altLang="ja-JP" sz="3600" dirty="0"/>
              <a:t>ICU</a:t>
            </a:r>
            <a:r>
              <a:rPr lang="ja-JP" altLang="en-US" sz="3600" dirty="0"/>
              <a:t>入室後</a:t>
            </a:r>
            <a:r>
              <a:rPr lang="en-US" altLang="ja-JP" sz="3600" dirty="0"/>
              <a:t>1</a:t>
            </a:r>
            <a:r>
              <a:rPr lang="ja-JP" altLang="en-US" sz="3600" dirty="0"/>
              <a:t>～</a:t>
            </a:r>
            <a:r>
              <a:rPr lang="en-US" altLang="ja-JP" sz="3600" dirty="0"/>
              <a:t>3</a:t>
            </a:r>
            <a:r>
              <a:rPr lang="ja-JP" altLang="en-US" sz="3600" dirty="0"/>
              <a:t>日目の血漿濃度を測定した</a:t>
            </a:r>
            <a:endParaRPr lang="en-US" altLang="ja-JP" sz="3600" dirty="0"/>
          </a:p>
          <a:p>
            <a:r>
              <a:rPr lang="ja-JP" altLang="en-US" sz="3600" dirty="0"/>
              <a:t>心臓手術には</a:t>
            </a:r>
            <a:r>
              <a:rPr lang="en-US" altLang="ja-JP" sz="3600" dirty="0"/>
              <a:t>CABG</a:t>
            </a:r>
            <a:r>
              <a:rPr lang="ja-JP" altLang="en-US" sz="3600" dirty="0"/>
              <a:t>・大血管・弁膜症・心臓腫瘍・</a:t>
            </a:r>
            <a:r>
              <a:rPr lang="en-US" altLang="ja-JP" sz="3600" dirty="0"/>
              <a:t>ASD/VSD</a:t>
            </a:r>
            <a:r>
              <a:rPr lang="ja-JP" altLang="en-US" sz="3600" dirty="0"/>
              <a:t>・複合手術が含まれる</a:t>
            </a:r>
            <a:endParaRPr lang="en-US" altLang="ja-JP" sz="3600" dirty="0"/>
          </a:p>
          <a:p>
            <a:r>
              <a:rPr lang="ja-JP" altLang="en-US" sz="3600" dirty="0"/>
              <a:t>予定手術・緊急手術・低侵襲手術でサブグループ解析を行なった</a:t>
            </a:r>
            <a:endParaRPr lang="en-US" sz="3600" dirty="0"/>
          </a:p>
          <a:p>
            <a:pPr marL="0" indent="0">
              <a:lnSpc>
                <a:spcPct val="120000"/>
              </a:lnSpc>
              <a:buNone/>
            </a:pPr>
            <a:endParaRPr lang="ja-JP" altLang="en-US" sz="4800" dirty="0"/>
          </a:p>
        </p:txBody>
      </p:sp>
      <p:sp>
        <p:nvSpPr>
          <p:cNvPr id="433" name="Trial design"/>
          <p:cNvSpPr txBox="1">
            <a:spLocks noGrp="1"/>
          </p:cNvSpPr>
          <p:nvPr>
            <p:ph type="title"/>
          </p:nvPr>
        </p:nvSpPr>
        <p:spPr>
          <a:prstGeom prst="rect">
            <a:avLst/>
          </a:prstGeom>
        </p:spPr>
        <p:txBody>
          <a:bodyPr/>
          <a:lstStyle>
            <a:lvl1pPr>
              <a:defRPr spc="-200"/>
            </a:lvl1pPr>
          </a:lstStyle>
          <a:p>
            <a:r>
              <a:rPr lang="en-US" altLang="ja-JP" dirty="0"/>
              <a:t>Study</a:t>
            </a:r>
            <a:r>
              <a:rPr dirty="0"/>
              <a:t> design</a:t>
            </a:r>
          </a:p>
        </p:txBody>
      </p:sp>
      <p:sp>
        <p:nvSpPr>
          <p:cNvPr id="2" name="スライド番号プレースホルダー 1">
            <a:extLst>
              <a:ext uri="{FF2B5EF4-FFF2-40B4-BE49-F238E27FC236}">
                <a16:creationId xmlns:a16="http://schemas.microsoft.com/office/drawing/2014/main" id="{94842EB7-B498-88D9-3117-73D400514634}"/>
              </a:ext>
            </a:extLst>
          </p:cNvPr>
          <p:cNvSpPr>
            <a:spLocks noGrp="1"/>
          </p:cNvSpPr>
          <p:nvPr>
            <p:ph type="sldNum" sz="quarter" idx="2"/>
          </p:nvPr>
        </p:nvSpPr>
        <p:spPr/>
        <p:txBody>
          <a:bodyPr/>
          <a:lstStyle/>
          <a:p>
            <a:fld id="{86CB4B4D-7CA3-9044-876B-883B54F8677D}" type="slidenum">
              <a:rPr lang="en-US" altLang="ja-JP" smtClean="0"/>
              <a:t>9</a:t>
            </a:fld>
            <a:endParaRPr lang="ja-JP" altLang="en-US"/>
          </a:p>
        </p:txBody>
      </p:sp>
      <p:pic>
        <p:nvPicPr>
          <p:cNvPr id="4" name="オーディオ 3">
            <a:hlinkClick r:id="" action="ppaction://media"/>
            <a:extLst>
              <a:ext uri="{FF2B5EF4-FFF2-40B4-BE49-F238E27FC236}">
                <a16:creationId xmlns:a16="http://schemas.microsoft.com/office/drawing/2014/main" id="{461F6EEE-4CC5-AF37-F7FF-5394102D7C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50000" t="-175000" r="-350000" b="-175000"/>
          <a:stretch>
            <a:fillRect/>
          </a:stretch>
        </p:blipFill>
        <p:spPr>
          <a:xfrm>
            <a:off x="9753600" y="7620000"/>
            <a:ext cx="3251200" cy="1828800"/>
          </a:xfrm>
          <a:prstGeom prst="rect">
            <a:avLst/>
          </a:prstGeom>
        </p:spPr>
      </p:pic>
    </p:spTree>
  </p:cSld>
  <p:clrMapOvr>
    <a:masterClrMapping/>
  </p:clrMapOvr>
  <p:transition spd="med" advTm="34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3"/>
        <a:ea typeface="ヒラギノ角ゴ ProN W3"/>
        <a:cs typeface="ヒラギノ角ゴ ProN W3"/>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3"/>
        <a:ea typeface="ヒラギノ角ゴ ProN W3"/>
        <a:cs typeface="ヒラギノ角ゴ ProN W3"/>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1" i="0" u="none" strike="noStrike" cap="none" spc="0" normalizeH="0" baseline="0">
            <a:ln>
              <a:noFill/>
            </a:ln>
            <a:solidFill>
              <a:srgbClr val="5E5E5E"/>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ジャーナル　クラブ　参考</Template>
  <TotalTime>8830</TotalTime>
  <Words>1826</Words>
  <Application>Microsoft Office PowerPoint</Application>
  <PresentationFormat>ユーザー設定</PresentationFormat>
  <Paragraphs>146</Paragraphs>
  <Slides>34</Slides>
  <Notes>34</Notes>
  <HiddenSlides>0</HiddenSlides>
  <MMClips>34</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34</vt:i4>
      </vt:variant>
    </vt:vector>
  </HeadingPairs>
  <TitlesOfParts>
    <vt:vector size="38" baseType="lpstr">
      <vt:lpstr>Hiragino Kaku Gothic ProN W3</vt:lpstr>
      <vt:lpstr>ヒラギノ角ゴ ProN W3</vt:lpstr>
      <vt:lpstr>ヒラギノ角ゴ ProN W6</vt:lpstr>
      <vt:lpstr>21_BasicWhite</vt:lpstr>
      <vt:lpstr>心臓手術術後の短期の予後悪化予測におけるbio-ADMとcDPP3の有用性の比較    bioactive adrernomedulline vs. dipeptidyl peptidase 3</vt:lpstr>
      <vt:lpstr>本日の論文</vt:lpstr>
      <vt:lpstr>背景①</vt:lpstr>
      <vt:lpstr>背景②</vt:lpstr>
      <vt:lpstr>背景③</vt:lpstr>
      <vt:lpstr>背景のまとめ</vt:lpstr>
      <vt:lpstr>目的</vt:lpstr>
      <vt:lpstr>PowerPoint プレゼンテーション</vt:lpstr>
      <vt:lpstr>Study design</vt:lpstr>
      <vt:lpstr>Outcomes</vt:lpstr>
      <vt:lpstr>Tratment protocol</vt:lpstr>
      <vt:lpstr>Clinical parameters</vt:lpstr>
      <vt:lpstr>Biomaeker measurements</vt:lpstr>
      <vt:lpstr>PowerPoint プレゼンテーション</vt:lpstr>
      <vt:lpstr>Study population</vt:lpstr>
      <vt:lpstr>PowerPoint プレゼンテーション</vt:lpstr>
      <vt:lpstr>PowerPoint プレゼンテーション</vt:lpstr>
      <vt:lpstr>Temporal profiles of bio-ADM and cDPP3 following cardiac surgery</vt:lpstr>
      <vt:lpstr>PowerPoint プレゼンテーション</vt:lpstr>
      <vt:lpstr>Prolomged vasopressor dependency</vt:lpstr>
      <vt:lpstr>AKI</vt:lpstr>
      <vt:lpstr>ICU and Hospital length of stay</vt:lpstr>
      <vt:lpstr>PowerPoint プレゼンテーション</vt:lpstr>
      <vt:lpstr>Prolomged vasopressor dependency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Limitation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急性呼吸不全の重症免疫不全患者に対するHFNO単独投与はHFNOとNIVの交互投与と比較して28日死亡率を改善するか？  HFNO alone　vs　HFNO alternated with NIV</dc:title>
  <dc:creator>木内 直人</dc:creator>
  <cp:lastModifiedBy>スズキタカヒロ</cp:lastModifiedBy>
  <cp:revision>236</cp:revision>
  <cp:lastPrinted>2022-03-13T03:45:42Z</cp:lastPrinted>
  <dcterms:created xsi:type="dcterms:W3CDTF">2022-05-30T11:40:04Z</dcterms:created>
  <dcterms:modified xsi:type="dcterms:W3CDTF">2023-07-31T03:18:41Z</dcterms:modified>
</cp:coreProperties>
</file>