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256" r:id="rId2"/>
    <p:sldId id="257" r:id="rId3"/>
    <p:sldId id="292" r:id="rId4"/>
    <p:sldId id="258" r:id="rId5"/>
    <p:sldId id="293" r:id="rId6"/>
    <p:sldId id="294" r:id="rId7"/>
    <p:sldId id="295" r:id="rId8"/>
    <p:sldId id="296" r:id="rId9"/>
    <p:sldId id="297" r:id="rId10"/>
    <p:sldId id="303" r:id="rId11"/>
    <p:sldId id="300" r:id="rId12"/>
    <p:sldId id="299" r:id="rId13"/>
    <p:sldId id="301" r:id="rId14"/>
    <p:sldId id="30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80" d="100"/>
          <a:sy n="80" d="100"/>
        </p:scale>
        <p:origin x="2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4BE3C5-8CBF-41FB-9967-5FC397CD6104}" type="datetimeFigureOut">
              <a:rPr kumimoji="1" lang="ja-JP" altLang="en-US" smtClean="0"/>
              <a:t>2023/10/3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613549-DFC5-4970-89E2-8997896FD8CE}" type="slidenum">
              <a:rPr kumimoji="1" lang="ja-JP" altLang="en-US" smtClean="0"/>
              <a:t>‹#›</a:t>
            </a:fld>
            <a:endParaRPr kumimoji="1" lang="ja-JP" altLang="en-US"/>
          </a:p>
        </p:txBody>
      </p:sp>
    </p:spTree>
    <p:extLst>
      <p:ext uri="{BB962C8B-B14F-4D97-AF65-F5344CB8AC3E}">
        <p14:creationId xmlns:p14="http://schemas.microsoft.com/office/powerpoint/2010/main" val="241994300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C822118-00D7-49DF-9A22-CE9AE63BF5FC}"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EFA735-4B4E-4FA5-A81C-B8C36D0C4821}" type="slidenum">
              <a:rPr kumimoji="1" lang="ja-JP" altLang="en-US" smtClean="0"/>
              <a:t>‹#›</a:t>
            </a:fld>
            <a:endParaRPr kumimoji="1" lang="ja-JP" altLang="en-US"/>
          </a:p>
        </p:txBody>
      </p:sp>
    </p:spTree>
    <p:extLst>
      <p:ext uri="{BB962C8B-B14F-4D97-AF65-F5344CB8AC3E}">
        <p14:creationId xmlns:p14="http://schemas.microsoft.com/office/powerpoint/2010/main" val="955195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C822118-00D7-49DF-9A22-CE9AE63BF5FC}"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EFA735-4B4E-4FA5-A81C-B8C36D0C4821}" type="slidenum">
              <a:rPr kumimoji="1" lang="ja-JP" altLang="en-US" smtClean="0"/>
              <a:t>‹#›</a:t>
            </a:fld>
            <a:endParaRPr kumimoji="1" lang="ja-JP" altLang="en-US"/>
          </a:p>
        </p:txBody>
      </p:sp>
    </p:spTree>
    <p:extLst>
      <p:ext uri="{BB962C8B-B14F-4D97-AF65-F5344CB8AC3E}">
        <p14:creationId xmlns:p14="http://schemas.microsoft.com/office/powerpoint/2010/main" val="3738598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C822118-00D7-49DF-9A22-CE9AE63BF5FC}"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EFA735-4B4E-4FA5-A81C-B8C36D0C4821}" type="slidenum">
              <a:rPr kumimoji="1" lang="ja-JP" altLang="en-US" smtClean="0"/>
              <a:t>‹#›</a:t>
            </a:fld>
            <a:endParaRPr kumimoji="1" lang="ja-JP" altLang="en-US"/>
          </a:p>
        </p:txBody>
      </p:sp>
    </p:spTree>
    <p:extLst>
      <p:ext uri="{BB962C8B-B14F-4D97-AF65-F5344CB8AC3E}">
        <p14:creationId xmlns:p14="http://schemas.microsoft.com/office/powerpoint/2010/main" val="986920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C822118-00D7-49DF-9A22-CE9AE63BF5FC}"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EFA735-4B4E-4FA5-A81C-B8C36D0C4821}" type="slidenum">
              <a:rPr kumimoji="1" lang="ja-JP" altLang="en-US" smtClean="0"/>
              <a:t>‹#›</a:t>
            </a:fld>
            <a:endParaRPr kumimoji="1" lang="ja-JP" altLang="en-US"/>
          </a:p>
        </p:txBody>
      </p:sp>
    </p:spTree>
    <p:extLst>
      <p:ext uri="{BB962C8B-B14F-4D97-AF65-F5344CB8AC3E}">
        <p14:creationId xmlns:p14="http://schemas.microsoft.com/office/powerpoint/2010/main" val="356545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C822118-00D7-49DF-9A22-CE9AE63BF5FC}"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EFA735-4B4E-4FA5-A81C-B8C36D0C4821}" type="slidenum">
              <a:rPr kumimoji="1" lang="ja-JP" altLang="en-US" smtClean="0"/>
              <a:t>‹#›</a:t>
            </a:fld>
            <a:endParaRPr kumimoji="1" lang="ja-JP" altLang="en-US"/>
          </a:p>
        </p:txBody>
      </p:sp>
    </p:spTree>
    <p:extLst>
      <p:ext uri="{BB962C8B-B14F-4D97-AF65-F5344CB8AC3E}">
        <p14:creationId xmlns:p14="http://schemas.microsoft.com/office/powerpoint/2010/main" val="695441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C822118-00D7-49DF-9A22-CE9AE63BF5FC}" type="datetimeFigureOut">
              <a:rPr kumimoji="1" lang="ja-JP" altLang="en-US" smtClean="0"/>
              <a:t>2023/10/3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4EFA735-4B4E-4FA5-A81C-B8C36D0C4821}" type="slidenum">
              <a:rPr kumimoji="1" lang="ja-JP" altLang="en-US" smtClean="0"/>
              <a:t>‹#›</a:t>
            </a:fld>
            <a:endParaRPr kumimoji="1" lang="ja-JP" altLang="en-US"/>
          </a:p>
        </p:txBody>
      </p:sp>
    </p:spTree>
    <p:extLst>
      <p:ext uri="{BB962C8B-B14F-4D97-AF65-F5344CB8AC3E}">
        <p14:creationId xmlns:p14="http://schemas.microsoft.com/office/powerpoint/2010/main" val="3087308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C822118-00D7-49DF-9A22-CE9AE63BF5FC}" type="datetimeFigureOut">
              <a:rPr kumimoji="1" lang="ja-JP" altLang="en-US" smtClean="0"/>
              <a:t>2023/10/3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4EFA735-4B4E-4FA5-A81C-B8C36D0C4821}" type="slidenum">
              <a:rPr kumimoji="1" lang="ja-JP" altLang="en-US" smtClean="0"/>
              <a:t>‹#›</a:t>
            </a:fld>
            <a:endParaRPr kumimoji="1" lang="ja-JP" altLang="en-US"/>
          </a:p>
        </p:txBody>
      </p:sp>
    </p:spTree>
    <p:extLst>
      <p:ext uri="{BB962C8B-B14F-4D97-AF65-F5344CB8AC3E}">
        <p14:creationId xmlns:p14="http://schemas.microsoft.com/office/powerpoint/2010/main" val="2576154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C822118-00D7-49DF-9A22-CE9AE63BF5FC}" type="datetimeFigureOut">
              <a:rPr kumimoji="1" lang="ja-JP" altLang="en-US" smtClean="0"/>
              <a:t>2023/10/3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4EFA735-4B4E-4FA5-A81C-B8C36D0C4821}" type="slidenum">
              <a:rPr kumimoji="1" lang="ja-JP" altLang="en-US" smtClean="0"/>
              <a:t>‹#›</a:t>
            </a:fld>
            <a:endParaRPr kumimoji="1" lang="ja-JP" altLang="en-US"/>
          </a:p>
        </p:txBody>
      </p:sp>
    </p:spTree>
    <p:extLst>
      <p:ext uri="{BB962C8B-B14F-4D97-AF65-F5344CB8AC3E}">
        <p14:creationId xmlns:p14="http://schemas.microsoft.com/office/powerpoint/2010/main" val="3303837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22118-00D7-49DF-9A22-CE9AE63BF5FC}" type="datetimeFigureOut">
              <a:rPr kumimoji="1" lang="ja-JP" altLang="en-US" smtClean="0"/>
              <a:t>2023/10/3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4EFA735-4B4E-4FA5-A81C-B8C36D0C4821}" type="slidenum">
              <a:rPr kumimoji="1" lang="ja-JP" altLang="en-US" smtClean="0"/>
              <a:t>‹#›</a:t>
            </a:fld>
            <a:endParaRPr kumimoji="1" lang="ja-JP" altLang="en-US"/>
          </a:p>
        </p:txBody>
      </p:sp>
    </p:spTree>
    <p:extLst>
      <p:ext uri="{BB962C8B-B14F-4D97-AF65-F5344CB8AC3E}">
        <p14:creationId xmlns:p14="http://schemas.microsoft.com/office/powerpoint/2010/main" val="2493791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C822118-00D7-49DF-9A22-CE9AE63BF5FC}" type="datetimeFigureOut">
              <a:rPr kumimoji="1" lang="ja-JP" altLang="en-US" smtClean="0"/>
              <a:t>2023/10/3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4EFA735-4B4E-4FA5-A81C-B8C36D0C4821}" type="slidenum">
              <a:rPr kumimoji="1" lang="ja-JP" altLang="en-US" smtClean="0"/>
              <a:t>‹#›</a:t>
            </a:fld>
            <a:endParaRPr kumimoji="1" lang="ja-JP" altLang="en-US"/>
          </a:p>
        </p:txBody>
      </p:sp>
    </p:spTree>
    <p:extLst>
      <p:ext uri="{BB962C8B-B14F-4D97-AF65-F5344CB8AC3E}">
        <p14:creationId xmlns:p14="http://schemas.microsoft.com/office/powerpoint/2010/main" val="2075522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C822118-00D7-49DF-9A22-CE9AE63BF5FC}" type="datetimeFigureOut">
              <a:rPr kumimoji="1" lang="ja-JP" altLang="en-US" smtClean="0"/>
              <a:t>2023/10/3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4EFA735-4B4E-4FA5-A81C-B8C36D0C4821}" type="slidenum">
              <a:rPr kumimoji="1" lang="ja-JP" altLang="en-US" smtClean="0"/>
              <a:t>‹#›</a:t>
            </a:fld>
            <a:endParaRPr kumimoji="1" lang="ja-JP" altLang="en-US"/>
          </a:p>
        </p:txBody>
      </p:sp>
    </p:spTree>
    <p:extLst>
      <p:ext uri="{BB962C8B-B14F-4D97-AF65-F5344CB8AC3E}">
        <p14:creationId xmlns:p14="http://schemas.microsoft.com/office/powerpoint/2010/main" val="609178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822118-00D7-49DF-9A22-CE9AE63BF5FC}" type="datetimeFigureOut">
              <a:rPr kumimoji="1" lang="ja-JP" altLang="en-US" smtClean="0"/>
              <a:t>2023/10/3</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EFA735-4B4E-4FA5-A81C-B8C36D0C4821}" type="slidenum">
              <a:rPr kumimoji="1" lang="ja-JP" altLang="en-US" smtClean="0"/>
              <a:t>‹#›</a:t>
            </a:fld>
            <a:endParaRPr kumimoji="1" lang="ja-JP" altLang="en-US"/>
          </a:p>
        </p:txBody>
      </p:sp>
    </p:spTree>
    <p:extLst>
      <p:ext uri="{BB962C8B-B14F-4D97-AF65-F5344CB8AC3E}">
        <p14:creationId xmlns:p14="http://schemas.microsoft.com/office/powerpoint/2010/main" val="11670896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842501" y="4444444"/>
            <a:ext cx="8506997" cy="893865"/>
          </a:xfrm>
        </p:spPr>
        <p:txBody>
          <a:bodyPr>
            <a:noAutofit/>
          </a:bodyPr>
          <a:lstStyle/>
          <a:p>
            <a:r>
              <a:rPr lang="ja-JP" altLang="en-US" sz="2800" b="1" dirty="0"/>
              <a:t>婦人科頭低位手術後のネーザルハイフローの効果</a:t>
            </a:r>
          </a:p>
        </p:txBody>
      </p:sp>
      <p:sp>
        <p:nvSpPr>
          <p:cNvPr id="7" name="テキスト ボックス 6"/>
          <p:cNvSpPr txBox="1"/>
          <p:nvPr/>
        </p:nvSpPr>
        <p:spPr>
          <a:xfrm>
            <a:off x="5215156" y="5693354"/>
            <a:ext cx="5452844"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日本大学医学部麻酔科　蔵持智也</a:t>
            </a:r>
          </a:p>
        </p:txBody>
      </p:sp>
      <p:pic>
        <p:nvPicPr>
          <p:cNvPr id="5" name="図 4">
            <a:extLst>
              <a:ext uri="{FF2B5EF4-FFF2-40B4-BE49-F238E27FC236}">
                <a16:creationId xmlns:a16="http://schemas.microsoft.com/office/drawing/2014/main" id="{31F409CC-0D84-9E25-6632-7878165A2AAB}"/>
              </a:ext>
            </a:extLst>
          </p:cNvPr>
          <p:cNvPicPr>
            <a:picLocks noChangeAspect="1"/>
          </p:cNvPicPr>
          <p:nvPr/>
        </p:nvPicPr>
        <p:blipFill rotWithShape="1">
          <a:blip r:embed="rId2"/>
          <a:srcRect l="8152" t="33081" r="2447" b="12442"/>
          <a:stretch/>
        </p:blipFill>
        <p:spPr>
          <a:xfrm>
            <a:off x="1539184" y="415994"/>
            <a:ext cx="9113632" cy="3123872"/>
          </a:xfrm>
          <a:prstGeom prst="rect">
            <a:avLst/>
          </a:prstGeom>
        </p:spPr>
      </p:pic>
      <p:pic>
        <p:nvPicPr>
          <p:cNvPr id="8" name="図 7">
            <a:extLst>
              <a:ext uri="{FF2B5EF4-FFF2-40B4-BE49-F238E27FC236}">
                <a16:creationId xmlns:a16="http://schemas.microsoft.com/office/drawing/2014/main" id="{11DD0773-2E4F-B9FB-C2FC-7F3AD6CAF17F}"/>
              </a:ext>
            </a:extLst>
          </p:cNvPr>
          <p:cNvPicPr>
            <a:picLocks noChangeAspect="1"/>
          </p:cNvPicPr>
          <p:nvPr/>
        </p:nvPicPr>
        <p:blipFill rotWithShape="1">
          <a:blip r:embed="rId3"/>
          <a:srcRect l="11249" t="58750" r="15816" b="26785"/>
          <a:stretch/>
        </p:blipFill>
        <p:spPr>
          <a:xfrm>
            <a:off x="2289653" y="3539866"/>
            <a:ext cx="7189083" cy="801977"/>
          </a:xfrm>
          <a:prstGeom prst="rect">
            <a:avLst/>
          </a:prstGeom>
        </p:spPr>
      </p:pic>
    </p:spTree>
    <p:extLst>
      <p:ext uri="{BB962C8B-B14F-4D97-AF65-F5344CB8AC3E}">
        <p14:creationId xmlns:p14="http://schemas.microsoft.com/office/powerpoint/2010/main" val="366465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FFCE24A9-0F56-CB8E-9F75-56015BD52A66}"/>
              </a:ext>
            </a:extLst>
          </p:cNvPr>
          <p:cNvSpPr txBox="1">
            <a:spLocks/>
          </p:cNvSpPr>
          <p:nvPr/>
        </p:nvSpPr>
        <p:spPr>
          <a:xfrm>
            <a:off x="813707" y="377372"/>
            <a:ext cx="7971064" cy="425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メイリオ" panose="020B0604030504040204" pitchFamily="50" charset="-128"/>
                <a:ea typeface="メイリオ" panose="020B0604030504040204" pitchFamily="50" charset="-128"/>
              </a:rPr>
              <a:t>結果のまとめ</a:t>
            </a:r>
            <a:endParaRPr lang="ja-JP" altLang="en-US" sz="3200" dirty="0">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EE2C18E2-B1B7-EBE1-938E-4B95F844E90A}"/>
              </a:ext>
            </a:extLst>
          </p:cNvPr>
          <p:cNvSpPr txBox="1"/>
          <p:nvPr/>
        </p:nvSpPr>
        <p:spPr>
          <a:xfrm>
            <a:off x="813707" y="1936143"/>
            <a:ext cx="11557220" cy="2862322"/>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000" dirty="0">
                <a:latin typeface="メイリオ" panose="020B0604030504040204" pitchFamily="50" charset="-128"/>
                <a:ea typeface="メイリオ" panose="020B0604030504040204" pitchFamily="50" charset="-128"/>
              </a:rPr>
              <a:t>抜管直後、背側肺有意に無気肺が発生</a:t>
            </a:r>
            <a:endParaRPr kumimoji="1" lang="en-US" altLang="ja-JP" sz="20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en-US" altLang="ja-JP" sz="2000" dirty="0">
                <a:latin typeface="メイリオ" panose="020B0604030504040204" pitchFamily="50" charset="-128"/>
                <a:ea typeface="メイリオ" panose="020B0604030504040204" pitchFamily="50" charset="-128"/>
              </a:rPr>
              <a:t>HFNO</a:t>
            </a:r>
            <a:r>
              <a:rPr kumimoji="1" lang="ja-JP" altLang="en-US" sz="2000" dirty="0">
                <a:latin typeface="メイリオ" panose="020B0604030504040204" pitchFamily="50" charset="-128"/>
                <a:ea typeface="メイリオ" panose="020B0604030504040204" pitchFamily="50" charset="-128"/>
              </a:rPr>
              <a:t>は無気肺を改善</a:t>
            </a:r>
            <a:endParaRPr kumimoji="1" lang="en-US" altLang="ja-JP" sz="20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en-US" altLang="ja-JP" sz="2000" dirty="0">
                <a:latin typeface="メイリオ" panose="020B0604030504040204" pitchFamily="50" charset="-128"/>
                <a:ea typeface="メイリオ" panose="020B0604030504040204" pitchFamily="50" charset="-128"/>
              </a:rPr>
              <a:t>HFNC</a:t>
            </a:r>
            <a:r>
              <a:rPr kumimoji="1" lang="ja-JP" altLang="en-US" sz="2000" dirty="0">
                <a:latin typeface="メイリオ" panose="020B0604030504040204" pitchFamily="50" charset="-128"/>
                <a:ea typeface="メイリオ" panose="020B0604030504040204" pitchFamily="50" charset="-128"/>
              </a:rPr>
              <a:t>は</a:t>
            </a:r>
            <a:r>
              <a:rPr kumimoji="1" lang="en-US" altLang="ja-JP" sz="2000" dirty="0">
                <a:latin typeface="メイリオ" panose="020B0604030504040204" pitchFamily="50" charset="-128"/>
                <a:ea typeface="メイリオ" panose="020B0604030504040204" pitchFamily="50" charset="-128"/>
              </a:rPr>
              <a:t>PaO</a:t>
            </a:r>
            <a:r>
              <a:rPr kumimoji="1" lang="en-US" altLang="ja-JP" sz="2000" baseline="-25000" dirty="0">
                <a:latin typeface="メイリオ" panose="020B0604030504040204" pitchFamily="50" charset="-128"/>
                <a:ea typeface="メイリオ" panose="020B0604030504040204" pitchFamily="50" charset="-128"/>
              </a:rPr>
              <a:t>2</a:t>
            </a:r>
            <a:r>
              <a:rPr kumimoji="1" lang="en-US" altLang="ja-JP" sz="2000" dirty="0">
                <a:latin typeface="メイリオ" panose="020B0604030504040204" pitchFamily="50" charset="-128"/>
                <a:ea typeface="メイリオ" panose="020B0604030504040204" pitchFamily="50" charset="-128"/>
              </a:rPr>
              <a:t>/FiO</a:t>
            </a:r>
            <a:r>
              <a:rPr kumimoji="1" lang="en-US" altLang="ja-JP" sz="2000" baseline="-25000" dirty="0">
                <a:latin typeface="メイリオ" panose="020B0604030504040204" pitchFamily="50" charset="-128"/>
                <a:ea typeface="メイリオ" panose="020B0604030504040204" pitchFamily="50" charset="-128"/>
              </a:rPr>
              <a:t>2</a:t>
            </a:r>
            <a:r>
              <a:rPr kumimoji="1" lang="en-US" altLang="ja-JP" sz="2000" dirty="0">
                <a:latin typeface="メイリオ" panose="020B0604030504040204" pitchFamily="50" charset="-128"/>
                <a:ea typeface="メイリオ" panose="020B0604030504040204" pitchFamily="50" charset="-128"/>
              </a:rPr>
              <a:t> </a:t>
            </a:r>
            <a:r>
              <a:rPr kumimoji="1" lang="ja-JP" altLang="en-US" sz="2000" dirty="0">
                <a:latin typeface="メイリオ" panose="020B0604030504040204" pitchFamily="50" charset="-128"/>
                <a:ea typeface="メイリオ" panose="020B0604030504040204" pitchFamily="50" charset="-128"/>
              </a:rPr>
              <a:t>比を増加、低酸素血症の頻度を低下、酸素投与中の酸素濃度を低下</a:t>
            </a:r>
            <a:endParaRPr kumimoji="1" lang="en-US" altLang="ja-JP" sz="20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000" dirty="0">
                <a:latin typeface="メイリオ" panose="020B0604030504040204" pitchFamily="50" charset="-128"/>
                <a:ea typeface="メイリオ" panose="020B0604030504040204" pitchFamily="50" charset="-128"/>
              </a:rPr>
              <a:t>術後</a:t>
            </a:r>
            <a:r>
              <a:rPr kumimoji="1" lang="en-US" altLang="ja-JP" sz="2000" dirty="0">
                <a:latin typeface="メイリオ" panose="020B0604030504040204" pitchFamily="50" charset="-128"/>
                <a:ea typeface="メイリオ" panose="020B0604030504040204" pitchFamily="50" charset="-128"/>
              </a:rPr>
              <a:t>30</a:t>
            </a:r>
            <a:r>
              <a:rPr kumimoji="1" lang="ja-JP" altLang="en-US" sz="2000" dirty="0">
                <a:latin typeface="メイリオ" panose="020B0604030504040204" pitchFamily="50" charset="-128"/>
                <a:ea typeface="メイリオ" panose="020B0604030504040204" pitchFamily="50" charset="-128"/>
              </a:rPr>
              <a:t>日後の呼吸器合併症や死亡率に差はない</a:t>
            </a:r>
            <a:endParaRPr kumimoji="1" lang="en-US" altLang="ja-JP" sz="20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000" dirty="0">
                <a:latin typeface="メイリオ" panose="020B0604030504040204" pitchFamily="50" charset="-128"/>
                <a:ea typeface="メイリオ" panose="020B0604030504040204" pitchFamily="50" charset="-128"/>
              </a:rPr>
              <a:t>呼吸困難感、装置不快感はない</a:t>
            </a:r>
            <a:endParaRPr kumimoji="1" lang="en-US" altLang="ja-JP" sz="2000" dirty="0">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D0B253AA-108A-D15F-B496-668341A42557}"/>
              </a:ext>
            </a:extLst>
          </p:cNvPr>
          <p:cNvSpPr/>
          <p:nvPr/>
        </p:nvSpPr>
        <p:spPr>
          <a:xfrm>
            <a:off x="813707" y="1800226"/>
            <a:ext cx="11204690" cy="3065688"/>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883086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FFCE24A9-0F56-CB8E-9F75-56015BD52A66}"/>
              </a:ext>
            </a:extLst>
          </p:cNvPr>
          <p:cNvSpPr txBox="1">
            <a:spLocks/>
          </p:cNvSpPr>
          <p:nvPr/>
        </p:nvSpPr>
        <p:spPr>
          <a:xfrm>
            <a:off x="813707" y="377372"/>
            <a:ext cx="7971064" cy="425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メイリオ" panose="020B0604030504040204" pitchFamily="50" charset="-128"/>
                <a:ea typeface="メイリオ" panose="020B0604030504040204" pitchFamily="50" charset="-128"/>
              </a:rPr>
              <a:t>討論①無気肺の改善</a:t>
            </a:r>
            <a:endParaRPr lang="ja-JP" altLang="en-US" sz="3200" dirty="0">
              <a:latin typeface="メイリオ" panose="020B0604030504040204" pitchFamily="50" charset="-128"/>
              <a:ea typeface="メイリオ" panose="020B0604030504040204" pitchFamily="50" charset="-128"/>
            </a:endParaRPr>
          </a:p>
        </p:txBody>
      </p:sp>
      <p:grpSp>
        <p:nvGrpSpPr>
          <p:cNvPr id="41" name="グループ化 40">
            <a:extLst>
              <a:ext uri="{FF2B5EF4-FFF2-40B4-BE49-F238E27FC236}">
                <a16:creationId xmlns:a16="http://schemas.microsoft.com/office/drawing/2014/main" id="{9FA54C09-5CE3-F580-0420-3E52B0E5999D}"/>
              </a:ext>
            </a:extLst>
          </p:cNvPr>
          <p:cNvGrpSpPr/>
          <p:nvPr/>
        </p:nvGrpSpPr>
        <p:grpSpPr>
          <a:xfrm>
            <a:off x="735659" y="2939309"/>
            <a:ext cx="10720682" cy="1636851"/>
            <a:chOff x="693324" y="2215740"/>
            <a:chExt cx="10720682" cy="1636851"/>
          </a:xfrm>
        </p:grpSpPr>
        <p:grpSp>
          <p:nvGrpSpPr>
            <p:cNvPr id="2" name="グループ化 1">
              <a:extLst>
                <a:ext uri="{FF2B5EF4-FFF2-40B4-BE49-F238E27FC236}">
                  <a16:creationId xmlns:a16="http://schemas.microsoft.com/office/drawing/2014/main" id="{D6D2B1DC-6447-3892-DAC7-1B95FFDD1313}"/>
                </a:ext>
              </a:extLst>
            </p:cNvPr>
            <p:cNvGrpSpPr/>
            <p:nvPr/>
          </p:nvGrpSpPr>
          <p:grpSpPr>
            <a:xfrm>
              <a:off x="693324" y="2215740"/>
              <a:ext cx="10720682" cy="1636851"/>
              <a:chOff x="1059084" y="3574244"/>
              <a:chExt cx="10720682" cy="1636851"/>
            </a:xfrm>
          </p:grpSpPr>
          <p:grpSp>
            <p:nvGrpSpPr>
              <p:cNvPr id="25" name="グループ化 24">
                <a:extLst>
                  <a:ext uri="{FF2B5EF4-FFF2-40B4-BE49-F238E27FC236}">
                    <a16:creationId xmlns:a16="http://schemas.microsoft.com/office/drawing/2014/main" id="{D5EFE97C-2269-D07E-655E-48332F2B05D2}"/>
                  </a:ext>
                </a:extLst>
              </p:cNvPr>
              <p:cNvGrpSpPr/>
              <p:nvPr/>
            </p:nvGrpSpPr>
            <p:grpSpPr>
              <a:xfrm>
                <a:off x="1059084" y="3574244"/>
                <a:ext cx="10720682" cy="1310621"/>
                <a:chOff x="669471" y="2912297"/>
                <a:chExt cx="10720682" cy="1310621"/>
              </a:xfrm>
            </p:grpSpPr>
            <p:sp>
              <p:nvSpPr>
                <p:cNvPr id="27" name="テキスト ボックス 26">
                  <a:extLst>
                    <a:ext uri="{FF2B5EF4-FFF2-40B4-BE49-F238E27FC236}">
                      <a16:creationId xmlns:a16="http://schemas.microsoft.com/office/drawing/2014/main" id="{4AC7ABDF-2F62-9B95-4C60-36610F4B1FCF}"/>
                    </a:ext>
                  </a:extLst>
                </p:cNvPr>
                <p:cNvSpPr txBox="1"/>
                <p:nvPr/>
              </p:nvSpPr>
              <p:spPr>
                <a:xfrm>
                  <a:off x="669471" y="3523739"/>
                  <a:ext cx="1612554" cy="369332"/>
                </a:xfrm>
                <a:prstGeom prst="rect">
                  <a:avLst/>
                </a:prstGeom>
                <a:noFill/>
                <a:ln w="19050">
                  <a:solidFill>
                    <a:srgbClr val="0070C0"/>
                  </a:solidFill>
                </a:ln>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HFNC</a:t>
                  </a:r>
                  <a:endParaRPr kumimoji="1" lang="ja-JP" altLang="en-US"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886AF1C8-5561-296F-FB00-E359A91B5BC6}"/>
                    </a:ext>
                  </a:extLst>
                </p:cNvPr>
                <p:cNvSpPr txBox="1"/>
                <p:nvPr/>
              </p:nvSpPr>
              <p:spPr>
                <a:xfrm>
                  <a:off x="2906203" y="2912297"/>
                  <a:ext cx="2383413" cy="646331"/>
                </a:xfrm>
                <a:prstGeom prst="rect">
                  <a:avLst/>
                </a:prstGeom>
                <a:noFill/>
                <a:ln w="19050">
                  <a:solidFill>
                    <a:srgbClr val="0070C0"/>
                  </a:solidFill>
                </a:ln>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PEEP</a:t>
                  </a:r>
                  <a:r>
                    <a:rPr kumimoji="1" lang="ja-JP" altLang="en-US" dirty="0">
                      <a:latin typeface="メイリオ" panose="020B0604030504040204" pitchFamily="50" charset="-128"/>
                      <a:ea typeface="メイリオ" panose="020B0604030504040204" pitchFamily="50" charset="-128"/>
                    </a:rPr>
                    <a:t>による呼気終末肺容量の増加</a:t>
                  </a:r>
                </a:p>
              </p:txBody>
            </p:sp>
            <p:sp>
              <p:nvSpPr>
                <p:cNvPr id="32" name="テキスト ボックス 31">
                  <a:extLst>
                    <a:ext uri="{FF2B5EF4-FFF2-40B4-BE49-F238E27FC236}">
                      <a16:creationId xmlns:a16="http://schemas.microsoft.com/office/drawing/2014/main" id="{5B1B1A8F-3674-BA88-19C5-E680F3A71421}"/>
                    </a:ext>
                  </a:extLst>
                </p:cNvPr>
                <p:cNvSpPr txBox="1"/>
                <p:nvPr/>
              </p:nvSpPr>
              <p:spPr>
                <a:xfrm>
                  <a:off x="9026591" y="3475098"/>
                  <a:ext cx="2363562" cy="369332"/>
                </a:xfrm>
                <a:prstGeom prst="rect">
                  <a:avLst/>
                </a:prstGeom>
                <a:noFill/>
                <a:ln w="19050">
                  <a:solidFill>
                    <a:srgbClr val="0070C0"/>
                  </a:solidFill>
                </a:ln>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無気肺の減少</a:t>
                  </a:r>
                </a:p>
              </p:txBody>
            </p:sp>
            <p:cxnSp>
              <p:nvCxnSpPr>
                <p:cNvPr id="33" name="直線矢印コネクタ 32">
                  <a:extLst>
                    <a:ext uri="{FF2B5EF4-FFF2-40B4-BE49-F238E27FC236}">
                      <a16:creationId xmlns:a16="http://schemas.microsoft.com/office/drawing/2014/main" id="{143A5DD6-60C5-A860-E36B-C7D5285E00E5}"/>
                    </a:ext>
                  </a:extLst>
                </p:cNvPr>
                <p:cNvCxnSpPr>
                  <a:cxnSpLocks/>
                  <a:endCxn id="19" idx="1"/>
                </p:cNvCxnSpPr>
                <p:nvPr/>
              </p:nvCxnSpPr>
              <p:spPr>
                <a:xfrm>
                  <a:off x="5289617" y="4222918"/>
                  <a:ext cx="557747"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F91C45-EADA-A0E7-6968-779C8DEEE688}"/>
                    </a:ext>
                  </a:extLst>
                </p:cNvPr>
                <p:cNvCxnSpPr>
                  <a:cxnSpLocks/>
                  <a:endCxn id="29" idx="1"/>
                </p:cNvCxnSpPr>
                <p:nvPr/>
              </p:nvCxnSpPr>
              <p:spPr>
                <a:xfrm flipV="1">
                  <a:off x="2282025" y="3235463"/>
                  <a:ext cx="624178" cy="472942"/>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テキスト ボックス 18">
                <a:extLst>
                  <a:ext uri="{FF2B5EF4-FFF2-40B4-BE49-F238E27FC236}">
                    <a16:creationId xmlns:a16="http://schemas.microsoft.com/office/drawing/2014/main" id="{FB9662B5-1F60-9B65-06DB-9D57D3723A12}"/>
                  </a:ext>
                </a:extLst>
              </p:cNvPr>
              <p:cNvSpPr txBox="1"/>
              <p:nvPr/>
            </p:nvSpPr>
            <p:spPr>
              <a:xfrm>
                <a:off x="6236977" y="4700199"/>
                <a:ext cx="2690361" cy="369332"/>
              </a:xfrm>
              <a:prstGeom prst="rect">
                <a:avLst/>
              </a:prstGeom>
              <a:noFill/>
              <a:ln w="19050">
                <a:solidFill>
                  <a:srgbClr val="0070C0"/>
                </a:solidFill>
              </a:ln>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再吸収性無気肺の予防</a:t>
                </a:r>
              </a:p>
            </p:txBody>
          </p:sp>
          <p:sp>
            <p:nvSpPr>
              <p:cNvPr id="20" name="テキスト ボックス 19">
                <a:extLst>
                  <a:ext uri="{FF2B5EF4-FFF2-40B4-BE49-F238E27FC236}">
                    <a16:creationId xmlns:a16="http://schemas.microsoft.com/office/drawing/2014/main" id="{CDF8FC3E-9E94-A58A-D36C-C3E5490AA518}"/>
                  </a:ext>
                </a:extLst>
              </p:cNvPr>
              <p:cNvSpPr txBox="1"/>
              <p:nvPr/>
            </p:nvSpPr>
            <p:spPr>
              <a:xfrm>
                <a:off x="3295817" y="4564764"/>
                <a:ext cx="2383412" cy="646331"/>
              </a:xfrm>
              <a:prstGeom prst="rect">
                <a:avLst/>
              </a:prstGeom>
              <a:noFill/>
              <a:ln w="19050">
                <a:solidFill>
                  <a:srgbClr val="0070C0"/>
                </a:solidFill>
              </a:ln>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HNFC</a:t>
                </a:r>
                <a:r>
                  <a:rPr kumimoji="1" lang="ja-JP" altLang="en-US" dirty="0">
                    <a:latin typeface="メイリオ" panose="020B0604030504040204" pitchFamily="50" charset="-128"/>
                    <a:ea typeface="メイリオ" panose="020B0604030504040204" pitchFamily="50" charset="-128"/>
                  </a:rPr>
                  <a:t>群でより低い酸素濃度</a:t>
                </a:r>
              </a:p>
            </p:txBody>
          </p:sp>
          <p:cxnSp>
            <p:nvCxnSpPr>
              <p:cNvPr id="22" name="直線矢印コネクタ 21">
                <a:extLst>
                  <a:ext uri="{FF2B5EF4-FFF2-40B4-BE49-F238E27FC236}">
                    <a16:creationId xmlns:a16="http://schemas.microsoft.com/office/drawing/2014/main" id="{03863973-AD3F-0A3A-5E0F-3DC6A41126F6}"/>
                  </a:ext>
                </a:extLst>
              </p:cNvPr>
              <p:cNvCxnSpPr>
                <a:cxnSpLocks/>
                <a:endCxn id="32" idx="1"/>
              </p:cNvCxnSpPr>
              <p:nvPr/>
            </p:nvCxnSpPr>
            <p:spPr>
              <a:xfrm>
                <a:off x="5679229" y="3897409"/>
                <a:ext cx="3736975" cy="424302"/>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E6164A60-8CC5-EAC4-B6F7-E288D5CDEF75}"/>
                  </a:ext>
                </a:extLst>
              </p:cNvPr>
              <p:cNvCxnSpPr>
                <a:cxnSpLocks/>
                <a:endCxn id="32" idx="1"/>
              </p:cNvCxnSpPr>
              <p:nvPr/>
            </p:nvCxnSpPr>
            <p:spPr>
              <a:xfrm flipV="1">
                <a:off x="8927338" y="4321711"/>
                <a:ext cx="488866" cy="554804"/>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8" name="直線矢印コネクタ 37">
              <a:extLst>
                <a:ext uri="{FF2B5EF4-FFF2-40B4-BE49-F238E27FC236}">
                  <a16:creationId xmlns:a16="http://schemas.microsoft.com/office/drawing/2014/main" id="{C3040FEB-C09B-68AA-05EF-37BD9A0A8FC1}"/>
                </a:ext>
              </a:extLst>
            </p:cNvPr>
            <p:cNvCxnSpPr>
              <a:cxnSpLocks/>
              <a:endCxn id="20" idx="1"/>
            </p:cNvCxnSpPr>
            <p:nvPr/>
          </p:nvCxnSpPr>
          <p:spPr>
            <a:xfrm>
              <a:off x="2305878" y="3011847"/>
              <a:ext cx="624179" cy="517579"/>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テキスト ボックス 41">
            <a:extLst>
              <a:ext uri="{FF2B5EF4-FFF2-40B4-BE49-F238E27FC236}">
                <a16:creationId xmlns:a16="http://schemas.microsoft.com/office/drawing/2014/main" id="{9879078D-41CA-4168-E7EA-241402E81CBC}"/>
              </a:ext>
            </a:extLst>
          </p:cNvPr>
          <p:cNvSpPr txBox="1"/>
          <p:nvPr/>
        </p:nvSpPr>
        <p:spPr>
          <a:xfrm>
            <a:off x="536713" y="1715347"/>
            <a:ext cx="10980751" cy="461665"/>
          </a:xfrm>
          <a:prstGeom prst="rect">
            <a:avLst/>
          </a:prstGeom>
          <a:noFill/>
        </p:spPr>
        <p:txBody>
          <a:bodyPr wrap="square" rtlCol="0">
            <a:spAutoFit/>
          </a:bodyPr>
          <a:lstStyle/>
          <a:p>
            <a:r>
              <a:rPr kumimoji="1" lang="en-US" altLang="ja-JP" sz="2400" dirty="0">
                <a:latin typeface="メイリオ" panose="020B0604030504040204" pitchFamily="50" charset="-128"/>
                <a:ea typeface="メイリオ" panose="020B0604030504040204" pitchFamily="50" charset="-128"/>
              </a:rPr>
              <a:t>HFNO</a:t>
            </a:r>
            <a:r>
              <a:rPr kumimoji="1" lang="ja-JP" altLang="en-US" sz="2400" dirty="0">
                <a:latin typeface="メイリオ" panose="020B0604030504040204" pitchFamily="50" charset="-128"/>
                <a:ea typeface="メイリオ" panose="020B0604030504040204" pitchFamily="50" charset="-128"/>
              </a:rPr>
              <a:t>群で酸素化が有意に改善：肺背部における無気肺の量の減少に起因</a:t>
            </a:r>
          </a:p>
        </p:txBody>
      </p:sp>
    </p:spTree>
    <p:extLst>
      <p:ext uri="{BB962C8B-B14F-4D97-AF65-F5344CB8AC3E}">
        <p14:creationId xmlns:p14="http://schemas.microsoft.com/office/powerpoint/2010/main" val="2438173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FFCE24A9-0F56-CB8E-9F75-56015BD52A66}"/>
              </a:ext>
            </a:extLst>
          </p:cNvPr>
          <p:cNvSpPr txBox="1">
            <a:spLocks/>
          </p:cNvSpPr>
          <p:nvPr/>
        </p:nvSpPr>
        <p:spPr>
          <a:xfrm>
            <a:off x="813707" y="377372"/>
            <a:ext cx="7971064" cy="425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メイリオ" panose="020B0604030504040204" pitchFamily="50" charset="-128"/>
                <a:ea typeface="メイリオ" panose="020B0604030504040204" pitchFamily="50" charset="-128"/>
              </a:rPr>
              <a:t>討論②他領域での</a:t>
            </a:r>
            <a:r>
              <a:rPr lang="en-US" altLang="ja-JP" sz="3600" dirty="0">
                <a:latin typeface="メイリオ" panose="020B0604030504040204" pitchFamily="50" charset="-128"/>
                <a:ea typeface="メイリオ" panose="020B0604030504040204" pitchFamily="50" charset="-128"/>
              </a:rPr>
              <a:t>HFNC</a:t>
            </a:r>
            <a:endParaRPr lang="ja-JP" altLang="en-US" sz="3200" dirty="0">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9879078D-41CA-4168-E7EA-241402E81CBC}"/>
              </a:ext>
            </a:extLst>
          </p:cNvPr>
          <p:cNvSpPr txBox="1"/>
          <p:nvPr/>
        </p:nvSpPr>
        <p:spPr>
          <a:xfrm>
            <a:off x="536713" y="1711371"/>
            <a:ext cx="11481684" cy="3416320"/>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400" dirty="0">
                <a:latin typeface="メイリオ" panose="020B0604030504040204" pitchFamily="50" charset="-128"/>
                <a:ea typeface="メイリオ" panose="020B0604030504040204" pitchFamily="50" charset="-128"/>
              </a:rPr>
              <a:t>ICU</a:t>
            </a:r>
            <a:r>
              <a:rPr kumimoji="1" lang="ja-JP" altLang="en-US" sz="2400" dirty="0">
                <a:latin typeface="メイリオ" panose="020B0604030504040204" pitchFamily="50" charset="-128"/>
                <a:ea typeface="メイリオ" panose="020B0604030504040204" pitchFamily="50" charset="-128"/>
              </a:rPr>
              <a:t>領域での効果は認められており、ガイドラインにも記載あり</a:t>
            </a:r>
            <a:r>
              <a:rPr kumimoji="1" lang="en-US" altLang="ja-JP" sz="2400" baseline="30000" dirty="0">
                <a:latin typeface="メイリオ" panose="020B0604030504040204" pitchFamily="50" charset="-128"/>
                <a:ea typeface="メイリオ" panose="020B0604030504040204" pitchFamily="50" charset="-128"/>
              </a:rPr>
              <a:t>2)</a:t>
            </a:r>
          </a:p>
          <a:p>
            <a:endParaRPr kumimoji="1"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kumimoji="1"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kumimoji="1"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400" dirty="0">
                <a:latin typeface="メイリオ" panose="020B0604030504040204" pitchFamily="50" charset="-128"/>
                <a:ea typeface="メイリオ" panose="020B0604030504040204" pitchFamily="50" charset="-128"/>
              </a:rPr>
              <a:t>腹部開腹手術後の研究では</a:t>
            </a:r>
            <a:r>
              <a:rPr kumimoji="1" lang="en-US" altLang="ja-JP" sz="2400" dirty="0">
                <a:latin typeface="メイリオ" panose="020B0604030504040204" pitchFamily="50" charset="-128"/>
                <a:ea typeface="メイリオ" panose="020B0604030504040204" pitchFamily="50" charset="-128"/>
              </a:rPr>
              <a:t>HFNC</a:t>
            </a:r>
            <a:r>
              <a:rPr kumimoji="1" lang="ja-JP" altLang="en-US" sz="2400" dirty="0">
                <a:latin typeface="メイリオ" panose="020B0604030504040204" pitchFamily="50" charset="-128"/>
                <a:ea typeface="メイリオ" panose="020B0604030504040204" pitchFamily="50" charset="-128"/>
              </a:rPr>
              <a:t>使用で術後低酸素血症の発生率に差なし</a:t>
            </a:r>
            <a:endParaRPr kumimoji="1"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　→本研究では頭低位や気腹による術中の無気肺が生じやすい環境が背景にある</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　　ことで</a:t>
            </a:r>
            <a:r>
              <a:rPr kumimoji="1" lang="en-US" altLang="ja-JP" sz="2400" dirty="0">
                <a:latin typeface="メイリオ" panose="020B0604030504040204" pitchFamily="50" charset="-128"/>
                <a:ea typeface="メイリオ" panose="020B0604030504040204" pitchFamily="50" charset="-128"/>
              </a:rPr>
              <a:t>HFNC</a:t>
            </a:r>
            <a:r>
              <a:rPr kumimoji="1" lang="ja-JP" altLang="en-US" sz="2400" dirty="0">
                <a:latin typeface="メイリオ" panose="020B0604030504040204" pitchFamily="50" charset="-128"/>
                <a:ea typeface="メイリオ" panose="020B0604030504040204" pitchFamily="50" charset="-128"/>
              </a:rPr>
              <a:t>の有益性につながった</a:t>
            </a:r>
            <a:endParaRPr kumimoji="1" lang="en-US" altLang="ja-JP" sz="2400" dirty="0">
              <a:latin typeface="メイリオ" panose="020B0604030504040204" pitchFamily="50" charset="-128"/>
              <a:ea typeface="メイリオ" panose="020B0604030504040204" pitchFamily="50" charset="-128"/>
            </a:endParaRPr>
          </a:p>
          <a:p>
            <a:endParaRPr kumimoji="1" lang="ja-JP" altLang="en-US" sz="2400"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999C1173-829F-5D50-915B-368D92A6FA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5075" y="3375329"/>
            <a:ext cx="5848980" cy="4874150"/>
          </a:xfrm>
          <a:prstGeom prst="rect">
            <a:avLst/>
          </a:prstGeom>
        </p:spPr>
      </p:pic>
      <p:sp>
        <p:nvSpPr>
          <p:cNvPr id="4" name="正方形/長方形 3">
            <a:extLst>
              <a:ext uri="{FF2B5EF4-FFF2-40B4-BE49-F238E27FC236}">
                <a16:creationId xmlns:a16="http://schemas.microsoft.com/office/drawing/2014/main" id="{A6312981-4F5E-50B1-7EDD-731DAB5C21B8}"/>
              </a:ext>
            </a:extLst>
          </p:cNvPr>
          <p:cNvSpPr/>
          <p:nvPr/>
        </p:nvSpPr>
        <p:spPr>
          <a:xfrm>
            <a:off x="813707" y="3823511"/>
            <a:ext cx="11204690" cy="835953"/>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C3FEDBFE-A30D-347E-98E0-BE1418FE342E}"/>
              </a:ext>
            </a:extLst>
          </p:cNvPr>
          <p:cNvSpPr txBox="1"/>
          <p:nvPr/>
        </p:nvSpPr>
        <p:spPr>
          <a:xfrm>
            <a:off x="536713" y="6000750"/>
            <a:ext cx="6019208" cy="900246"/>
          </a:xfrm>
          <a:prstGeom prst="rect">
            <a:avLst/>
          </a:prstGeom>
          <a:noFill/>
        </p:spPr>
        <p:txBody>
          <a:bodyPr wrap="square" rtlCol="0">
            <a:spAutoFit/>
          </a:bodyPr>
          <a:lstStyle/>
          <a:p>
            <a:r>
              <a:rPr kumimoji="1" lang="en-US" altLang="ja-JP" sz="1050" dirty="0"/>
              <a:t>2)Leone M, </a:t>
            </a:r>
            <a:r>
              <a:rPr kumimoji="1" lang="en-US" altLang="ja-JP" sz="1050" dirty="0" err="1"/>
              <a:t>Einav</a:t>
            </a:r>
            <a:r>
              <a:rPr kumimoji="1" lang="en-US" altLang="ja-JP" sz="1050" dirty="0"/>
              <a:t> S, </a:t>
            </a:r>
            <a:r>
              <a:rPr kumimoji="1" lang="en-US" altLang="ja-JP" sz="1050" dirty="0" err="1"/>
              <a:t>Chiumello</a:t>
            </a:r>
            <a:r>
              <a:rPr kumimoji="1" lang="en-US" altLang="ja-JP" sz="1050" dirty="0"/>
              <a:t> D, et al. Noninvasive respiratory support in the </a:t>
            </a:r>
            <a:r>
              <a:rPr kumimoji="1" lang="en-US" altLang="ja-JP" sz="1050" dirty="0" err="1"/>
              <a:t>hypoxaemic</a:t>
            </a:r>
            <a:r>
              <a:rPr kumimoji="1" lang="en-US" altLang="ja-JP" sz="1050" dirty="0"/>
              <a:t> peri-operative/</a:t>
            </a:r>
          </a:p>
          <a:p>
            <a:r>
              <a:rPr kumimoji="1" lang="en-US" altLang="ja-JP" sz="1050" dirty="0"/>
              <a:t>periprocedural patient: a joint ESA/ESICM guideline. Intensive Care Med 2020; 46: 697e713</a:t>
            </a:r>
          </a:p>
          <a:p>
            <a:r>
              <a:rPr kumimoji="1" lang="en-US" altLang="ja-JP" sz="1050" dirty="0"/>
              <a:t>3) </a:t>
            </a:r>
            <a:r>
              <a:rPr kumimoji="1" lang="en-US" altLang="ja-JP" sz="1050" dirty="0" err="1"/>
              <a:t>Futier</a:t>
            </a:r>
            <a:r>
              <a:rPr kumimoji="1" lang="en-US" altLang="ja-JP" sz="1050" dirty="0"/>
              <a:t> E, </a:t>
            </a:r>
            <a:r>
              <a:rPr kumimoji="1" lang="en-US" altLang="ja-JP" sz="1050" dirty="0" err="1"/>
              <a:t>Paugam-Burtz</a:t>
            </a:r>
            <a:r>
              <a:rPr kumimoji="1" lang="en-US" altLang="ja-JP" sz="1050" dirty="0"/>
              <a:t> C, Godet T, et al. Effect of early</a:t>
            </a:r>
            <a:r>
              <a:rPr kumimoji="1" lang="ja-JP" altLang="en-US" sz="1050" dirty="0"/>
              <a:t> </a:t>
            </a:r>
            <a:r>
              <a:rPr kumimoji="1" lang="en-US" altLang="ja-JP" sz="1050" dirty="0" err="1"/>
              <a:t>postextubation</a:t>
            </a:r>
            <a:r>
              <a:rPr kumimoji="1" lang="en-US" altLang="ja-JP" sz="1050" dirty="0"/>
              <a:t> high-ﬂow nasal cannula vs conventional oxygen therapy on </a:t>
            </a:r>
            <a:r>
              <a:rPr kumimoji="1" lang="en-US" altLang="ja-JP" sz="1050" dirty="0" err="1"/>
              <a:t>hypoxaemia</a:t>
            </a:r>
            <a:r>
              <a:rPr kumimoji="1" lang="en-US" altLang="ja-JP" sz="1050" dirty="0"/>
              <a:t> in patients after major abdominal surgery: a French </a:t>
            </a:r>
            <a:r>
              <a:rPr kumimoji="1" lang="en-US" altLang="ja-JP" sz="1050" dirty="0" err="1"/>
              <a:t>multicentre</a:t>
            </a:r>
            <a:r>
              <a:rPr kumimoji="1" lang="en-US" altLang="ja-JP" sz="1050" dirty="0"/>
              <a:t> randomized controlled trial (OPERA). Intensive Care Med 2016; 42: 1888e98</a:t>
            </a:r>
            <a:endParaRPr kumimoji="1" lang="ja-JP" altLang="en-US" sz="1050" dirty="0"/>
          </a:p>
        </p:txBody>
      </p:sp>
    </p:spTree>
    <p:extLst>
      <p:ext uri="{BB962C8B-B14F-4D97-AF65-F5344CB8AC3E}">
        <p14:creationId xmlns:p14="http://schemas.microsoft.com/office/powerpoint/2010/main" val="1828693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FFCE24A9-0F56-CB8E-9F75-56015BD52A66}"/>
              </a:ext>
            </a:extLst>
          </p:cNvPr>
          <p:cNvSpPr txBox="1">
            <a:spLocks/>
          </p:cNvSpPr>
          <p:nvPr/>
        </p:nvSpPr>
        <p:spPr>
          <a:xfrm>
            <a:off x="813707" y="377372"/>
            <a:ext cx="7971064" cy="425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メイリオ" panose="020B0604030504040204" pitchFamily="50" charset="-128"/>
                <a:ea typeface="メイリオ" panose="020B0604030504040204" pitchFamily="50" charset="-128"/>
              </a:rPr>
              <a:t>討論③低</a:t>
            </a:r>
            <a:r>
              <a:rPr lang="en-US" altLang="ja-JP" sz="3600" dirty="0">
                <a:latin typeface="メイリオ" panose="020B0604030504040204" pitchFamily="50" charset="-128"/>
                <a:ea typeface="メイリオ" panose="020B0604030504040204" pitchFamily="50" charset="-128"/>
              </a:rPr>
              <a:t>FiO</a:t>
            </a:r>
            <a:r>
              <a:rPr lang="en-US" altLang="ja-JP" sz="3600" baseline="-25000" dirty="0">
                <a:latin typeface="メイリオ" panose="020B0604030504040204" pitchFamily="50" charset="-128"/>
                <a:ea typeface="メイリオ" panose="020B0604030504040204" pitchFamily="50" charset="-128"/>
              </a:rPr>
              <a:t>2</a:t>
            </a:r>
            <a:r>
              <a:rPr lang="ja-JP" altLang="en-US" sz="3600" dirty="0">
                <a:latin typeface="メイリオ" panose="020B0604030504040204" pitchFamily="50" charset="-128"/>
                <a:ea typeface="メイリオ" panose="020B0604030504040204" pitchFamily="50" charset="-128"/>
              </a:rPr>
              <a:t>での</a:t>
            </a:r>
            <a:r>
              <a:rPr lang="en-US" altLang="ja-JP" sz="3600" dirty="0">
                <a:latin typeface="メイリオ" panose="020B0604030504040204" pitchFamily="50" charset="-128"/>
                <a:ea typeface="メイリオ" panose="020B0604030504040204" pitchFamily="50" charset="-128"/>
              </a:rPr>
              <a:t>HFNC</a:t>
            </a:r>
            <a:endParaRPr lang="ja-JP" altLang="en-US" sz="3200" dirty="0">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9879078D-41CA-4168-E7EA-241402E81CBC}"/>
              </a:ext>
            </a:extLst>
          </p:cNvPr>
          <p:cNvSpPr txBox="1"/>
          <p:nvPr/>
        </p:nvSpPr>
        <p:spPr>
          <a:xfrm>
            <a:off x="536713" y="1711371"/>
            <a:ext cx="11481684" cy="4154984"/>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400" dirty="0">
                <a:latin typeface="メイリオ" panose="020B0604030504040204" pitchFamily="50" charset="-128"/>
                <a:ea typeface="メイリオ" panose="020B0604030504040204" pitchFamily="50" charset="-128"/>
              </a:rPr>
              <a:t>本研究の</a:t>
            </a:r>
            <a:r>
              <a:rPr kumimoji="1" lang="en-US" altLang="ja-JP" sz="2400" dirty="0">
                <a:latin typeface="メイリオ" panose="020B0604030504040204" pitchFamily="50" charset="-128"/>
                <a:ea typeface="メイリオ" panose="020B0604030504040204" pitchFamily="50" charset="-128"/>
              </a:rPr>
              <a:t>HFNC</a:t>
            </a:r>
            <a:r>
              <a:rPr kumimoji="1" lang="ja-JP" altLang="en-US" sz="2400" dirty="0">
                <a:latin typeface="メイリオ" panose="020B0604030504040204" pitchFamily="50" charset="-128"/>
                <a:ea typeface="メイリオ" panose="020B0604030504040204" pitchFamily="50" charset="-128"/>
              </a:rPr>
              <a:t>群のうち</a:t>
            </a:r>
            <a:r>
              <a:rPr kumimoji="1" lang="en-US" altLang="ja-JP" sz="2400" dirty="0">
                <a:latin typeface="メイリオ" panose="020B0604030504040204" pitchFamily="50" charset="-128"/>
                <a:ea typeface="メイリオ" panose="020B0604030504040204" pitchFamily="50" charset="-128"/>
              </a:rPr>
              <a:t>85%</a:t>
            </a:r>
            <a:r>
              <a:rPr kumimoji="1" lang="ja-JP" altLang="en-US" sz="2400" dirty="0">
                <a:latin typeface="メイリオ" panose="020B0604030504040204" pitchFamily="50" charset="-128"/>
                <a:ea typeface="メイリオ" panose="020B0604030504040204" pitchFamily="50" charset="-128"/>
              </a:rPr>
              <a:t>が</a:t>
            </a:r>
            <a:r>
              <a:rPr kumimoji="1" lang="en-US" altLang="ja-JP" sz="2400" dirty="0">
                <a:latin typeface="メイリオ" panose="020B0604030504040204" pitchFamily="50" charset="-128"/>
                <a:ea typeface="メイリオ" panose="020B0604030504040204" pitchFamily="50" charset="-128"/>
              </a:rPr>
              <a:t>FiO</a:t>
            </a:r>
            <a:r>
              <a:rPr kumimoji="1" lang="en-US" altLang="ja-JP" sz="2400" baseline="-25000" dirty="0">
                <a:latin typeface="メイリオ" panose="020B0604030504040204" pitchFamily="50" charset="-128"/>
                <a:ea typeface="メイリオ" panose="020B0604030504040204" pitchFamily="50" charset="-128"/>
              </a:rPr>
              <a:t>2</a:t>
            </a:r>
            <a:r>
              <a:rPr kumimoji="1" lang="en-US" altLang="ja-JP" sz="2400" dirty="0">
                <a:latin typeface="メイリオ" panose="020B0604030504040204" pitchFamily="50" charset="-128"/>
                <a:ea typeface="メイリオ" panose="020B0604030504040204" pitchFamily="50" charset="-128"/>
              </a:rPr>
              <a:t>:30</a:t>
            </a:r>
            <a:r>
              <a:rPr kumimoji="1" lang="ja-JP" altLang="en-US" sz="2400" dirty="0">
                <a:latin typeface="メイリオ" panose="020B0604030504040204" pitchFamily="50" charset="-128"/>
                <a:ea typeface="メイリオ" panose="020B0604030504040204" pitchFamily="50" charset="-128"/>
              </a:rPr>
              <a:t>％以下で</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　　　　　　　　　　　　</a:t>
            </a:r>
            <a:r>
              <a:rPr kumimoji="1" lang="en-US" altLang="ja-JP" sz="2400" dirty="0">
                <a:latin typeface="メイリオ" panose="020B0604030504040204" pitchFamily="50" charset="-128"/>
                <a:ea typeface="メイリオ" panose="020B0604030504040204" pitchFamily="50" charset="-128"/>
              </a:rPr>
              <a:t>19%</a:t>
            </a:r>
            <a:r>
              <a:rPr kumimoji="1" lang="ja-JP" altLang="en-US" sz="2400" dirty="0">
                <a:latin typeface="メイリオ" panose="020B0604030504040204" pitchFamily="50" charset="-128"/>
                <a:ea typeface="メイリオ" panose="020B0604030504040204" pitchFamily="50" charset="-128"/>
              </a:rPr>
              <a:t>が</a:t>
            </a:r>
            <a:r>
              <a:rPr kumimoji="1" lang="en-US" altLang="ja-JP" sz="2400" dirty="0">
                <a:latin typeface="メイリオ" panose="020B0604030504040204" pitchFamily="50" charset="-128"/>
                <a:ea typeface="メイリオ" panose="020B0604030504040204" pitchFamily="50" charset="-128"/>
              </a:rPr>
              <a:t>FiO</a:t>
            </a:r>
            <a:r>
              <a:rPr kumimoji="1" lang="en-US" altLang="ja-JP" sz="2400" baseline="-25000" dirty="0">
                <a:latin typeface="メイリオ" panose="020B0604030504040204" pitchFamily="50" charset="-128"/>
                <a:ea typeface="メイリオ" panose="020B0604030504040204" pitchFamily="50" charset="-128"/>
              </a:rPr>
              <a:t>2</a:t>
            </a:r>
            <a:r>
              <a:rPr kumimoji="1" lang="en-US" altLang="ja-JP" sz="2400" dirty="0">
                <a:latin typeface="メイリオ" panose="020B0604030504040204" pitchFamily="50" charset="-128"/>
                <a:ea typeface="メイリオ" panose="020B0604030504040204" pitchFamily="50" charset="-128"/>
              </a:rPr>
              <a:t>:21%</a:t>
            </a:r>
            <a:r>
              <a:rPr kumimoji="1" lang="ja-JP" altLang="en-US" sz="2400" dirty="0">
                <a:latin typeface="メイリオ" panose="020B0604030504040204" pitchFamily="50" charset="-128"/>
                <a:ea typeface="メイリオ" panose="020B0604030504040204" pitchFamily="50" charset="-128"/>
              </a:rPr>
              <a:t>での</a:t>
            </a:r>
            <a:r>
              <a:rPr kumimoji="1" lang="en-US" altLang="ja-JP" sz="2400" dirty="0">
                <a:latin typeface="メイリオ" panose="020B0604030504040204" pitchFamily="50" charset="-128"/>
                <a:ea typeface="メイリオ" panose="020B0604030504040204" pitchFamily="50" charset="-128"/>
              </a:rPr>
              <a:t>HFNC</a:t>
            </a:r>
            <a:r>
              <a:rPr kumimoji="1" lang="ja-JP" altLang="en-US" sz="2400" dirty="0">
                <a:latin typeface="メイリオ" panose="020B0604030504040204" pitchFamily="50" charset="-128"/>
                <a:ea typeface="メイリオ" panose="020B0604030504040204" pitchFamily="50" charset="-128"/>
              </a:rPr>
              <a:t>管理だった</a:t>
            </a:r>
            <a:endParaRPr kumimoji="1" lang="en-US" altLang="ja-JP" sz="2400"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　→酸素投与ではなく「高流量の気体の投与」が今回の</a:t>
            </a:r>
            <a:r>
              <a:rPr kumimoji="1" lang="en-US" altLang="ja-JP" sz="2400" dirty="0">
                <a:latin typeface="メイリオ" panose="020B0604030504040204" pitchFamily="50" charset="-128"/>
                <a:ea typeface="メイリオ" panose="020B0604030504040204" pitchFamily="50" charset="-128"/>
              </a:rPr>
              <a:t>HFNC</a:t>
            </a:r>
            <a:r>
              <a:rPr kumimoji="1" lang="ja-JP" altLang="en-US" sz="2400" dirty="0">
                <a:latin typeface="メイリオ" panose="020B0604030504040204" pitchFamily="50" charset="-128"/>
                <a:ea typeface="メイリオ" panose="020B0604030504040204" pitchFamily="50" charset="-128"/>
              </a:rPr>
              <a:t>管理の有益性を</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　　導いた可能性あり</a:t>
            </a:r>
            <a:endParaRPr kumimoji="1" lang="en-US" altLang="ja-JP" sz="2400"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400" dirty="0">
                <a:latin typeface="メイリオ" panose="020B0604030504040204" pitchFamily="50" charset="-128"/>
                <a:ea typeface="メイリオ" panose="020B0604030504040204" pitchFamily="50" charset="-128"/>
              </a:rPr>
              <a:t>理論的には</a:t>
            </a:r>
            <a:r>
              <a:rPr kumimoji="1" lang="en-US" altLang="ja-JP" sz="2400" dirty="0">
                <a:latin typeface="メイリオ" panose="020B0604030504040204" pitchFamily="50" charset="-128"/>
                <a:ea typeface="メイリオ" panose="020B0604030504040204" pitchFamily="50" charset="-128"/>
              </a:rPr>
              <a:t>FiO</a:t>
            </a:r>
            <a:r>
              <a:rPr kumimoji="1" lang="en-US" altLang="ja-JP" sz="2400" baseline="-25000" dirty="0">
                <a:latin typeface="メイリオ" panose="020B0604030504040204" pitchFamily="50" charset="-128"/>
                <a:ea typeface="メイリオ" panose="020B0604030504040204" pitchFamily="50" charset="-128"/>
              </a:rPr>
              <a:t>2</a:t>
            </a:r>
            <a:r>
              <a:rPr kumimoji="1" lang="en-US" altLang="ja-JP" sz="2400" dirty="0">
                <a:latin typeface="メイリオ" panose="020B0604030504040204" pitchFamily="50" charset="-128"/>
                <a:ea typeface="メイリオ" panose="020B0604030504040204" pitchFamily="50" charset="-128"/>
              </a:rPr>
              <a:t>:30%-40%</a:t>
            </a:r>
            <a:r>
              <a:rPr kumimoji="1" lang="ja-JP" altLang="en-US" sz="2400" dirty="0">
                <a:latin typeface="メイリオ" panose="020B0604030504040204" pitchFamily="50" charset="-128"/>
                <a:ea typeface="メイリオ" panose="020B0604030504040204" pitchFamily="50" charset="-128"/>
              </a:rPr>
              <a:t>でも吸収性無気肺形成のリスクはある</a:t>
            </a:r>
            <a:endParaRPr kumimoji="1"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　→今後の「高流量の気体の投与」の研究応用に期待 　　　　　　　</a:t>
            </a:r>
            <a:endParaRPr kumimoji="1"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kumimoji="1" lang="en-US" altLang="ja-JP" sz="2400" dirty="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473828E1-DFBE-6CA3-7442-BBF1EB97507D}"/>
              </a:ext>
            </a:extLst>
          </p:cNvPr>
          <p:cNvSpPr/>
          <p:nvPr/>
        </p:nvSpPr>
        <p:spPr>
          <a:xfrm>
            <a:off x="813707" y="2754061"/>
            <a:ext cx="11204690" cy="835953"/>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0C729379-F173-B0A0-9A77-6C568D693710}"/>
              </a:ext>
            </a:extLst>
          </p:cNvPr>
          <p:cNvSpPr/>
          <p:nvPr/>
        </p:nvSpPr>
        <p:spPr>
          <a:xfrm>
            <a:off x="813707" y="4778994"/>
            <a:ext cx="11204690" cy="835953"/>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837556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FFCE24A9-0F56-CB8E-9F75-56015BD52A66}"/>
              </a:ext>
            </a:extLst>
          </p:cNvPr>
          <p:cNvSpPr txBox="1">
            <a:spLocks/>
          </p:cNvSpPr>
          <p:nvPr/>
        </p:nvSpPr>
        <p:spPr>
          <a:xfrm>
            <a:off x="813707" y="377372"/>
            <a:ext cx="7971064" cy="425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メイリオ" panose="020B0604030504040204" pitchFamily="50" charset="-128"/>
                <a:ea typeface="メイリオ" panose="020B0604030504040204" pitchFamily="50" charset="-128"/>
              </a:rPr>
              <a:t>結論</a:t>
            </a:r>
            <a:endParaRPr lang="ja-JP" altLang="en-US" sz="3200" dirty="0">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9879078D-41CA-4168-E7EA-241402E81CBC}"/>
              </a:ext>
            </a:extLst>
          </p:cNvPr>
          <p:cNvSpPr txBox="1"/>
          <p:nvPr/>
        </p:nvSpPr>
        <p:spPr>
          <a:xfrm>
            <a:off x="536713" y="2511632"/>
            <a:ext cx="11481684" cy="954107"/>
          </a:xfrm>
          <a:prstGeom prst="rect">
            <a:avLst/>
          </a:prstGeom>
          <a:noFill/>
        </p:spPr>
        <p:txBody>
          <a:bodyPr wrap="square" rtlCol="0">
            <a:spAutoFit/>
          </a:bodyPr>
          <a:lstStyle/>
          <a:p>
            <a:pPr algn="ctr"/>
            <a:r>
              <a:rPr kumimoji="1" lang="ja-JP" altLang="en-US" sz="2800" dirty="0">
                <a:latin typeface="メイリオ" panose="020B0604030504040204" pitchFamily="50" charset="-128"/>
                <a:ea typeface="メイリオ" panose="020B0604030504040204" pitchFamily="50" charset="-128"/>
              </a:rPr>
              <a:t>婦人科頭低位の術後</a:t>
            </a:r>
            <a:r>
              <a:rPr kumimoji="1" lang="en-US" altLang="ja-JP" sz="2800" dirty="0">
                <a:latin typeface="メイリオ" panose="020B0604030504040204" pitchFamily="50" charset="-128"/>
                <a:ea typeface="メイリオ" panose="020B0604030504040204" pitchFamily="50" charset="-128"/>
              </a:rPr>
              <a:t>HFNO</a:t>
            </a:r>
            <a:r>
              <a:rPr kumimoji="1" lang="ja-JP" altLang="en-US" sz="2800" dirty="0">
                <a:latin typeface="メイリオ" panose="020B0604030504040204" pitchFamily="50" charset="-128"/>
                <a:ea typeface="メイリオ" panose="020B0604030504040204" pitchFamily="50" charset="-128"/>
              </a:rPr>
              <a:t>管理は、ベンチュリマスクと</a:t>
            </a:r>
            <a:endParaRPr kumimoji="1" lang="en-US" altLang="ja-JP" sz="2800" dirty="0">
              <a:latin typeface="メイリオ" panose="020B0604030504040204" pitchFamily="50" charset="-128"/>
              <a:ea typeface="メイリオ" panose="020B0604030504040204" pitchFamily="50" charset="-128"/>
            </a:endParaRPr>
          </a:p>
          <a:p>
            <a:pPr algn="ctr"/>
            <a:r>
              <a:rPr kumimoji="1" lang="ja-JP" altLang="en-US" sz="2800" dirty="0">
                <a:latin typeface="メイリオ" panose="020B0604030504040204" pitchFamily="50" charset="-128"/>
                <a:ea typeface="メイリオ" panose="020B0604030504040204" pitchFamily="50" charset="-128"/>
              </a:rPr>
              <a:t>比べ酸素化の改善と無気肺の軽減を認めた</a:t>
            </a:r>
            <a:endParaRPr kumimoji="1" lang="en-US" altLang="ja-JP" sz="2800"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0C729379-F173-B0A0-9A77-6C568D693710}"/>
              </a:ext>
            </a:extLst>
          </p:cNvPr>
          <p:cNvSpPr/>
          <p:nvPr/>
        </p:nvSpPr>
        <p:spPr>
          <a:xfrm>
            <a:off x="813707" y="2411351"/>
            <a:ext cx="11204690" cy="1054388"/>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吹き出し: 円形 2">
            <a:extLst>
              <a:ext uri="{FF2B5EF4-FFF2-40B4-BE49-F238E27FC236}">
                <a16:creationId xmlns:a16="http://schemas.microsoft.com/office/drawing/2014/main" id="{8566E049-7650-2488-8D57-4957B47F99FD}"/>
              </a:ext>
            </a:extLst>
          </p:cNvPr>
          <p:cNvSpPr/>
          <p:nvPr/>
        </p:nvSpPr>
        <p:spPr>
          <a:xfrm>
            <a:off x="138471" y="4041786"/>
            <a:ext cx="12002079" cy="1628518"/>
          </a:xfrm>
          <a:prstGeom prst="wedgeEllipseCallout">
            <a:avLst>
              <a:gd name="adj1" fmla="val -21039"/>
              <a:gd name="adj2" fmla="val -78753"/>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無気肺を来し易い症例の術後</a:t>
            </a:r>
            <a:r>
              <a:rPr kumimoji="1" lang="en-US" altLang="ja-JP" dirty="0">
                <a:solidFill>
                  <a:schemeClr val="tx1"/>
                </a:solidFill>
                <a:latin typeface="メイリオ" panose="020B0604030504040204" pitchFamily="50" charset="-128"/>
                <a:ea typeface="メイリオ" panose="020B0604030504040204" pitchFamily="50" charset="-128"/>
              </a:rPr>
              <a:t>HFNC</a:t>
            </a:r>
            <a:r>
              <a:rPr kumimoji="1" lang="ja-JP" altLang="en-US" dirty="0">
                <a:solidFill>
                  <a:schemeClr val="tx1"/>
                </a:solidFill>
                <a:latin typeface="メイリオ" panose="020B0604030504040204" pitchFamily="50" charset="-128"/>
                <a:ea typeface="メイリオ" panose="020B0604030504040204" pitchFamily="50" charset="-128"/>
              </a:rPr>
              <a:t>管理はその後の呼吸状態を改善させますが、長期間（</a:t>
            </a:r>
            <a:r>
              <a:rPr kumimoji="1" lang="en-US" altLang="ja-JP" dirty="0">
                <a:solidFill>
                  <a:schemeClr val="tx1"/>
                </a:solidFill>
                <a:latin typeface="メイリオ" panose="020B0604030504040204" pitchFamily="50" charset="-128"/>
                <a:ea typeface="メイリオ" panose="020B0604030504040204" pitchFamily="50" charset="-128"/>
              </a:rPr>
              <a:t>30</a:t>
            </a:r>
            <a:r>
              <a:rPr kumimoji="1" lang="ja-JP" altLang="en-US" dirty="0">
                <a:solidFill>
                  <a:schemeClr val="tx1"/>
                </a:solidFill>
                <a:latin typeface="メイリオ" panose="020B0604030504040204" pitchFamily="50" charset="-128"/>
                <a:ea typeface="メイリオ" panose="020B0604030504040204" pitchFamily="50" charset="-128"/>
              </a:rPr>
              <a:t>日後）の呼吸器合併症や死亡率の改善には至りませんでした</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呼吸器リスクの高い患者、長い</a:t>
            </a:r>
            <a:r>
              <a:rPr kumimoji="1" lang="en-US" altLang="ja-JP" dirty="0">
                <a:solidFill>
                  <a:schemeClr val="tx1"/>
                </a:solidFill>
                <a:latin typeface="メイリオ" panose="020B0604030504040204" pitchFamily="50" charset="-128"/>
                <a:ea typeface="メイリオ" panose="020B0604030504040204" pitchFamily="50" charset="-128"/>
              </a:rPr>
              <a:t>HFNC</a:t>
            </a:r>
            <a:r>
              <a:rPr kumimoji="1" lang="ja-JP" altLang="en-US" dirty="0">
                <a:solidFill>
                  <a:schemeClr val="tx1"/>
                </a:solidFill>
                <a:latin typeface="メイリオ" panose="020B0604030504040204" pitchFamily="50" charset="-128"/>
                <a:ea typeface="メイリオ" panose="020B0604030504040204" pitchFamily="50" charset="-128"/>
              </a:rPr>
              <a:t>装着期間の研究が必要かもしれません</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en-US" altLang="ja-JP" dirty="0">
                <a:solidFill>
                  <a:schemeClr val="tx1"/>
                </a:solidFill>
                <a:latin typeface="メイリオ" panose="020B0604030504040204" pitchFamily="50" charset="-128"/>
                <a:ea typeface="メイリオ" panose="020B0604030504040204" pitchFamily="50" charset="-128"/>
              </a:rPr>
              <a:t>HFNC</a:t>
            </a:r>
            <a:r>
              <a:rPr kumimoji="1" lang="ja-JP" altLang="en-US" dirty="0">
                <a:solidFill>
                  <a:schemeClr val="tx1"/>
                </a:solidFill>
                <a:latin typeface="メイリオ" panose="020B0604030504040204" pitchFamily="50" charset="-128"/>
                <a:ea typeface="メイリオ" panose="020B0604030504040204" pitchFamily="50" charset="-128"/>
              </a:rPr>
              <a:t>は空気の投与だけでも</a:t>
            </a:r>
            <a:r>
              <a:rPr kumimoji="1" lang="en-US" altLang="ja-JP" dirty="0">
                <a:solidFill>
                  <a:schemeClr val="tx1"/>
                </a:solidFill>
                <a:latin typeface="メイリオ" panose="020B0604030504040204" pitchFamily="50" charset="-128"/>
                <a:ea typeface="メイリオ" panose="020B0604030504040204" pitchFamily="50" charset="-128"/>
              </a:rPr>
              <a:t>PEEP</a:t>
            </a:r>
            <a:r>
              <a:rPr kumimoji="1" lang="ja-JP" altLang="en-US" dirty="0">
                <a:solidFill>
                  <a:schemeClr val="tx1"/>
                </a:solidFill>
                <a:latin typeface="メイリオ" panose="020B0604030504040204" pitchFamily="50" charset="-128"/>
                <a:ea typeface="メイリオ" panose="020B0604030504040204" pitchFamily="50" charset="-128"/>
              </a:rPr>
              <a:t>による有益性を発揮する可能性があります</a:t>
            </a:r>
          </a:p>
        </p:txBody>
      </p:sp>
    </p:spTree>
    <p:extLst>
      <p:ext uri="{BB962C8B-B14F-4D97-AF65-F5344CB8AC3E}">
        <p14:creationId xmlns:p14="http://schemas.microsoft.com/office/powerpoint/2010/main" val="1804475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09625" y="361044"/>
            <a:ext cx="7971064" cy="425902"/>
          </a:xfrm>
        </p:spPr>
        <p:txBody>
          <a:bodyPr>
            <a:noAutofit/>
          </a:bodyPr>
          <a:lstStyle/>
          <a:p>
            <a:r>
              <a:rPr lang="ja-JP" altLang="en-US" sz="3600" dirty="0">
                <a:latin typeface="メイリオ" panose="020B0604030504040204" pitchFamily="50" charset="-128"/>
                <a:ea typeface="メイリオ" panose="020B0604030504040204" pitchFamily="50" charset="-128"/>
              </a:rPr>
              <a:t>背景①</a:t>
            </a:r>
            <a:endParaRPr lang="ja-JP" altLang="en-US" sz="3200" dirty="0">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375557" y="1677761"/>
            <a:ext cx="11487149" cy="5049610"/>
          </a:xfrm>
        </p:spPr>
        <p:txBody>
          <a:bodyPr>
            <a:normAutofit/>
          </a:bodyPr>
          <a:lstStyle/>
          <a:p>
            <a:r>
              <a:rPr lang="ja-JP" altLang="en-US" sz="2400" kern="0" dirty="0">
                <a:effectLst/>
                <a:latin typeface="メイリオ" panose="020B0604030504040204" pitchFamily="50" charset="-128"/>
                <a:ea typeface="メイリオ" panose="020B0604030504040204" pitchFamily="50" charset="-128"/>
                <a:cs typeface="ＭＳ Ｐゴシック" panose="020B0600070205080204" pitchFamily="50" charset="-128"/>
              </a:rPr>
              <a:t>機能的残気量の低下や術後の肺無気肺など</a:t>
            </a:r>
            <a:r>
              <a:rPr lang="ja-JP" altLang="ja-JP" sz="2400" kern="0" dirty="0">
                <a:effectLst/>
                <a:latin typeface="メイリオ" panose="020B0604030504040204" pitchFamily="50" charset="-128"/>
                <a:ea typeface="メイリオ" panose="020B0604030504040204" pitchFamily="50" charset="-128"/>
                <a:cs typeface="ＭＳ Ｐゴシック" panose="020B0600070205080204" pitchFamily="50" charset="-128"/>
              </a:rPr>
              <a:t>の</a:t>
            </a:r>
            <a:endParaRPr lang="en-US" altLang="ja-JP" sz="2400" kern="0" dirty="0">
              <a:effectLst/>
              <a:latin typeface="メイリオ" panose="020B0604030504040204" pitchFamily="50" charset="-128"/>
              <a:ea typeface="メイリオ" panose="020B0604030504040204" pitchFamily="50" charset="-128"/>
              <a:cs typeface="ＭＳ Ｐゴシック" panose="020B0600070205080204" pitchFamily="50" charset="-128"/>
            </a:endParaRPr>
          </a:p>
          <a:p>
            <a:pPr marL="0" indent="0">
              <a:buNone/>
            </a:pPr>
            <a:r>
              <a:rPr lang="ja-JP" altLang="en-US" sz="2400" kern="0" dirty="0">
                <a:latin typeface="メイリオ" panose="020B0604030504040204" pitchFamily="50" charset="-128"/>
                <a:ea typeface="メイリオ" panose="020B0604030504040204" pitchFamily="50" charset="-128"/>
                <a:cs typeface="ＭＳ Ｐゴシック" panose="020B0600070205080204" pitchFamily="50" charset="-128"/>
              </a:rPr>
              <a:t>　</a:t>
            </a:r>
            <a:r>
              <a:rPr lang="ja-JP" altLang="ja-JP" sz="2400" kern="0" dirty="0">
                <a:effectLst/>
                <a:latin typeface="メイリオ" panose="020B0604030504040204" pitchFamily="50" charset="-128"/>
                <a:ea typeface="メイリオ" panose="020B0604030504040204" pitchFamily="50" charset="-128"/>
                <a:cs typeface="ＭＳ Ｐゴシック" panose="020B0600070205080204" pitchFamily="50" charset="-128"/>
              </a:rPr>
              <a:t>発症</a:t>
            </a:r>
            <a:r>
              <a:rPr lang="ja-JP" altLang="en-US" sz="2400" kern="0" dirty="0">
                <a:effectLst/>
                <a:latin typeface="メイリオ" panose="020B0604030504040204" pitchFamily="50" charset="-128"/>
                <a:ea typeface="メイリオ" panose="020B0604030504040204" pitchFamily="50" charset="-128"/>
                <a:cs typeface="ＭＳ Ｐゴシック" panose="020B0600070205080204" pitchFamily="50" charset="-128"/>
              </a:rPr>
              <a:t>リスクとして</a:t>
            </a:r>
            <a:r>
              <a:rPr lang="ja-JP" altLang="ja-JP" sz="2400" kern="0" dirty="0">
                <a:effectLst/>
                <a:latin typeface="メイリオ" panose="020B0604030504040204" pitchFamily="50" charset="-128"/>
                <a:ea typeface="メイリオ" panose="020B0604030504040204" pitchFamily="50" charset="-128"/>
                <a:cs typeface="ＭＳ Ｐゴシック" panose="020B0600070205080204" pitchFamily="50" charset="-128"/>
              </a:rPr>
              <a:t>人工呼吸器を伴う全身麻酔</a:t>
            </a:r>
            <a:r>
              <a:rPr lang="ja-JP" altLang="en-US" sz="2400" kern="0" dirty="0">
                <a:effectLst/>
                <a:latin typeface="メイリオ" panose="020B0604030504040204" pitchFamily="50" charset="-128"/>
                <a:ea typeface="メイリオ" panose="020B0604030504040204" pitchFamily="50" charset="-128"/>
                <a:cs typeface="ＭＳ Ｐゴシック" panose="020B0600070205080204" pitchFamily="50" charset="-128"/>
              </a:rPr>
              <a:t>が</a:t>
            </a:r>
            <a:endParaRPr lang="en-US" altLang="ja-JP" sz="2400" kern="0" dirty="0">
              <a:effectLst/>
              <a:latin typeface="メイリオ" panose="020B0604030504040204" pitchFamily="50" charset="-128"/>
              <a:ea typeface="メイリオ" panose="020B0604030504040204" pitchFamily="50" charset="-128"/>
              <a:cs typeface="ＭＳ Ｐゴシック" panose="020B0600070205080204" pitchFamily="50" charset="-128"/>
            </a:endParaRPr>
          </a:p>
          <a:p>
            <a:pPr marL="0" indent="0">
              <a:buNone/>
            </a:pPr>
            <a:r>
              <a:rPr lang="ja-JP" altLang="en-US" sz="2400" kern="0" dirty="0">
                <a:latin typeface="メイリオ" panose="020B0604030504040204" pitchFamily="50" charset="-128"/>
                <a:ea typeface="メイリオ" panose="020B0604030504040204" pitchFamily="50" charset="-128"/>
                <a:cs typeface="ＭＳ Ｐゴシック" panose="020B0600070205080204" pitchFamily="50" charset="-128"/>
              </a:rPr>
              <a:t>　</a:t>
            </a:r>
            <a:r>
              <a:rPr lang="ja-JP" altLang="en-US" sz="2400" kern="0" dirty="0">
                <a:effectLst/>
                <a:latin typeface="メイリオ" panose="020B0604030504040204" pitchFamily="50" charset="-128"/>
                <a:ea typeface="メイリオ" panose="020B0604030504040204" pitchFamily="50" charset="-128"/>
                <a:cs typeface="ＭＳ Ｐゴシック" panose="020B0600070205080204" pitchFamily="50" charset="-128"/>
              </a:rPr>
              <a:t>一因とされている</a:t>
            </a:r>
            <a:endParaRPr lang="en-US" altLang="ja-JP" sz="2400" kern="0" dirty="0">
              <a:effectLst/>
              <a:latin typeface="メイリオ" panose="020B0604030504040204" pitchFamily="50" charset="-128"/>
              <a:ea typeface="メイリオ" panose="020B0604030504040204" pitchFamily="50" charset="-128"/>
              <a:cs typeface="ＭＳ Ｐゴシック" panose="020B0600070205080204" pitchFamily="50" charset="-128"/>
            </a:endParaRPr>
          </a:p>
          <a:p>
            <a:endParaRPr lang="en-US" altLang="ja-JP" sz="2400" kern="0" dirty="0">
              <a:latin typeface="メイリオ" panose="020B0604030504040204" pitchFamily="50" charset="-128"/>
              <a:ea typeface="メイリオ" panose="020B0604030504040204" pitchFamily="50" charset="-128"/>
              <a:cs typeface="ＭＳ Ｐゴシック" panose="020B0600070205080204" pitchFamily="50" charset="-128"/>
            </a:endParaRPr>
          </a:p>
          <a:p>
            <a:pPr marL="0" indent="0">
              <a:buNone/>
            </a:pPr>
            <a:endParaRPr lang="en-US" altLang="ja-JP" sz="2400" kern="0" dirty="0">
              <a:effectLst/>
              <a:latin typeface="メイリオ" panose="020B0604030504040204" pitchFamily="50" charset="-128"/>
              <a:ea typeface="メイリオ" panose="020B0604030504040204" pitchFamily="50" charset="-128"/>
              <a:cs typeface="ＭＳ Ｐゴシック" panose="020B0600070205080204" pitchFamily="50" charset="-128"/>
            </a:endParaRPr>
          </a:p>
          <a:p>
            <a:endParaRPr lang="en-US" altLang="ja-JP" sz="2400" kern="0" dirty="0">
              <a:effectLst/>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en-US" sz="2400" dirty="0">
                <a:latin typeface="メイリオ" panose="020B0604030504040204" pitchFamily="50" charset="-128"/>
                <a:ea typeface="メイリオ" panose="020B0604030504040204" pitchFamily="50" charset="-128"/>
              </a:rPr>
              <a:t>腹腔鏡下婦人科手術では、気腹や頭低位による腹腔内圧の上昇や横隔膜の頭側</a:t>
            </a:r>
            <a:endParaRPr lang="en-US" altLang="ja-JP" sz="2400" dirty="0">
              <a:latin typeface="メイリオ" panose="020B0604030504040204" pitchFamily="50" charset="-128"/>
              <a:ea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rPr>
              <a:t>  変位によって術後の無気肺や低酸素血症のリスクが高まる</a:t>
            </a:r>
            <a:endParaRPr lang="en-US" altLang="ja-JP" sz="2400" dirty="0">
              <a:latin typeface="メイリオ" panose="020B0604030504040204" pitchFamily="50" charset="-128"/>
              <a:ea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848FF055-B122-BB8C-04E2-F9031F1059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5431" y="327025"/>
            <a:ext cx="4936943" cy="4114119"/>
          </a:xfrm>
          <a:prstGeom prst="rect">
            <a:avLst/>
          </a:prstGeom>
        </p:spPr>
      </p:pic>
    </p:spTree>
    <p:extLst>
      <p:ext uri="{BB962C8B-B14F-4D97-AF65-F5344CB8AC3E}">
        <p14:creationId xmlns:p14="http://schemas.microsoft.com/office/powerpoint/2010/main" val="2143835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75557" y="934278"/>
            <a:ext cx="11487149" cy="5793094"/>
          </a:xfrm>
        </p:spPr>
        <p:txBody>
          <a:bodyPr>
            <a:normAutofit/>
          </a:bodyPr>
          <a:lstStyle/>
          <a:p>
            <a:r>
              <a:rPr lang="ja-JP" altLang="en-US" sz="2400" dirty="0">
                <a:latin typeface="メイリオ" panose="020B0604030504040204" pitchFamily="50" charset="-128"/>
                <a:ea typeface="メイリオ" panose="020B0604030504040204" pitchFamily="50" charset="-128"/>
              </a:rPr>
              <a:t>ネーザルハイフロー（</a:t>
            </a:r>
            <a:r>
              <a:rPr lang="en-US" altLang="ja-JP" sz="2400" dirty="0">
                <a:latin typeface="メイリオ" panose="020B0604030504040204" pitchFamily="50" charset="-128"/>
                <a:ea typeface="メイリオ" panose="020B0604030504040204" pitchFamily="50" charset="-128"/>
              </a:rPr>
              <a:t>HFNO</a:t>
            </a:r>
            <a:r>
              <a:rPr lang="ja-JP" altLang="en-US" sz="2400" dirty="0">
                <a:latin typeface="メイリオ" panose="020B0604030504040204" pitchFamily="50" charset="-128"/>
                <a:ea typeface="メイリオ" panose="020B0604030504040204" pitchFamily="50" charset="-128"/>
              </a:rPr>
              <a:t>）は、流量依存性の </a:t>
            </a:r>
            <a:r>
              <a:rPr lang="en-US" altLang="ja-JP" sz="2400" dirty="0">
                <a:latin typeface="メイリオ" panose="020B0604030504040204" pitchFamily="50" charset="-128"/>
                <a:ea typeface="メイリオ" panose="020B0604030504040204" pitchFamily="50" charset="-128"/>
              </a:rPr>
              <a:t>CPAP </a:t>
            </a:r>
            <a:r>
              <a:rPr lang="ja-JP" altLang="en-US" sz="2400" dirty="0">
                <a:latin typeface="メイリオ" panose="020B0604030504040204" pitchFamily="50" charset="-128"/>
                <a:ea typeface="メイリオ" panose="020B0604030504040204" pitchFamily="50" charset="-128"/>
              </a:rPr>
              <a:t>を生成し、呼気終末肺容量が増加から酸素化が改善され、同時に上気道からの</a:t>
            </a:r>
            <a:r>
              <a:rPr lang="en-US" altLang="ja-JP" sz="2400" dirty="0">
                <a:latin typeface="メイリオ" panose="020B0604030504040204" pitchFamily="50" charset="-128"/>
                <a:ea typeface="メイリオ" panose="020B0604030504040204" pitchFamily="50" charset="-128"/>
              </a:rPr>
              <a:t>CO</a:t>
            </a:r>
            <a:r>
              <a:rPr lang="en-US" altLang="ja-JP" sz="2400" baseline="-25000" dirty="0">
                <a:latin typeface="メイリオ" panose="020B0604030504040204" pitchFamily="50" charset="-128"/>
                <a:ea typeface="メイリオ" panose="020B0604030504040204" pitchFamily="50" charset="-128"/>
              </a:rPr>
              <a:t>2</a:t>
            </a:r>
            <a:r>
              <a:rPr lang="ja-JP" altLang="en-US" sz="2400" dirty="0">
                <a:latin typeface="メイリオ" panose="020B0604030504040204" pitchFamily="50" charset="-128"/>
                <a:ea typeface="メイリオ" panose="020B0604030504040204" pitchFamily="50" charset="-128"/>
              </a:rPr>
              <a:t>排出が促進され、呼吸仕事量が減少する</a:t>
            </a:r>
            <a:endParaRPr lang="en-US" altLang="ja-JP" sz="2400" dirty="0">
              <a:latin typeface="メイリオ" panose="020B0604030504040204" pitchFamily="50" charset="-128"/>
              <a:ea typeface="メイリオ" panose="020B0604030504040204" pitchFamily="50" charset="-128"/>
            </a:endParaRPr>
          </a:p>
          <a:p>
            <a:pPr marL="0" indent="0">
              <a:buNone/>
            </a:pPr>
            <a:endParaRPr lang="en-US" altLang="ja-JP" sz="2400" dirty="0">
              <a:latin typeface="メイリオ" panose="020B0604030504040204" pitchFamily="50" charset="-128"/>
              <a:ea typeface="メイリオ" panose="020B0604030504040204" pitchFamily="50" charset="-128"/>
            </a:endParaRPr>
          </a:p>
          <a:p>
            <a:pPr marL="0" indent="0">
              <a:buNone/>
            </a:pPr>
            <a:endParaRPr lang="en-US" altLang="ja-JP" sz="2400" dirty="0">
              <a:latin typeface="メイリオ" panose="020B0604030504040204" pitchFamily="50" charset="-128"/>
              <a:ea typeface="メイリオ" panose="020B0604030504040204" pitchFamily="50" charset="-128"/>
            </a:endParaRPr>
          </a:p>
          <a:p>
            <a:pPr marL="0" indent="0">
              <a:buNone/>
            </a:pPr>
            <a:endParaRPr lang="en-US" altLang="ja-JP" sz="2400" dirty="0">
              <a:latin typeface="メイリオ" panose="020B0604030504040204" pitchFamily="50" charset="-128"/>
              <a:ea typeface="メイリオ" panose="020B0604030504040204" pitchFamily="50" charset="-128"/>
            </a:endParaRPr>
          </a:p>
          <a:p>
            <a:pPr marL="0" indent="0">
              <a:buNone/>
            </a:pPr>
            <a:endParaRPr lang="en-US" altLang="ja-JP" sz="2400" dirty="0">
              <a:latin typeface="メイリオ" panose="020B0604030504040204" pitchFamily="50" charset="-128"/>
              <a:ea typeface="メイリオ" panose="020B0604030504040204" pitchFamily="50" charset="-128"/>
            </a:endParaRPr>
          </a:p>
          <a:p>
            <a:pPr marL="0" indent="0">
              <a:buNone/>
            </a:pPr>
            <a:endParaRPr lang="en-US" altLang="ja-JP" sz="2400" dirty="0">
              <a:latin typeface="メイリオ" panose="020B0604030504040204" pitchFamily="50" charset="-128"/>
              <a:ea typeface="メイリオ" panose="020B0604030504040204" pitchFamily="50" charset="-128"/>
            </a:endParaRPr>
          </a:p>
          <a:p>
            <a:pPr marL="0" indent="0">
              <a:buNone/>
            </a:pPr>
            <a:endParaRPr lang="en-US" altLang="ja-JP" sz="2400" dirty="0">
              <a:latin typeface="メイリオ" panose="020B0604030504040204" pitchFamily="50" charset="-128"/>
              <a:ea typeface="メイリオ" panose="020B0604030504040204" pitchFamily="50" charset="-128"/>
            </a:endParaRPr>
          </a:p>
          <a:p>
            <a:pPr marL="0" indent="0">
              <a:buNone/>
            </a:pPr>
            <a:endParaRPr lang="en-US" altLang="ja-JP" sz="2400" dirty="0">
              <a:latin typeface="メイリオ" panose="020B0604030504040204" pitchFamily="50" charset="-128"/>
              <a:ea typeface="メイリオ" panose="020B0604030504040204" pitchFamily="50" charset="-128"/>
            </a:endParaRPr>
          </a:p>
          <a:p>
            <a:pPr marL="0" indent="0">
              <a:buNone/>
            </a:pP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今回、女性を対象に、頭低位婦人科手術後の抜管後</a:t>
            </a:r>
            <a:r>
              <a:rPr lang="en-US" altLang="ja-JP" sz="2400" dirty="0">
                <a:latin typeface="メイリオ" panose="020B0604030504040204" pitchFamily="50" charset="-128"/>
                <a:ea typeface="メイリオ" panose="020B0604030504040204" pitchFamily="50" charset="-128"/>
              </a:rPr>
              <a:t>2</a:t>
            </a:r>
            <a:r>
              <a:rPr lang="ja-JP" altLang="en-US" sz="2400" dirty="0">
                <a:latin typeface="メイリオ" panose="020B0604030504040204" pitchFamily="50" charset="-128"/>
                <a:ea typeface="メイリオ" panose="020B0604030504040204" pitchFamily="50" charset="-128"/>
              </a:rPr>
              <a:t>時間の</a:t>
            </a:r>
            <a:r>
              <a:rPr lang="en-US" altLang="ja-JP" sz="2400" dirty="0">
                <a:latin typeface="メイリオ" panose="020B0604030504040204" pitchFamily="50" charset="-128"/>
                <a:ea typeface="メイリオ" panose="020B0604030504040204" pitchFamily="50" charset="-128"/>
              </a:rPr>
              <a:t>HFNO</a:t>
            </a:r>
            <a:r>
              <a:rPr lang="ja-JP" altLang="en-US" sz="2400" dirty="0">
                <a:latin typeface="メイリオ" panose="020B0604030504040204" pitchFamily="50" charset="-128"/>
                <a:ea typeface="メイリオ" panose="020B0604030504040204" pitchFamily="50" charset="-128"/>
              </a:rPr>
              <a:t>が酸素交換を改善するかを検討した</a:t>
            </a:r>
            <a:endParaRPr lang="en-US" altLang="ja-JP" sz="2400" dirty="0"/>
          </a:p>
        </p:txBody>
      </p:sp>
      <p:sp>
        <p:nvSpPr>
          <p:cNvPr id="6" name="タイトル 1">
            <a:extLst>
              <a:ext uri="{FF2B5EF4-FFF2-40B4-BE49-F238E27FC236}">
                <a16:creationId xmlns:a16="http://schemas.microsoft.com/office/drawing/2014/main" id="{12B2F3DC-FEA4-5A33-1112-CFB75D0759E0}"/>
              </a:ext>
            </a:extLst>
          </p:cNvPr>
          <p:cNvSpPr txBox="1">
            <a:spLocks/>
          </p:cNvSpPr>
          <p:nvPr/>
        </p:nvSpPr>
        <p:spPr>
          <a:xfrm>
            <a:off x="809625" y="361044"/>
            <a:ext cx="7971064" cy="425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メイリオ" panose="020B0604030504040204" pitchFamily="50" charset="-128"/>
                <a:ea typeface="メイリオ" panose="020B0604030504040204" pitchFamily="50" charset="-128"/>
              </a:rPr>
              <a:t>背景②</a:t>
            </a:r>
            <a:endParaRPr lang="ja-JP" altLang="en-US" sz="3200" dirty="0">
              <a:latin typeface="メイリオ" panose="020B0604030504040204" pitchFamily="50" charset="-128"/>
              <a:ea typeface="メイリオ" panose="020B0604030504040204" pitchFamily="50" charset="-128"/>
            </a:endParaRPr>
          </a:p>
        </p:txBody>
      </p:sp>
      <p:grpSp>
        <p:nvGrpSpPr>
          <p:cNvPr id="29" name="グループ化 28">
            <a:extLst>
              <a:ext uri="{FF2B5EF4-FFF2-40B4-BE49-F238E27FC236}">
                <a16:creationId xmlns:a16="http://schemas.microsoft.com/office/drawing/2014/main" id="{34539A6C-B66B-6EA1-477F-F8F0B9C49711}"/>
              </a:ext>
            </a:extLst>
          </p:cNvPr>
          <p:cNvGrpSpPr/>
          <p:nvPr/>
        </p:nvGrpSpPr>
        <p:grpSpPr>
          <a:xfrm>
            <a:off x="904035" y="2119021"/>
            <a:ext cx="9651143" cy="1622067"/>
            <a:chOff x="900060" y="3101008"/>
            <a:chExt cx="9651143" cy="1622067"/>
          </a:xfrm>
        </p:grpSpPr>
        <p:grpSp>
          <p:nvGrpSpPr>
            <p:cNvPr id="25" name="グループ化 24">
              <a:extLst>
                <a:ext uri="{FF2B5EF4-FFF2-40B4-BE49-F238E27FC236}">
                  <a16:creationId xmlns:a16="http://schemas.microsoft.com/office/drawing/2014/main" id="{2CE665C0-4303-E2F8-453D-D662F63B13E1}"/>
                </a:ext>
              </a:extLst>
            </p:cNvPr>
            <p:cNvGrpSpPr/>
            <p:nvPr/>
          </p:nvGrpSpPr>
          <p:grpSpPr>
            <a:xfrm>
              <a:off x="900060" y="3250542"/>
              <a:ext cx="9497105" cy="1345111"/>
              <a:chOff x="669472" y="2916587"/>
              <a:chExt cx="9497105" cy="1345111"/>
            </a:xfrm>
          </p:grpSpPr>
          <p:sp>
            <p:nvSpPr>
              <p:cNvPr id="7" name="テキスト ボックス 6">
                <a:extLst>
                  <a:ext uri="{FF2B5EF4-FFF2-40B4-BE49-F238E27FC236}">
                    <a16:creationId xmlns:a16="http://schemas.microsoft.com/office/drawing/2014/main" id="{C762E99F-46CD-73E4-9631-A06788C73454}"/>
                  </a:ext>
                </a:extLst>
              </p:cNvPr>
              <p:cNvSpPr txBox="1"/>
              <p:nvPr/>
            </p:nvSpPr>
            <p:spPr>
              <a:xfrm>
                <a:off x="669472" y="3326946"/>
                <a:ext cx="1289958" cy="369332"/>
              </a:xfrm>
              <a:prstGeom prst="rect">
                <a:avLst/>
              </a:prstGeom>
              <a:noFill/>
              <a:ln w="19050">
                <a:solidFill>
                  <a:srgbClr val="0070C0"/>
                </a:solidFill>
              </a:ln>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HFNO</a:t>
                </a:r>
                <a:endParaRPr kumimoji="1" lang="ja-JP" altLang="en-US"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D9390EDF-7589-014A-BCDE-475BAA4BEA90}"/>
                  </a:ext>
                </a:extLst>
              </p:cNvPr>
              <p:cNvSpPr txBox="1"/>
              <p:nvPr/>
            </p:nvSpPr>
            <p:spPr>
              <a:xfrm>
                <a:off x="2691493" y="2923576"/>
                <a:ext cx="1289958" cy="369332"/>
              </a:xfrm>
              <a:prstGeom prst="rect">
                <a:avLst/>
              </a:prstGeom>
              <a:noFill/>
              <a:ln w="19050">
                <a:solidFill>
                  <a:srgbClr val="0070C0"/>
                </a:solidFill>
              </a:ln>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CPAP</a:t>
                </a:r>
                <a:r>
                  <a:rPr kumimoji="1" lang="ja-JP" altLang="en-US" dirty="0">
                    <a:latin typeface="メイリオ" panose="020B0604030504040204" pitchFamily="50" charset="-128"/>
                    <a:ea typeface="メイリオ" panose="020B0604030504040204" pitchFamily="50" charset="-128"/>
                  </a:rPr>
                  <a:t>生成</a:t>
                </a:r>
              </a:p>
            </p:txBody>
          </p:sp>
          <p:sp>
            <p:nvSpPr>
              <p:cNvPr id="9" name="テキスト ボックス 8">
                <a:extLst>
                  <a:ext uri="{FF2B5EF4-FFF2-40B4-BE49-F238E27FC236}">
                    <a16:creationId xmlns:a16="http://schemas.microsoft.com/office/drawing/2014/main" id="{DD4C4859-D881-DAC5-91D4-201EE7BEBF47}"/>
                  </a:ext>
                </a:extLst>
              </p:cNvPr>
              <p:cNvSpPr txBox="1"/>
              <p:nvPr/>
            </p:nvSpPr>
            <p:spPr>
              <a:xfrm>
                <a:off x="2712745" y="3892366"/>
                <a:ext cx="2781366" cy="369332"/>
              </a:xfrm>
              <a:prstGeom prst="rect">
                <a:avLst/>
              </a:prstGeom>
              <a:noFill/>
              <a:ln w="19050">
                <a:solidFill>
                  <a:srgbClr val="0070C0"/>
                </a:solidFill>
              </a:ln>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死腔のウォッシュアウト</a:t>
                </a:r>
              </a:p>
            </p:txBody>
          </p:sp>
          <p:sp>
            <p:nvSpPr>
              <p:cNvPr id="10" name="テキスト ボックス 9">
                <a:extLst>
                  <a:ext uri="{FF2B5EF4-FFF2-40B4-BE49-F238E27FC236}">
                    <a16:creationId xmlns:a16="http://schemas.microsoft.com/office/drawing/2014/main" id="{408735DE-6E41-368D-4BE9-FD97C5B9C83F}"/>
                  </a:ext>
                </a:extLst>
              </p:cNvPr>
              <p:cNvSpPr txBox="1"/>
              <p:nvPr/>
            </p:nvSpPr>
            <p:spPr>
              <a:xfrm>
                <a:off x="4539342" y="2916587"/>
                <a:ext cx="2588482" cy="369332"/>
              </a:xfrm>
              <a:prstGeom prst="rect">
                <a:avLst/>
              </a:prstGeom>
              <a:noFill/>
              <a:ln w="19050">
                <a:solidFill>
                  <a:srgbClr val="0070C0"/>
                </a:solidFill>
              </a:ln>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呼気終末の肺容量増加</a:t>
                </a:r>
              </a:p>
            </p:txBody>
          </p:sp>
          <p:sp>
            <p:nvSpPr>
              <p:cNvPr id="11" name="テキスト ボックス 10">
                <a:extLst>
                  <a:ext uri="{FF2B5EF4-FFF2-40B4-BE49-F238E27FC236}">
                    <a16:creationId xmlns:a16="http://schemas.microsoft.com/office/drawing/2014/main" id="{28E9034C-F88B-817F-1F15-10E13B119B8A}"/>
                  </a:ext>
                </a:extLst>
              </p:cNvPr>
              <p:cNvSpPr txBox="1"/>
              <p:nvPr/>
            </p:nvSpPr>
            <p:spPr>
              <a:xfrm>
                <a:off x="7803015" y="2923576"/>
                <a:ext cx="2363562" cy="369332"/>
              </a:xfrm>
              <a:prstGeom prst="rect">
                <a:avLst/>
              </a:prstGeom>
              <a:noFill/>
              <a:ln w="19050">
                <a:solidFill>
                  <a:srgbClr val="0070C0"/>
                </a:solidFill>
              </a:ln>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酸素化改善</a:t>
                </a:r>
              </a:p>
            </p:txBody>
          </p:sp>
          <p:sp>
            <p:nvSpPr>
              <p:cNvPr id="12" name="テキスト ボックス 11">
                <a:extLst>
                  <a:ext uri="{FF2B5EF4-FFF2-40B4-BE49-F238E27FC236}">
                    <a16:creationId xmlns:a16="http://schemas.microsoft.com/office/drawing/2014/main" id="{C3A275CA-3394-F83F-BA15-1490F0190259}"/>
                  </a:ext>
                </a:extLst>
              </p:cNvPr>
              <p:cNvSpPr txBox="1"/>
              <p:nvPr/>
            </p:nvSpPr>
            <p:spPr>
              <a:xfrm>
                <a:off x="7803015" y="3815442"/>
                <a:ext cx="2363562" cy="369332"/>
              </a:xfrm>
              <a:prstGeom prst="rect">
                <a:avLst/>
              </a:prstGeom>
              <a:noFill/>
              <a:ln w="19050">
                <a:solidFill>
                  <a:srgbClr val="0070C0"/>
                </a:solidFill>
              </a:ln>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呼吸仕事量減少</a:t>
                </a:r>
              </a:p>
            </p:txBody>
          </p:sp>
          <p:cxnSp>
            <p:nvCxnSpPr>
              <p:cNvPr id="14" name="直線矢印コネクタ 13">
                <a:extLst>
                  <a:ext uri="{FF2B5EF4-FFF2-40B4-BE49-F238E27FC236}">
                    <a16:creationId xmlns:a16="http://schemas.microsoft.com/office/drawing/2014/main" id="{4160FAE3-C912-5F18-357B-02487480E5C4}"/>
                  </a:ext>
                </a:extLst>
              </p:cNvPr>
              <p:cNvCxnSpPr>
                <a:cxnSpLocks/>
                <a:stCxn id="7" idx="3"/>
                <a:endCxn id="9" idx="1"/>
              </p:cNvCxnSpPr>
              <p:nvPr/>
            </p:nvCxnSpPr>
            <p:spPr>
              <a:xfrm>
                <a:off x="1959430" y="3511612"/>
                <a:ext cx="753315" cy="56542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3764D687-E6B4-A4CA-C99D-36BC564CEB50}"/>
                  </a:ext>
                </a:extLst>
              </p:cNvPr>
              <p:cNvCxnSpPr>
                <a:cxnSpLocks/>
              </p:cNvCxnSpPr>
              <p:nvPr/>
            </p:nvCxnSpPr>
            <p:spPr>
              <a:xfrm flipV="1">
                <a:off x="1959429" y="3108242"/>
                <a:ext cx="732064" cy="40337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CEA17C81-67E1-0F54-222F-8F63A2DFDFF4}"/>
                  </a:ext>
                </a:extLst>
              </p:cNvPr>
              <p:cNvCxnSpPr>
                <a:cxnSpLocks/>
              </p:cNvCxnSpPr>
              <p:nvPr/>
            </p:nvCxnSpPr>
            <p:spPr>
              <a:xfrm>
                <a:off x="3976008" y="3113684"/>
                <a:ext cx="526596"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CBF96C6F-4CEE-D86A-7CF1-47F699F71A10}"/>
                  </a:ext>
                </a:extLst>
              </p:cNvPr>
              <p:cNvCxnSpPr>
                <a:cxnSpLocks/>
              </p:cNvCxnSpPr>
              <p:nvPr/>
            </p:nvCxnSpPr>
            <p:spPr>
              <a:xfrm>
                <a:off x="7116418" y="3108242"/>
                <a:ext cx="492980"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C00A0027-2553-67F0-D225-C22A9D7CA44A}"/>
                  </a:ext>
                </a:extLst>
              </p:cNvPr>
              <p:cNvCxnSpPr>
                <a:cxnSpLocks/>
              </p:cNvCxnSpPr>
              <p:nvPr/>
            </p:nvCxnSpPr>
            <p:spPr>
              <a:xfrm>
                <a:off x="7396656" y="4087972"/>
                <a:ext cx="212742"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正方形/長方形 25">
              <a:extLst>
                <a:ext uri="{FF2B5EF4-FFF2-40B4-BE49-F238E27FC236}">
                  <a16:creationId xmlns:a16="http://schemas.microsoft.com/office/drawing/2014/main" id="{D75D0B7F-EA23-A5C7-4A81-DDC933BECB61}"/>
                </a:ext>
              </a:extLst>
            </p:cNvPr>
            <p:cNvSpPr/>
            <p:nvPr/>
          </p:nvSpPr>
          <p:spPr>
            <a:xfrm>
              <a:off x="7879565" y="3101008"/>
              <a:ext cx="2671638" cy="1622067"/>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1" name="図 30">
            <a:extLst>
              <a:ext uri="{FF2B5EF4-FFF2-40B4-BE49-F238E27FC236}">
                <a16:creationId xmlns:a16="http://schemas.microsoft.com/office/drawing/2014/main" id="{FDFD65DC-6A2C-F8C0-DA19-BB2A1AF03D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875" y="3107828"/>
            <a:ext cx="2781366" cy="2317805"/>
          </a:xfrm>
          <a:prstGeom prst="rect">
            <a:avLst/>
          </a:prstGeom>
        </p:spPr>
      </p:pic>
      <p:sp>
        <p:nvSpPr>
          <p:cNvPr id="13" name="テキスト ボックス 12">
            <a:extLst>
              <a:ext uri="{FF2B5EF4-FFF2-40B4-BE49-F238E27FC236}">
                <a16:creationId xmlns:a16="http://schemas.microsoft.com/office/drawing/2014/main" id="{5A376FFC-3A35-E876-B426-F3D42CC34DB3}"/>
              </a:ext>
            </a:extLst>
          </p:cNvPr>
          <p:cNvSpPr txBox="1"/>
          <p:nvPr/>
        </p:nvSpPr>
        <p:spPr>
          <a:xfrm>
            <a:off x="6036678" y="3244334"/>
            <a:ext cx="1586285" cy="369332"/>
          </a:xfrm>
          <a:prstGeom prst="rect">
            <a:avLst/>
          </a:prstGeom>
          <a:noFill/>
          <a:ln w="19050">
            <a:solidFill>
              <a:srgbClr val="0070C0"/>
            </a:solidFill>
          </a:ln>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CO2</a:t>
            </a:r>
            <a:r>
              <a:rPr kumimoji="1" lang="ja-JP" altLang="en-US" dirty="0">
                <a:latin typeface="メイリオ" panose="020B0604030504040204" pitchFamily="50" charset="-128"/>
                <a:ea typeface="メイリオ" panose="020B0604030504040204" pitchFamily="50" charset="-128"/>
              </a:rPr>
              <a:t>排出促進</a:t>
            </a:r>
          </a:p>
        </p:txBody>
      </p:sp>
      <p:cxnSp>
        <p:nvCxnSpPr>
          <p:cNvPr id="21" name="直線矢印コネクタ 20">
            <a:extLst>
              <a:ext uri="{FF2B5EF4-FFF2-40B4-BE49-F238E27FC236}">
                <a16:creationId xmlns:a16="http://schemas.microsoft.com/office/drawing/2014/main" id="{3581955C-C276-E203-B317-CBBBB09A863C}"/>
              </a:ext>
            </a:extLst>
          </p:cNvPr>
          <p:cNvCxnSpPr>
            <a:cxnSpLocks/>
            <a:endCxn id="13" idx="1"/>
          </p:cNvCxnSpPr>
          <p:nvPr/>
        </p:nvCxnSpPr>
        <p:spPr>
          <a:xfrm>
            <a:off x="5728674" y="3429000"/>
            <a:ext cx="308004"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120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FFCE24A9-0F56-CB8E-9F75-56015BD52A66}"/>
              </a:ext>
            </a:extLst>
          </p:cNvPr>
          <p:cNvSpPr txBox="1">
            <a:spLocks/>
          </p:cNvSpPr>
          <p:nvPr/>
        </p:nvSpPr>
        <p:spPr>
          <a:xfrm>
            <a:off x="809625" y="361044"/>
            <a:ext cx="7971064" cy="425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メイリオ" panose="020B0604030504040204" pitchFamily="50" charset="-128"/>
                <a:ea typeface="メイリオ" panose="020B0604030504040204" pitchFamily="50" charset="-128"/>
              </a:rPr>
              <a:t>方法</a:t>
            </a:r>
            <a:endParaRPr lang="ja-JP" altLang="en-US" sz="3200" dirty="0">
              <a:latin typeface="メイリオ" panose="020B0604030504040204" pitchFamily="50" charset="-128"/>
              <a:ea typeface="メイリオ" panose="020B0604030504040204" pitchFamily="50" charset="-128"/>
            </a:endParaRPr>
          </a:p>
        </p:txBody>
      </p:sp>
      <p:grpSp>
        <p:nvGrpSpPr>
          <p:cNvPr id="25" name="グループ化 24">
            <a:extLst>
              <a:ext uri="{FF2B5EF4-FFF2-40B4-BE49-F238E27FC236}">
                <a16:creationId xmlns:a16="http://schemas.microsoft.com/office/drawing/2014/main" id="{2E365027-1113-166F-1207-80C4AC588957}"/>
              </a:ext>
            </a:extLst>
          </p:cNvPr>
          <p:cNvGrpSpPr/>
          <p:nvPr/>
        </p:nvGrpSpPr>
        <p:grpSpPr>
          <a:xfrm>
            <a:off x="5415299" y="1218818"/>
            <a:ext cx="6730780" cy="4696954"/>
            <a:chOff x="5180274" y="1751555"/>
            <a:chExt cx="6730780" cy="4696954"/>
          </a:xfrm>
        </p:grpSpPr>
        <p:pic>
          <p:nvPicPr>
            <p:cNvPr id="8" name="コンテンツ プレースホルダー 6">
              <a:extLst>
                <a:ext uri="{FF2B5EF4-FFF2-40B4-BE49-F238E27FC236}">
                  <a16:creationId xmlns:a16="http://schemas.microsoft.com/office/drawing/2014/main" id="{2B131692-D374-C423-B14F-CFCB10C6B7B6}"/>
                </a:ext>
              </a:extLst>
            </p:cNvPr>
            <p:cNvPicPr>
              <a:picLocks noChangeAspect="1"/>
            </p:cNvPicPr>
            <p:nvPr/>
          </p:nvPicPr>
          <p:blipFill rotWithShape="1">
            <a:blip r:embed="rId2"/>
            <a:srcRect l="31481" t="36437" r="30590" b="16510"/>
            <a:stretch/>
          </p:blipFill>
          <p:spPr>
            <a:xfrm>
              <a:off x="5180274" y="1751555"/>
              <a:ext cx="6730780" cy="4696954"/>
            </a:xfrm>
            <a:prstGeom prst="rect">
              <a:avLst/>
            </a:prstGeom>
          </p:spPr>
        </p:pic>
        <p:sp>
          <p:nvSpPr>
            <p:cNvPr id="14" name="四角形: 角を丸くする 13">
              <a:extLst>
                <a:ext uri="{FF2B5EF4-FFF2-40B4-BE49-F238E27FC236}">
                  <a16:creationId xmlns:a16="http://schemas.microsoft.com/office/drawing/2014/main" id="{D66E32B5-867C-BEBF-87ED-C4FF696A3AB7}"/>
                </a:ext>
              </a:extLst>
            </p:cNvPr>
            <p:cNvSpPr/>
            <p:nvPr/>
          </p:nvSpPr>
          <p:spPr>
            <a:xfrm>
              <a:off x="7096539" y="1864582"/>
              <a:ext cx="2953909" cy="52478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メイリオ" panose="020B0604030504040204" pitchFamily="50" charset="-128"/>
                  <a:ea typeface="メイリオ" panose="020B0604030504040204" pitchFamily="50" charset="-128"/>
                </a:rPr>
                <a:t>腹腔鏡下婦人科癌手術（２１７人）</a:t>
              </a:r>
            </a:p>
          </p:txBody>
        </p:sp>
        <p:sp>
          <p:nvSpPr>
            <p:cNvPr id="15" name="四角形: 角を丸くする 14">
              <a:extLst>
                <a:ext uri="{FF2B5EF4-FFF2-40B4-BE49-F238E27FC236}">
                  <a16:creationId xmlns:a16="http://schemas.microsoft.com/office/drawing/2014/main" id="{212F4F9A-8983-3DEC-9A74-2795C391755B}"/>
                </a:ext>
              </a:extLst>
            </p:cNvPr>
            <p:cNvSpPr/>
            <p:nvPr/>
          </p:nvSpPr>
          <p:spPr>
            <a:xfrm>
              <a:off x="9478959" y="2389368"/>
              <a:ext cx="2200051" cy="1136012"/>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メイリオ" panose="020B0604030504040204" pitchFamily="50" charset="-128"/>
                  <a:ea typeface="メイリオ" panose="020B0604030504040204" pitchFamily="50" charset="-128"/>
                </a:rPr>
                <a:t>除外（</a:t>
              </a:r>
              <a:r>
                <a:rPr kumimoji="1" lang="en-US" altLang="ja-JP" sz="1100" dirty="0">
                  <a:latin typeface="メイリオ" panose="020B0604030504040204" pitchFamily="50" charset="-128"/>
                  <a:ea typeface="メイリオ" panose="020B0604030504040204" pitchFamily="50" charset="-128"/>
                </a:rPr>
                <a:t>98</a:t>
              </a:r>
              <a:r>
                <a:rPr kumimoji="1" lang="ja-JP" altLang="en-US" sz="1100" dirty="0">
                  <a:latin typeface="メイリオ" panose="020B0604030504040204" pitchFamily="50" charset="-128"/>
                  <a:ea typeface="メイリオ" panose="020B0604030504040204" pitchFamily="50" charset="-128"/>
                </a:rPr>
                <a:t>人）</a:t>
              </a:r>
              <a:endParaRPr kumimoji="1" lang="en-US" altLang="ja-JP" sz="1100" dirty="0">
                <a:latin typeface="メイリオ" panose="020B0604030504040204" pitchFamily="50" charset="-128"/>
                <a:ea typeface="メイリオ" panose="020B0604030504040204" pitchFamily="50" charset="-128"/>
              </a:endParaRPr>
            </a:p>
            <a:p>
              <a:r>
                <a:rPr kumimoji="1" lang="en-US" altLang="ja-JP" sz="1100" dirty="0">
                  <a:latin typeface="メイリオ" panose="020B0604030504040204" pitchFamily="50" charset="-128"/>
                  <a:ea typeface="メイリオ" panose="020B0604030504040204" pitchFamily="50" charset="-128"/>
                </a:rPr>
                <a:t>BMI35</a:t>
              </a:r>
              <a:r>
                <a:rPr kumimoji="1" lang="ja-JP" altLang="en-US" sz="1100" dirty="0">
                  <a:latin typeface="メイリオ" panose="020B0604030504040204" pitchFamily="50" charset="-128"/>
                  <a:ea typeface="メイリオ" panose="020B0604030504040204" pitchFamily="50" charset="-128"/>
                </a:rPr>
                <a:t>以上</a:t>
              </a:r>
              <a:endParaRPr kumimoji="1" lang="en-US" altLang="ja-JP" sz="1100" dirty="0">
                <a:latin typeface="メイリオ" panose="020B0604030504040204" pitchFamily="50" charset="-128"/>
                <a:ea typeface="メイリオ" panose="020B0604030504040204" pitchFamily="50" charset="-128"/>
              </a:endParaRPr>
            </a:p>
            <a:p>
              <a:r>
                <a:rPr kumimoji="1" lang="ja-JP" altLang="en-US" sz="1100" dirty="0">
                  <a:latin typeface="メイリオ" panose="020B0604030504040204" pitchFamily="50" charset="-128"/>
                  <a:ea typeface="メイリオ" panose="020B0604030504040204" pitchFamily="50" charset="-128"/>
                </a:rPr>
                <a:t>睡眠時無呼吸症候群</a:t>
              </a:r>
              <a:endParaRPr kumimoji="1" lang="en-US" altLang="ja-JP" sz="1100" dirty="0">
                <a:latin typeface="メイリオ" panose="020B0604030504040204" pitchFamily="50" charset="-128"/>
                <a:ea typeface="メイリオ" panose="020B0604030504040204" pitchFamily="50" charset="-128"/>
              </a:endParaRPr>
            </a:p>
            <a:p>
              <a:r>
                <a:rPr kumimoji="1" lang="ja-JP" altLang="en-US" sz="1100" dirty="0">
                  <a:latin typeface="メイリオ" panose="020B0604030504040204" pitchFamily="50" charset="-128"/>
                  <a:ea typeface="メイリオ" panose="020B0604030504040204" pitchFamily="50" charset="-128"/>
                </a:rPr>
                <a:t>緊急手術</a:t>
              </a:r>
              <a:endParaRPr kumimoji="1" lang="en-US" altLang="ja-JP" sz="1100" dirty="0">
                <a:latin typeface="メイリオ" panose="020B0604030504040204" pitchFamily="50" charset="-128"/>
                <a:ea typeface="メイリオ" panose="020B0604030504040204" pitchFamily="50" charset="-128"/>
              </a:endParaRPr>
            </a:p>
            <a:p>
              <a:r>
                <a:rPr kumimoji="1" lang="ja-JP" altLang="en-US" sz="1100" dirty="0">
                  <a:latin typeface="メイリオ" panose="020B0604030504040204" pitchFamily="50" charset="-128"/>
                  <a:ea typeface="メイリオ" panose="020B0604030504040204" pitchFamily="50" charset="-128"/>
                </a:rPr>
                <a:t>元々酸素投与されていた</a:t>
              </a:r>
              <a:endParaRPr kumimoji="1" lang="en-US" altLang="ja-JP" sz="1100" dirty="0">
                <a:latin typeface="メイリオ" panose="020B0604030504040204" pitchFamily="50" charset="-128"/>
                <a:ea typeface="メイリオ" panose="020B0604030504040204" pitchFamily="50" charset="-128"/>
              </a:endParaRPr>
            </a:p>
            <a:p>
              <a:r>
                <a:rPr kumimoji="1" lang="ja-JP" altLang="en-US" sz="1100" dirty="0">
                  <a:latin typeface="メイリオ" panose="020B0604030504040204" pitchFamily="50" charset="-128"/>
                  <a:ea typeface="メイリオ" panose="020B0604030504040204" pitchFamily="50" charset="-128"/>
                </a:rPr>
                <a:t>参加拒否</a:t>
              </a:r>
            </a:p>
          </p:txBody>
        </p:sp>
        <p:sp>
          <p:nvSpPr>
            <p:cNvPr id="16" name="四角形: 角を丸くする 15">
              <a:extLst>
                <a:ext uri="{FF2B5EF4-FFF2-40B4-BE49-F238E27FC236}">
                  <a16:creationId xmlns:a16="http://schemas.microsoft.com/office/drawing/2014/main" id="{E4BEBF27-F3BC-1793-4BFE-02DB32AF40ED}"/>
                </a:ext>
              </a:extLst>
            </p:cNvPr>
            <p:cNvSpPr/>
            <p:nvPr/>
          </p:nvSpPr>
          <p:spPr>
            <a:xfrm>
              <a:off x="7778066" y="3206683"/>
              <a:ext cx="1578406" cy="444634"/>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メイリオ" panose="020B0604030504040204" pitchFamily="50" charset="-128"/>
                  <a:ea typeface="メイリオ" panose="020B0604030504040204" pitchFamily="50" charset="-128"/>
                </a:rPr>
                <a:t>クライテリアに合致（</a:t>
              </a:r>
              <a:r>
                <a:rPr kumimoji="1" lang="en-US" altLang="ja-JP" sz="1100" dirty="0">
                  <a:latin typeface="メイリオ" panose="020B0604030504040204" pitchFamily="50" charset="-128"/>
                  <a:ea typeface="メイリオ" panose="020B0604030504040204" pitchFamily="50" charset="-128"/>
                </a:rPr>
                <a:t>119</a:t>
              </a:r>
              <a:r>
                <a:rPr kumimoji="1" lang="ja-JP" altLang="en-US" sz="1100" dirty="0">
                  <a:latin typeface="メイリオ" panose="020B0604030504040204" pitchFamily="50" charset="-128"/>
                  <a:ea typeface="メイリオ" panose="020B0604030504040204" pitchFamily="50" charset="-128"/>
                </a:rPr>
                <a:t>人）</a:t>
              </a:r>
              <a:endParaRPr kumimoji="1" lang="en-US" altLang="ja-JP" sz="1100" dirty="0">
                <a:latin typeface="メイリオ" panose="020B0604030504040204" pitchFamily="50" charset="-128"/>
                <a:ea typeface="メイリオ" panose="020B0604030504040204" pitchFamily="50" charset="-128"/>
              </a:endParaRPr>
            </a:p>
          </p:txBody>
        </p:sp>
        <p:sp>
          <p:nvSpPr>
            <p:cNvPr id="17" name="四角形: 角を丸くする 16">
              <a:extLst>
                <a:ext uri="{FF2B5EF4-FFF2-40B4-BE49-F238E27FC236}">
                  <a16:creationId xmlns:a16="http://schemas.microsoft.com/office/drawing/2014/main" id="{1CBBE6DF-2F69-E118-9F5A-7390AAF6B4D7}"/>
                </a:ext>
              </a:extLst>
            </p:cNvPr>
            <p:cNvSpPr/>
            <p:nvPr/>
          </p:nvSpPr>
          <p:spPr>
            <a:xfrm>
              <a:off x="9478959" y="3701332"/>
              <a:ext cx="2200051" cy="26149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メイリオ" panose="020B0604030504040204" pitchFamily="50" charset="-128"/>
                  <a:ea typeface="メイリオ" panose="020B0604030504040204" pitchFamily="50" charset="-128"/>
                </a:rPr>
                <a:t>手術時間</a:t>
              </a:r>
              <a:r>
                <a:rPr kumimoji="1" lang="en-US" altLang="ja-JP" sz="1100" dirty="0">
                  <a:latin typeface="メイリオ" panose="020B0604030504040204" pitchFamily="50" charset="-128"/>
                  <a:ea typeface="メイリオ" panose="020B0604030504040204" pitchFamily="50" charset="-128"/>
                </a:rPr>
                <a:t>2</a:t>
              </a:r>
              <a:r>
                <a:rPr kumimoji="1" lang="ja-JP" altLang="en-US" sz="1100" dirty="0">
                  <a:latin typeface="メイリオ" panose="020B0604030504040204" pitchFamily="50" charset="-128"/>
                  <a:ea typeface="メイリオ" panose="020B0604030504040204" pitchFamily="50" charset="-128"/>
                </a:rPr>
                <a:t>時間未満（</a:t>
              </a:r>
              <a:r>
                <a:rPr kumimoji="1" lang="en-US" altLang="ja-JP" sz="1100" dirty="0">
                  <a:latin typeface="メイリオ" panose="020B0604030504040204" pitchFamily="50" charset="-128"/>
                  <a:ea typeface="メイリオ" panose="020B0604030504040204" pitchFamily="50" charset="-128"/>
                </a:rPr>
                <a:t>7</a:t>
              </a:r>
              <a:r>
                <a:rPr kumimoji="1" lang="ja-JP" altLang="en-US" sz="1100" dirty="0">
                  <a:latin typeface="メイリオ" panose="020B0604030504040204" pitchFamily="50" charset="-128"/>
                  <a:ea typeface="メイリオ" panose="020B0604030504040204" pitchFamily="50" charset="-128"/>
                </a:rPr>
                <a:t>人）</a:t>
              </a:r>
              <a:endParaRPr kumimoji="1" lang="en-US" altLang="ja-JP" sz="1100" dirty="0">
                <a:latin typeface="メイリオ" panose="020B0604030504040204" pitchFamily="50" charset="-128"/>
                <a:ea typeface="メイリオ" panose="020B0604030504040204" pitchFamily="50" charset="-128"/>
              </a:endParaRPr>
            </a:p>
          </p:txBody>
        </p:sp>
        <p:sp>
          <p:nvSpPr>
            <p:cNvPr id="18" name="四角形: 角を丸くする 17">
              <a:extLst>
                <a:ext uri="{FF2B5EF4-FFF2-40B4-BE49-F238E27FC236}">
                  <a16:creationId xmlns:a16="http://schemas.microsoft.com/office/drawing/2014/main" id="{6C237859-B43C-949D-9BCA-F3CB3D616F4D}"/>
                </a:ext>
              </a:extLst>
            </p:cNvPr>
            <p:cNvSpPr/>
            <p:nvPr/>
          </p:nvSpPr>
          <p:spPr>
            <a:xfrm>
              <a:off x="7778066" y="3998204"/>
              <a:ext cx="1578406" cy="20365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メイリオ" panose="020B0604030504040204" pitchFamily="50" charset="-128"/>
                  <a:ea typeface="メイリオ" panose="020B0604030504040204" pitchFamily="50" charset="-128"/>
                </a:rPr>
                <a:t>ランダム化（</a:t>
              </a:r>
              <a:r>
                <a:rPr kumimoji="1" lang="en-US" altLang="ja-JP" sz="1100" dirty="0">
                  <a:latin typeface="メイリオ" panose="020B0604030504040204" pitchFamily="50" charset="-128"/>
                  <a:ea typeface="メイリオ" panose="020B0604030504040204" pitchFamily="50" charset="-128"/>
                </a:rPr>
                <a:t>83</a:t>
              </a:r>
              <a:r>
                <a:rPr kumimoji="1" lang="ja-JP" altLang="en-US" sz="1100" dirty="0">
                  <a:latin typeface="メイリオ" panose="020B0604030504040204" pitchFamily="50" charset="-128"/>
                  <a:ea typeface="メイリオ" panose="020B0604030504040204" pitchFamily="50" charset="-128"/>
                </a:rPr>
                <a:t>人）</a:t>
              </a:r>
              <a:endParaRPr kumimoji="1" lang="en-US" altLang="ja-JP" sz="1100" dirty="0">
                <a:latin typeface="メイリオ" panose="020B0604030504040204" pitchFamily="50" charset="-128"/>
                <a:ea typeface="メイリオ" panose="020B0604030504040204" pitchFamily="50" charset="-128"/>
              </a:endParaRPr>
            </a:p>
          </p:txBody>
        </p:sp>
        <p:sp>
          <p:nvSpPr>
            <p:cNvPr id="19" name="四角形: 角を丸くする 18">
              <a:extLst>
                <a:ext uri="{FF2B5EF4-FFF2-40B4-BE49-F238E27FC236}">
                  <a16:creationId xmlns:a16="http://schemas.microsoft.com/office/drawing/2014/main" id="{FB442C93-5673-6278-7524-0FA681457DD5}"/>
                </a:ext>
              </a:extLst>
            </p:cNvPr>
            <p:cNvSpPr/>
            <p:nvPr/>
          </p:nvSpPr>
          <p:spPr>
            <a:xfrm>
              <a:off x="6049427" y="4512249"/>
              <a:ext cx="2200051" cy="52478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メイリオ" panose="020B0604030504040204" pitchFamily="50" charset="-128"/>
                  <a:ea typeface="メイリオ" panose="020B0604030504040204" pitchFamily="50" charset="-128"/>
                </a:rPr>
                <a:t>ベンチュリマスクでの術後管理（</a:t>
              </a:r>
              <a:r>
                <a:rPr kumimoji="1" lang="en-US" altLang="ja-JP" sz="1100" dirty="0">
                  <a:latin typeface="メイリオ" panose="020B0604030504040204" pitchFamily="50" charset="-128"/>
                  <a:ea typeface="メイリオ" panose="020B0604030504040204" pitchFamily="50" charset="-128"/>
                </a:rPr>
                <a:t>41</a:t>
              </a:r>
              <a:r>
                <a:rPr kumimoji="1" lang="ja-JP" altLang="en-US" sz="1100" dirty="0">
                  <a:latin typeface="メイリオ" panose="020B0604030504040204" pitchFamily="50" charset="-128"/>
                  <a:ea typeface="メイリオ" panose="020B0604030504040204" pitchFamily="50" charset="-128"/>
                </a:rPr>
                <a:t>人）</a:t>
              </a:r>
              <a:endParaRPr kumimoji="1" lang="en-US" altLang="ja-JP" sz="1100" dirty="0">
                <a:latin typeface="メイリオ" panose="020B0604030504040204" pitchFamily="50" charset="-128"/>
                <a:ea typeface="メイリオ" panose="020B0604030504040204" pitchFamily="50" charset="-128"/>
              </a:endParaRPr>
            </a:p>
          </p:txBody>
        </p:sp>
        <p:sp>
          <p:nvSpPr>
            <p:cNvPr id="20" name="四角形: 角を丸くする 19">
              <a:extLst>
                <a:ext uri="{FF2B5EF4-FFF2-40B4-BE49-F238E27FC236}">
                  <a16:creationId xmlns:a16="http://schemas.microsoft.com/office/drawing/2014/main" id="{522DC282-8305-8A9C-F710-524F9B6C3108}"/>
                </a:ext>
              </a:extLst>
            </p:cNvPr>
            <p:cNvSpPr/>
            <p:nvPr/>
          </p:nvSpPr>
          <p:spPr>
            <a:xfrm>
              <a:off x="5312796" y="5082092"/>
              <a:ext cx="1505447" cy="37238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メイリオ" panose="020B0604030504040204" pitchFamily="50" charset="-128"/>
                  <a:ea typeface="メイリオ" panose="020B0604030504040204" pitchFamily="50" charset="-128"/>
                </a:rPr>
                <a:t>超音波が使えず除外</a:t>
              </a:r>
              <a:endParaRPr kumimoji="1" lang="en-US" altLang="ja-JP" sz="1100" dirty="0">
                <a:latin typeface="メイリオ" panose="020B0604030504040204" pitchFamily="50" charset="-128"/>
                <a:ea typeface="メイリオ" panose="020B0604030504040204" pitchFamily="50" charset="-128"/>
              </a:endParaRPr>
            </a:p>
            <a:p>
              <a:pPr algn="ctr"/>
              <a:r>
                <a:rPr kumimoji="1" lang="ja-JP" altLang="en-US" sz="1100" dirty="0">
                  <a:latin typeface="メイリオ" panose="020B0604030504040204" pitchFamily="50" charset="-128"/>
                  <a:ea typeface="メイリオ" panose="020B0604030504040204" pitchFamily="50" charset="-128"/>
                </a:rPr>
                <a:t>（</a:t>
              </a:r>
              <a:r>
                <a:rPr kumimoji="1" lang="en-US" altLang="ja-JP" sz="1100" dirty="0">
                  <a:latin typeface="メイリオ" panose="020B0604030504040204" pitchFamily="50" charset="-128"/>
                  <a:ea typeface="メイリオ" panose="020B0604030504040204" pitchFamily="50" charset="-128"/>
                </a:rPr>
                <a:t>1</a:t>
              </a:r>
              <a:r>
                <a:rPr kumimoji="1" lang="ja-JP" altLang="en-US" sz="1100" dirty="0">
                  <a:latin typeface="メイリオ" panose="020B0604030504040204" pitchFamily="50" charset="-128"/>
                  <a:ea typeface="メイリオ" panose="020B0604030504040204" pitchFamily="50" charset="-128"/>
                </a:rPr>
                <a:t>人）</a:t>
              </a:r>
              <a:endParaRPr kumimoji="1" lang="en-US" altLang="ja-JP" sz="1100" dirty="0">
                <a:latin typeface="メイリオ" panose="020B0604030504040204" pitchFamily="50" charset="-128"/>
                <a:ea typeface="メイリオ" panose="020B0604030504040204" pitchFamily="50" charset="-128"/>
              </a:endParaRPr>
            </a:p>
          </p:txBody>
        </p:sp>
        <p:sp>
          <p:nvSpPr>
            <p:cNvPr id="21" name="四角形: 角を丸くする 20">
              <a:extLst>
                <a:ext uri="{FF2B5EF4-FFF2-40B4-BE49-F238E27FC236}">
                  <a16:creationId xmlns:a16="http://schemas.microsoft.com/office/drawing/2014/main" id="{8C69997F-B918-83FD-60F1-7B4E24D9D1D8}"/>
                </a:ext>
              </a:extLst>
            </p:cNvPr>
            <p:cNvSpPr/>
            <p:nvPr/>
          </p:nvSpPr>
          <p:spPr>
            <a:xfrm>
              <a:off x="6194066" y="5511806"/>
              <a:ext cx="2055412" cy="43974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メイリオ" panose="020B0604030504040204" pitchFamily="50" charset="-128"/>
                  <a:ea typeface="メイリオ" panose="020B0604030504040204" pitchFamily="50" charset="-128"/>
                </a:rPr>
                <a:t>超音波含め解析（</a:t>
              </a:r>
              <a:r>
                <a:rPr kumimoji="1" lang="en-US" altLang="ja-JP" sz="1100" dirty="0">
                  <a:latin typeface="メイリオ" panose="020B0604030504040204" pitchFamily="50" charset="-128"/>
                  <a:ea typeface="メイリオ" panose="020B0604030504040204" pitchFamily="50" charset="-128"/>
                </a:rPr>
                <a:t>40</a:t>
              </a:r>
              <a:r>
                <a:rPr kumimoji="1" lang="ja-JP" altLang="en-US" sz="1100" dirty="0">
                  <a:latin typeface="メイリオ" panose="020B0604030504040204" pitchFamily="50" charset="-128"/>
                  <a:ea typeface="メイリオ" panose="020B0604030504040204" pitchFamily="50" charset="-128"/>
                </a:rPr>
                <a:t>人）</a:t>
              </a:r>
              <a:endParaRPr kumimoji="1" lang="en-US" altLang="ja-JP" sz="1100" dirty="0">
                <a:latin typeface="メイリオ" panose="020B0604030504040204" pitchFamily="50" charset="-128"/>
                <a:ea typeface="メイリオ" panose="020B0604030504040204" pitchFamily="50" charset="-128"/>
              </a:endParaRPr>
            </a:p>
          </p:txBody>
        </p:sp>
        <p:sp>
          <p:nvSpPr>
            <p:cNvPr id="22" name="四角形: 角を丸くする 21">
              <a:extLst>
                <a:ext uri="{FF2B5EF4-FFF2-40B4-BE49-F238E27FC236}">
                  <a16:creationId xmlns:a16="http://schemas.microsoft.com/office/drawing/2014/main" id="{3B1AB551-ED95-AB70-A3B7-6B00F4AF0943}"/>
                </a:ext>
              </a:extLst>
            </p:cNvPr>
            <p:cNvSpPr/>
            <p:nvPr/>
          </p:nvSpPr>
          <p:spPr>
            <a:xfrm>
              <a:off x="8780689" y="5509156"/>
              <a:ext cx="2055412" cy="43974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メイリオ" panose="020B0604030504040204" pitchFamily="50" charset="-128"/>
                  <a:ea typeface="メイリオ" panose="020B0604030504040204" pitchFamily="50" charset="-128"/>
                </a:rPr>
                <a:t>超音波含め解析（</a:t>
              </a:r>
              <a:r>
                <a:rPr kumimoji="1" lang="en-US" altLang="ja-JP" sz="1100" dirty="0">
                  <a:latin typeface="メイリオ" panose="020B0604030504040204" pitchFamily="50" charset="-128"/>
                  <a:ea typeface="メイリオ" panose="020B0604030504040204" pitchFamily="50" charset="-128"/>
                </a:rPr>
                <a:t>40</a:t>
              </a:r>
              <a:r>
                <a:rPr kumimoji="1" lang="ja-JP" altLang="en-US" sz="1100" dirty="0">
                  <a:latin typeface="メイリオ" panose="020B0604030504040204" pitchFamily="50" charset="-128"/>
                  <a:ea typeface="メイリオ" panose="020B0604030504040204" pitchFamily="50" charset="-128"/>
                </a:rPr>
                <a:t>人）</a:t>
              </a:r>
              <a:endParaRPr kumimoji="1" lang="en-US" altLang="ja-JP" sz="1100" dirty="0">
                <a:latin typeface="メイリオ" panose="020B0604030504040204" pitchFamily="50" charset="-128"/>
                <a:ea typeface="メイリオ" panose="020B0604030504040204" pitchFamily="50" charset="-128"/>
              </a:endParaRPr>
            </a:p>
          </p:txBody>
        </p:sp>
        <p:sp>
          <p:nvSpPr>
            <p:cNvPr id="23" name="四角形: 角を丸くする 22">
              <a:extLst>
                <a:ext uri="{FF2B5EF4-FFF2-40B4-BE49-F238E27FC236}">
                  <a16:creationId xmlns:a16="http://schemas.microsoft.com/office/drawing/2014/main" id="{979CF4EC-3B1F-32BE-A394-B8A9106B34AA}"/>
                </a:ext>
              </a:extLst>
            </p:cNvPr>
            <p:cNvSpPr/>
            <p:nvPr/>
          </p:nvSpPr>
          <p:spPr>
            <a:xfrm>
              <a:off x="10251881" y="5082092"/>
              <a:ext cx="1505447" cy="37238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メイリオ" panose="020B0604030504040204" pitchFamily="50" charset="-128"/>
                  <a:ea typeface="メイリオ" panose="020B0604030504040204" pitchFamily="50" charset="-128"/>
                </a:rPr>
                <a:t>超音波が使えず除外</a:t>
              </a:r>
              <a:endParaRPr kumimoji="1" lang="en-US" altLang="ja-JP" sz="1100" dirty="0">
                <a:latin typeface="メイリオ" panose="020B0604030504040204" pitchFamily="50" charset="-128"/>
                <a:ea typeface="メイリオ" panose="020B0604030504040204" pitchFamily="50" charset="-128"/>
              </a:endParaRPr>
            </a:p>
            <a:p>
              <a:pPr algn="ctr"/>
              <a:r>
                <a:rPr kumimoji="1" lang="ja-JP" altLang="en-US" sz="1100" dirty="0">
                  <a:latin typeface="メイリオ" panose="020B0604030504040204" pitchFamily="50" charset="-128"/>
                  <a:ea typeface="メイリオ" panose="020B0604030504040204" pitchFamily="50" charset="-128"/>
                </a:rPr>
                <a:t>（</a:t>
              </a:r>
              <a:r>
                <a:rPr kumimoji="1" lang="en-US" altLang="ja-JP" sz="1100" dirty="0">
                  <a:latin typeface="メイリオ" panose="020B0604030504040204" pitchFamily="50" charset="-128"/>
                  <a:ea typeface="メイリオ" panose="020B0604030504040204" pitchFamily="50" charset="-128"/>
                </a:rPr>
                <a:t>2</a:t>
              </a:r>
              <a:r>
                <a:rPr kumimoji="1" lang="ja-JP" altLang="en-US" sz="1100" dirty="0">
                  <a:latin typeface="メイリオ" panose="020B0604030504040204" pitchFamily="50" charset="-128"/>
                  <a:ea typeface="メイリオ" panose="020B0604030504040204" pitchFamily="50" charset="-128"/>
                </a:rPr>
                <a:t>人）</a:t>
              </a:r>
              <a:endParaRPr kumimoji="1" lang="en-US" altLang="ja-JP" sz="1100" dirty="0">
                <a:latin typeface="メイリオ" panose="020B0604030504040204" pitchFamily="50" charset="-128"/>
                <a:ea typeface="メイリオ" panose="020B0604030504040204" pitchFamily="50" charset="-128"/>
              </a:endParaRPr>
            </a:p>
          </p:txBody>
        </p:sp>
        <p:sp>
          <p:nvSpPr>
            <p:cNvPr id="24" name="四角形: 角を丸くする 23">
              <a:extLst>
                <a:ext uri="{FF2B5EF4-FFF2-40B4-BE49-F238E27FC236}">
                  <a16:creationId xmlns:a16="http://schemas.microsoft.com/office/drawing/2014/main" id="{93ACED1B-C7DD-F083-EF2A-7E7BDAE94909}"/>
                </a:ext>
              </a:extLst>
            </p:cNvPr>
            <p:cNvSpPr/>
            <p:nvPr/>
          </p:nvSpPr>
          <p:spPr>
            <a:xfrm>
              <a:off x="8804553" y="4518413"/>
              <a:ext cx="2200051" cy="52478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latin typeface="メイリオ" panose="020B0604030504040204" pitchFamily="50" charset="-128"/>
                  <a:ea typeface="メイリオ" panose="020B0604030504040204" pitchFamily="50" charset="-128"/>
                </a:rPr>
                <a:t>HFNC</a:t>
              </a:r>
              <a:r>
                <a:rPr kumimoji="1" lang="ja-JP" altLang="en-US" sz="1100" dirty="0">
                  <a:latin typeface="メイリオ" panose="020B0604030504040204" pitchFamily="50" charset="-128"/>
                  <a:ea typeface="メイリオ" panose="020B0604030504040204" pitchFamily="50" charset="-128"/>
                </a:rPr>
                <a:t>での術後管理（</a:t>
              </a:r>
              <a:r>
                <a:rPr kumimoji="1" lang="en-US" altLang="ja-JP" sz="1100" dirty="0">
                  <a:latin typeface="メイリオ" panose="020B0604030504040204" pitchFamily="50" charset="-128"/>
                  <a:ea typeface="メイリオ" panose="020B0604030504040204" pitchFamily="50" charset="-128"/>
                </a:rPr>
                <a:t>41</a:t>
              </a:r>
              <a:r>
                <a:rPr kumimoji="1" lang="ja-JP" altLang="en-US" sz="1100" dirty="0">
                  <a:latin typeface="メイリオ" panose="020B0604030504040204" pitchFamily="50" charset="-128"/>
                  <a:ea typeface="メイリオ" panose="020B0604030504040204" pitchFamily="50" charset="-128"/>
                </a:rPr>
                <a:t>人）</a:t>
              </a:r>
              <a:endParaRPr kumimoji="1" lang="en-US" altLang="ja-JP" sz="1100" dirty="0">
                <a:latin typeface="メイリオ" panose="020B0604030504040204" pitchFamily="50" charset="-128"/>
                <a:ea typeface="メイリオ" panose="020B0604030504040204" pitchFamily="50" charset="-128"/>
              </a:endParaRPr>
            </a:p>
          </p:txBody>
        </p:sp>
      </p:grpSp>
      <p:sp>
        <p:nvSpPr>
          <p:cNvPr id="26" name="テキスト ボックス 25">
            <a:extLst>
              <a:ext uri="{FF2B5EF4-FFF2-40B4-BE49-F238E27FC236}">
                <a16:creationId xmlns:a16="http://schemas.microsoft.com/office/drawing/2014/main" id="{7688006B-6CC1-4A69-8CAD-208DB0C9C622}"/>
              </a:ext>
            </a:extLst>
          </p:cNvPr>
          <p:cNvSpPr txBox="1"/>
          <p:nvPr/>
        </p:nvSpPr>
        <p:spPr>
          <a:xfrm>
            <a:off x="287674" y="1796621"/>
            <a:ext cx="4805568" cy="3170099"/>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000" dirty="0">
                <a:latin typeface="メイリオ" panose="020B0604030504040204" pitchFamily="50" charset="-128"/>
                <a:ea typeface="メイリオ" panose="020B0604030504040204" pitchFamily="50" charset="-128"/>
              </a:rPr>
              <a:t>腹腔鏡下の婦人科手術で</a:t>
            </a:r>
            <a:r>
              <a:rPr kumimoji="1" lang="en-US" altLang="ja-JP" sz="2000" dirty="0">
                <a:latin typeface="メイリオ" panose="020B0604030504040204" pitchFamily="50" charset="-128"/>
                <a:ea typeface="メイリオ" panose="020B0604030504040204" pitchFamily="50" charset="-128"/>
              </a:rPr>
              <a:t>2</a:t>
            </a:r>
            <a:r>
              <a:rPr kumimoji="1" lang="ja-JP" altLang="en-US" sz="2000" dirty="0">
                <a:latin typeface="メイリオ" panose="020B0604030504040204" pitchFamily="50" charset="-128"/>
                <a:ea typeface="メイリオ" panose="020B0604030504040204" pitchFamily="50" charset="-128"/>
              </a:rPr>
              <a:t>時間以上の麻酔時間の症例</a:t>
            </a: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kumimoji="1" lang="ja-JP" altLang="en-US" sz="2000" dirty="0">
                <a:latin typeface="メイリオ" panose="020B0604030504040204" pitchFamily="50" charset="-128"/>
                <a:ea typeface="メイリオ" panose="020B0604030504040204" pitchFamily="50" charset="-128"/>
              </a:rPr>
              <a:t>術中管理</a:t>
            </a: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a:t>
            </a:r>
            <a:endParaRPr kumimoji="1" lang="en-US" altLang="ja-JP" sz="2000" dirty="0">
              <a:latin typeface="メイリオ" panose="020B0604030504040204" pitchFamily="50" charset="-128"/>
              <a:ea typeface="メイリオ" panose="020B0604030504040204" pitchFamily="50" charset="-128"/>
            </a:endParaRPr>
          </a:p>
          <a:p>
            <a:endParaRPr kumimoji="1" lang="ja-JP" altLang="en-US" sz="2000" dirty="0">
              <a:latin typeface="メイリオ" panose="020B0604030504040204" pitchFamily="50" charset="-128"/>
              <a:ea typeface="メイリオ" panose="020B0604030504040204" pitchFamily="50" charset="-128"/>
            </a:endParaRPr>
          </a:p>
        </p:txBody>
      </p:sp>
      <p:graphicFrame>
        <p:nvGraphicFramePr>
          <p:cNvPr id="27" name="表 27">
            <a:extLst>
              <a:ext uri="{FF2B5EF4-FFF2-40B4-BE49-F238E27FC236}">
                <a16:creationId xmlns:a16="http://schemas.microsoft.com/office/drawing/2014/main" id="{2FA799D8-E34D-9D41-78DD-8D58D37E8EB4}"/>
              </a:ext>
            </a:extLst>
          </p:cNvPr>
          <p:cNvGraphicFramePr>
            <a:graphicFrameLocks noGrp="1"/>
          </p:cNvGraphicFramePr>
          <p:nvPr>
            <p:extLst>
              <p:ext uri="{D42A27DB-BD31-4B8C-83A1-F6EECF244321}">
                <p14:modId xmlns:p14="http://schemas.microsoft.com/office/powerpoint/2010/main" val="1076084894"/>
              </p:ext>
            </p:extLst>
          </p:nvPr>
        </p:nvGraphicFramePr>
        <p:xfrm>
          <a:off x="342875" y="3464174"/>
          <a:ext cx="4949937" cy="2103120"/>
        </p:xfrm>
        <a:graphic>
          <a:graphicData uri="http://schemas.openxmlformats.org/drawingml/2006/table">
            <a:tbl>
              <a:tblPr firstRow="1" bandRow="1">
                <a:tableStyleId>{2D5ABB26-0587-4C30-8999-92F81FD0307C}</a:tableStyleId>
              </a:tblPr>
              <a:tblGrid>
                <a:gridCol w="4949937">
                  <a:extLst>
                    <a:ext uri="{9D8B030D-6E8A-4147-A177-3AD203B41FA5}">
                      <a16:colId xmlns:a16="http://schemas.microsoft.com/office/drawing/2014/main" val="286412518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dirty="0">
                          <a:latin typeface="メイリオ" panose="020B0604030504040204" pitchFamily="50" charset="-128"/>
                          <a:ea typeface="メイリオ" panose="020B0604030504040204" pitchFamily="50" charset="-128"/>
                        </a:rPr>
                        <a:t>AOS</a:t>
                      </a:r>
                      <a:r>
                        <a:rPr kumimoji="1" lang="ja-JP" altLang="en-US" sz="2000" b="0" dirty="0">
                          <a:latin typeface="メイリオ" panose="020B0604030504040204" pitchFamily="50" charset="-128"/>
                          <a:ea typeface="メイリオ" panose="020B0604030504040204" pitchFamily="50" charset="-128"/>
                        </a:rPr>
                        <a:t>、気管挿管</a:t>
                      </a:r>
                      <a:endParaRPr kumimoji="1" lang="en-US" altLang="ja-JP" sz="2000" b="0" dirty="0">
                        <a:latin typeface="メイリオ" panose="020B0604030504040204" pitchFamily="50" charset="-128"/>
                        <a:ea typeface="メイリオ" panose="020B0604030504040204" pitchFamily="50" charset="-128"/>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4749723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dirty="0">
                          <a:latin typeface="メイリオ" panose="020B0604030504040204" pitchFamily="50" charset="-128"/>
                          <a:ea typeface="メイリオ" panose="020B0604030504040204" pitchFamily="50" charset="-128"/>
                        </a:rPr>
                        <a:t>VCV</a:t>
                      </a:r>
                      <a:r>
                        <a:rPr kumimoji="1" lang="ja-JP" altLang="en-US" sz="2000" b="0" dirty="0">
                          <a:latin typeface="メイリオ" panose="020B0604030504040204" pitchFamily="50" charset="-128"/>
                          <a:ea typeface="メイリオ" panose="020B0604030504040204" pitchFamily="50" charset="-128"/>
                        </a:rPr>
                        <a:t>、</a:t>
                      </a:r>
                      <a:r>
                        <a:rPr kumimoji="1" lang="en-US" altLang="ja-JP" sz="2000" b="0" dirty="0">
                          <a:latin typeface="メイリオ" panose="020B0604030504040204" pitchFamily="50" charset="-128"/>
                          <a:ea typeface="メイリオ" panose="020B0604030504040204" pitchFamily="50" charset="-128"/>
                        </a:rPr>
                        <a:t>FiO</a:t>
                      </a:r>
                      <a:r>
                        <a:rPr kumimoji="1" lang="en-US" altLang="ja-JP" sz="2000" b="0" baseline="-25000" dirty="0">
                          <a:latin typeface="メイリオ" panose="020B0604030504040204" pitchFamily="50" charset="-128"/>
                          <a:ea typeface="メイリオ" panose="020B0604030504040204" pitchFamily="50" charset="-128"/>
                        </a:rPr>
                        <a:t>2</a:t>
                      </a:r>
                      <a:r>
                        <a:rPr kumimoji="1" lang="en-US" altLang="ja-JP" sz="2000" b="0" dirty="0">
                          <a:latin typeface="メイリオ" panose="020B0604030504040204" pitchFamily="50" charset="-128"/>
                          <a:ea typeface="メイリオ" panose="020B0604030504040204" pitchFamily="50" charset="-128"/>
                        </a:rPr>
                        <a:t>:0.35</a:t>
                      </a:r>
                      <a:r>
                        <a:rPr kumimoji="1" lang="ja-JP" altLang="en-US" sz="2000" b="0" dirty="0">
                          <a:latin typeface="メイリオ" panose="020B0604030504040204" pitchFamily="50" charset="-128"/>
                          <a:ea typeface="メイリオ" panose="020B0604030504040204" pitchFamily="50" charset="-128"/>
                        </a:rPr>
                        <a:t>、</a:t>
                      </a:r>
                      <a:r>
                        <a:rPr kumimoji="1" lang="en-US" altLang="ja-JP" sz="2000" b="0" dirty="0">
                          <a:latin typeface="メイリオ" panose="020B0604030504040204" pitchFamily="50" charset="-128"/>
                          <a:ea typeface="メイリオ" panose="020B0604030504040204" pitchFamily="50" charset="-128"/>
                        </a:rPr>
                        <a:t>EtCO</a:t>
                      </a:r>
                      <a:r>
                        <a:rPr kumimoji="1" lang="en-US" altLang="ja-JP" sz="2000" b="0" baseline="-25000" dirty="0">
                          <a:latin typeface="メイリオ" panose="020B0604030504040204" pitchFamily="50" charset="-128"/>
                          <a:ea typeface="メイリオ" panose="020B0604030504040204" pitchFamily="50" charset="-128"/>
                        </a:rPr>
                        <a:t>2</a:t>
                      </a:r>
                      <a:r>
                        <a:rPr kumimoji="1" lang="en-US" altLang="ja-JP" sz="2000" b="0" dirty="0">
                          <a:latin typeface="メイリオ" panose="020B0604030504040204" pitchFamily="50" charset="-128"/>
                          <a:ea typeface="メイリオ" panose="020B0604030504040204" pitchFamily="50" charset="-128"/>
                        </a:rPr>
                        <a:t>:0.3-0.35</a:t>
                      </a:r>
                      <a:r>
                        <a:rPr kumimoji="1" lang="ja-JP" altLang="en-US" sz="2000" b="0" dirty="0">
                          <a:latin typeface="メイリオ" panose="020B0604030504040204" pitchFamily="50" charset="-128"/>
                          <a:ea typeface="メイリオ" panose="020B0604030504040204" pitchFamily="50" charset="-128"/>
                        </a:rPr>
                        <a:t>、</a:t>
                      </a:r>
                      <a:endParaRPr kumimoji="1" lang="en-US" altLang="ja-JP" sz="2000" b="0" dirty="0">
                        <a:latin typeface="メイリオ" panose="020B0604030504040204" pitchFamily="50" charset="-128"/>
                        <a:ea typeface="メイリオ" panose="020B0604030504040204" pitchFamily="50" charset="-128"/>
                      </a:endParaRPr>
                    </a:p>
                    <a:p>
                      <a:r>
                        <a:rPr kumimoji="1" lang="en-US" altLang="ja-JP" sz="2000" b="0" dirty="0">
                          <a:latin typeface="メイリオ" panose="020B0604030504040204" pitchFamily="50" charset="-128"/>
                          <a:ea typeface="メイリオ" panose="020B0604030504040204" pitchFamily="50" charset="-128"/>
                        </a:rPr>
                        <a:t>PEEP:5㎝H</a:t>
                      </a:r>
                      <a:r>
                        <a:rPr kumimoji="1" lang="en-US" altLang="ja-JP" sz="2000" b="0" baseline="-25000" dirty="0">
                          <a:latin typeface="メイリオ" panose="020B0604030504040204" pitchFamily="50" charset="-128"/>
                          <a:ea typeface="メイリオ" panose="020B0604030504040204" pitchFamily="50" charset="-128"/>
                        </a:rPr>
                        <a:t>2</a:t>
                      </a:r>
                      <a:r>
                        <a:rPr kumimoji="1" lang="en-US" altLang="ja-JP" sz="2000" b="0" dirty="0">
                          <a:latin typeface="メイリオ" panose="020B0604030504040204" pitchFamily="50" charset="-128"/>
                          <a:ea typeface="メイリオ" panose="020B0604030504040204" pitchFamily="50" charset="-128"/>
                        </a:rPr>
                        <a:t>O</a:t>
                      </a:r>
                      <a:r>
                        <a:rPr kumimoji="1" lang="ja-JP" altLang="en-US" sz="2000" b="0" dirty="0">
                          <a:latin typeface="メイリオ" panose="020B0604030504040204" pitchFamily="50" charset="-128"/>
                          <a:ea typeface="メイリオ" panose="020B0604030504040204" pitchFamily="50" charset="-128"/>
                        </a:rPr>
                        <a:t>、</a:t>
                      </a:r>
                      <a:r>
                        <a:rPr kumimoji="1" lang="en-US" altLang="ja-JP" sz="2000" b="0" dirty="0">
                          <a:latin typeface="メイリオ" panose="020B0604030504040204" pitchFamily="50" charset="-128"/>
                          <a:ea typeface="メイリオ" panose="020B0604030504040204" pitchFamily="50" charset="-128"/>
                        </a:rPr>
                        <a:t>SpO</a:t>
                      </a:r>
                      <a:r>
                        <a:rPr kumimoji="1" lang="en-US" altLang="ja-JP" sz="2000" b="0" baseline="-25000" dirty="0">
                          <a:latin typeface="メイリオ" panose="020B0604030504040204" pitchFamily="50" charset="-128"/>
                          <a:ea typeface="メイリオ" panose="020B0604030504040204" pitchFamily="50" charset="-128"/>
                        </a:rPr>
                        <a:t>2</a:t>
                      </a:r>
                      <a:r>
                        <a:rPr kumimoji="1" lang="ja-JP" altLang="en-US" sz="2000" b="0" dirty="0">
                          <a:latin typeface="メイリオ" panose="020B0604030504040204" pitchFamily="50" charset="-128"/>
                          <a:ea typeface="メイリオ" panose="020B0604030504040204" pitchFamily="50" charset="-128"/>
                        </a:rPr>
                        <a:t>：</a:t>
                      </a:r>
                      <a:r>
                        <a:rPr kumimoji="1" lang="en-US" altLang="ja-JP" sz="2000" b="0" dirty="0">
                          <a:latin typeface="メイリオ" panose="020B0604030504040204" pitchFamily="50" charset="-128"/>
                          <a:ea typeface="メイリオ" panose="020B0604030504040204" pitchFamily="50" charset="-128"/>
                        </a:rPr>
                        <a:t>94%</a:t>
                      </a:r>
                      <a:r>
                        <a:rPr kumimoji="1" lang="ja-JP" altLang="en-US" sz="2000" b="0" dirty="0">
                          <a:latin typeface="メイリオ" panose="020B0604030504040204" pitchFamily="50" charset="-128"/>
                          <a:ea typeface="メイリオ" panose="020B0604030504040204" pitchFamily="50" charset="-128"/>
                        </a:rPr>
                        <a:t>未満ではリクルートメント手技</a:t>
                      </a:r>
                      <a:endParaRPr kumimoji="1" lang="en-US" altLang="ja-JP" sz="2000" b="0" dirty="0">
                        <a:latin typeface="メイリオ" panose="020B0604030504040204" pitchFamily="50" charset="-128"/>
                        <a:ea typeface="メイリオ" panose="020B0604030504040204" pitchFamily="50" charset="-128"/>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788551056"/>
                  </a:ext>
                </a:extLst>
              </a:tr>
              <a:tr h="331469">
                <a:tc>
                  <a:txBody>
                    <a:bodyPr/>
                    <a:lstStyle/>
                    <a:p>
                      <a:r>
                        <a:rPr kumimoji="1" lang="en-US" altLang="ja-JP" sz="2000" b="0" dirty="0">
                          <a:latin typeface="メイリオ" panose="020B0604030504040204" pitchFamily="50" charset="-128"/>
                          <a:ea typeface="メイリオ" panose="020B0604030504040204" pitchFamily="50" charset="-128"/>
                        </a:rPr>
                        <a:t>TOF:1-3</a:t>
                      </a:r>
                      <a:r>
                        <a:rPr kumimoji="1" lang="ja-JP" altLang="en-US" sz="2000" b="0" dirty="0">
                          <a:latin typeface="メイリオ" panose="020B0604030504040204" pitchFamily="50" charset="-128"/>
                          <a:ea typeface="メイリオ" panose="020B0604030504040204" pitchFamily="50" charset="-128"/>
                        </a:rPr>
                        <a:t>で術中維持、ネオスチグミンで拮抗</a:t>
                      </a:r>
                      <a:endParaRPr kumimoji="1" lang="en-US" altLang="ja-JP" sz="2000" b="0" dirty="0">
                        <a:latin typeface="メイリオ" panose="020B0604030504040204" pitchFamily="50" charset="-128"/>
                        <a:ea typeface="メイリオ" panose="020B0604030504040204" pitchFamily="50" charset="-128"/>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258827319"/>
                  </a:ext>
                </a:extLst>
              </a:tr>
            </a:tbl>
          </a:graphicData>
        </a:graphic>
      </p:graphicFrame>
    </p:spTree>
    <p:extLst>
      <p:ext uri="{BB962C8B-B14F-4D97-AF65-F5344CB8AC3E}">
        <p14:creationId xmlns:p14="http://schemas.microsoft.com/office/powerpoint/2010/main" val="2577294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FFCE24A9-0F56-CB8E-9F75-56015BD52A66}"/>
              </a:ext>
            </a:extLst>
          </p:cNvPr>
          <p:cNvSpPr txBox="1">
            <a:spLocks/>
          </p:cNvSpPr>
          <p:nvPr/>
        </p:nvSpPr>
        <p:spPr>
          <a:xfrm>
            <a:off x="809625" y="361044"/>
            <a:ext cx="7971064" cy="425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メイリオ" panose="020B0604030504040204" pitchFamily="50" charset="-128"/>
                <a:ea typeface="メイリオ" panose="020B0604030504040204" pitchFamily="50" charset="-128"/>
              </a:rPr>
              <a:t>方法②</a:t>
            </a:r>
            <a:endParaRPr lang="ja-JP" altLang="en-US" sz="320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7688006B-6CC1-4A69-8CAD-208DB0C9C622}"/>
              </a:ext>
            </a:extLst>
          </p:cNvPr>
          <p:cNvSpPr txBox="1"/>
          <p:nvPr/>
        </p:nvSpPr>
        <p:spPr>
          <a:xfrm>
            <a:off x="489238" y="1383862"/>
            <a:ext cx="4805568" cy="3416320"/>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800" dirty="0">
                <a:latin typeface="メイリオ" panose="020B0604030504040204" pitchFamily="50" charset="-128"/>
                <a:ea typeface="メイリオ" panose="020B0604030504040204" pitchFamily="50" charset="-128"/>
              </a:rPr>
              <a:t>介入</a:t>
            </a:r>
            <a:endParaRPr kumimoji="1" lang="en-US" altLang="ja-JP" sz="28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endParaRPr kumimoji="1" lang="en-US" altLang="ja-JP" sz="20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800" dirty="0">
                <a:latin typeface="メイリオ" panose="020B0604030504040204" pitchFamily="50" charset="-128"/>
                <a:ea typeface="メイリオ" panose="020B0604030504040204" pitchFamily="50" charset="-128"/>
              </a:rPr>
              <a:t>測定項目　　　　</a:t>
            </a:r>
            <a:endParaRPr kumimoji="1" lang="en-US" altLang="ja-JP" sz="28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kumimoji="1" lang="ja-JP" altLang="en-US" sz="2000" dirty="0">
              <a:latin typeface="メイリオ" panose="020B0604030504040204" pitchFamily="50" charset="-128"/>
              <a:ea typeface="メイリオ" panose="020B0604030504040204" pitchFamily="50" charset="-128"/>
            </a:endParaRPr>
          </a:p>
        </p:txBody>
      </p:sp>
      <p:grpSp>
        <p:nvGrpSpPr>
          <p:cNvPr id="46" name="グループ化 45">
            <a:extLst>
              <a:ext uri="{FF2B5EF4-FFF2-40B4-BE49-F238E27FC236}">
                <a16:creationId xmlns:a16="http://schemas.microsoft.com/office/drawing/2014/main" id="{324DA223-429D-0087-8348-0D543937AA79}"/>
              </a:ext>
            </a:extLst>
          </p:cNvPr>
          <p:cNvGrpSpPr/>
          <p:nvPr/>
        </p:nvGrpSpPr>
        <p:grpSpPr>
          <a:xfrm>
            <a:off x="512859" y="1527397"/>
            <a:ext cx="10242370" cy="2164309"/>
            <a:chOff x="890546" y="2802412"/>
            <a:chExt cx="10242370" cy="2164309"/>
          </a:xfrm>
        </p:grpSpPr>
        <p:grpSp>
          <p:nvGrpSpPr>
            <p:cNvPr id="2" name="グループ化 1">
              <a:extLst>
                <a:ext uri="{FF2B5EF4-FFF2-40B4-BE49-F238E27FC236}">
                  <a16:creationId xmlns:a16="http://schemas.microsoft.com/office/drawing/2014/main" id="{69E00D8A-7B29-F42C-576C-3440269E66D8}"/>
                </a:ext>
              </a:extLst>
            </p:cNvPr>
            <p:cNvGrpSpPr/>
            <p:nvPr/>
          </p:nvGrpSpPr>
          <p:grpSpPr>
            <a:xfrm>
              <a:off x="890546" y="2802412"/>
              <a:ext cx="10242370" cy="2164309"/>
              <a:chOff x="731521" y="2474420"/>
              <a:chExt cx="10242370" cy="2164309"/>
            </a:xfrm>
          </p:grpSpPr>
          <p:grpSp>
            <p:nvGrpSpPr>
              <p:cNvPr id="3" name="グループ化 2">
                <a:extLst>
                  <a:ext uri="{FF2B5EF4-FFF2-40B4-BE49-F238E27FC236}">
                    <a16:creationId xmlns:a16="http://schemas.microsoft.com/office/drawing/2014/main" id="{B8744AE4-9C17-684C-08C5-717AD5E26F71}"/>
                  </a:ext>
                </a:extLst>
              </p:cNvPr>
              <p:cNvGrpSpPr/>
              <p:nvPr/>
            </p:nvGrpSpPr>
            <p:grpSpPr>
              <a:xfrm>
                <a:off x="900059" y="2474420"/>
                <a:ext cx="10073832" cy="1844939"/>
                <a:chOff x="669471" y="2140465"/>
                <a:chExt cx="10073832" cy="1844939"/>
              </a:xfrm>
            </p:grpSpPr>
            <p:sp>
              <p:nvSpPr>
                <p:cNvPr id="5" name="テキスト ボックス 4">
                  <a:extLst>
                    <a:ext uri="{FF2B5EF4-FFF2-40B4-BE49-F238E27FC236}">
                      <a16:creationId xmlns:a16="http://schemas.microsoft.com/office/drawing/2014/main" id="{5950124C-4D39-ABD0-D7D9-79266211383E}"/>
                    </a:ext>
                  </a:extLst>
                </p:cNvPr>
                <p:cNvSpPr txBox="1"/>
                <p:nvPr/>
              </p:nvSpPr>
              <p:spPr>
                <a:xfrm>
                  <a:off x="669471" y="2916587"/>
                  <a:ext cx="1612554" cy="646331"/>
                </a:xfrm>
                <a:prstGeom prst="rect">
                  <a:avLst/>
                </a:prstGeom>
                <a:noFill/>
                <a:ln w="19050">
                  <a:solidFill>
                    <a:srgbClr val="0070C0"/>
                  </a:solidFill>
                </a:ln>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ベンチュリ</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マスク</a:t>
                  </a:r>
                </a:p>
              </p:txBody>
            </p:sp>
            <p:sp>
              <p:nvSpPr>
                <p:cNvPr id="6" name="テキスト ボックス 5">
                  <a:extLst>
                    <a:ext uri="{FF2B5EF4-FFF2-40B4-BE49-F238E27FC236}">
                      <a16:creationId xmlns:a16="http://schemas.microsoft.com/office/drawing/2014/main" id="{3A311B58-64F7-F3CA-429C-D7EF0485C1C2}"/>
                    </a:ext>
                  </a:extLst>
                </p:cNvPr>
                <p:cNvSpPr txBox="1"/>
                <p:nvPr/>
              </p:nvSpPr>
              <p:spPr>
                <a:xfrm>
                  <a:off x="2695466" y="3062074"/>
                  <a:ext cx="2274097" cy="923330"/>
                </a:xfrm>
                <a:prstGeom prst="rect">
                  <a:avLst/>
                </a:prstGeom>
                <a:noFill/>
                <a:ln w="19050">
                  <a:solidFill>
                    <a:srgbClr val="0070C0"/>
                  </a:solidFill>
                </a:ln>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FiO</a:t>
                  </a:r>
                  <a:r>
                    <a:rPr kumimoji="1" lang="en-US" altLang="ja-JP" baseline="-25000" dirty="0">
                      <a:latin typeface="メイリオ" panose="020B0604030504040204" pitchFamily="50" charset="-128"/>
                      <a:ea typeface="メイリオ" panose="020B0604030504040204" pitchFamily="50" charset="-128"/>
                    </a:rPr>
                    <a:t>2</a:t>
                  </a:r>
                  <a:r>
                    <a:rPr kumimoji="1" lang="en-US" altLang="ja-JP" dirty="0">
                      <a:latin typeface="メイリオ" panose="020B0604030504040204" pitchFamily="50" charset="-128"/>
                      <a:ea typeface="メイリオ" panose="020B0604030504040204" pitchFamily="50" charset="-128"/>
                    </a:rPr>
                    <a:t>:40%</a:t>
                  </a:r>
                  <a:r>
                    <a:rPr kumimoji="1" lang="ja-JP" altLang="en-US" dirty="0">
                      <a:latin typeface="メイリオ" panose="020B0604030504040204" pitchFamily="50" charset="-128"/>
                      <a:ea typeface="メイリオ" panose="020B0604030504040204" pitchFamily="50" charset="-128"/>
                    </a:rPr>
                    <a:t>から開始</a:t>
                  </a:r>
                  <a:endParaRPr kumimoji="1" lang="en-US" altLang="ja-JP" dirty="0">
                    <a:latin typeface="メイリオ" panose="020B0604030504040204" pitchFamily="50" charset="-128"/>
                    <a:ea typeface="メイリオ" panose="020B0604030504040204" pitchFamily="50" charset="-128"/>
                  </a:endParaRPr>
                </a:p>
                <a:p>
                  <a:pPr algn="ctr"/>
                  <a:r>
                    <a:rPr kumimoji="1" lang="en-US" altLang="ja-JP" dirty="0">
                      <a:latin typeface="メイリオ" panose="020B0604030504040204" pitchFamily="50" charset="-128"/>
                      <a:ea typeface="メイリオ" panose="020B0604030504040204" pitchFamily="50" charset="-128"/>
                    </a:rPr>
                    <a:t>94%&lt;SpO</a:t>
                  </a:r>
                  <a:r>
                    <a:rPr kumimoji="1" lang="en-US" altLang="ja-JP" baseline="-25000" dirty="0">
                      <a:latin typeface="メイリオ" panose="020B0604030504040204" pitchFamily="50" charset="-128"/>
                      <a:ea typeface="メイリオ" panose="020B0604030504040204" pitchFamily="50" charset="-128"/>
                    </a:rPr>
                    <a:t>2</a:t>
                  </a:r>
                  <a:r>
                    <a:rPr kumimoji="1" lang="en-US" altLang="ja-JP" dirty="0">
                      <a:latin typeface="メイリオ" panose="020B0604030504040204" pitchFamily="50" charset="-128"/>
                      <a:ea typeface="メイリオ" panose="020B0604030504040204" pitchFamily="50" charset="-128"/>
                    </a:rPr>
                    <a:t>&lt;98%</a:t>
                  </a:r>
                  <a:r>
                    <a:rPr kumimoji="1" lang="ja-JP" altLang="en-US" dirty="0">
                      <a:latin typeface="メイリオ" panose="020B0604030504040204" pitchFamily="50" charset="-128"/>
                      <a:ea typeface="メイリオ" panose="020B0604030504040204" pitchFamily="50" charset="-128"/>
                    </a:rPr>
                    <a:t>となる</a:t>
                  </a:r>
                  <a:r>
                    <a:rPr kumimoji="1" lang="en-US" altLang="ja-JP" dirty="0">
                      <a:latin typeface="メイリオ" panose="020B0604030504040204" pitchFamily="50" charset="-128"/>
                      <a:ea typeface="メイリオ" panose="020B0604030504040204" pitchFamily="50" charset="-128"/>
                    </a:rPr>
                    <a:t>FiO</a:t>
                  </a:r>
                  <a:r>
                    <a:rPr kumimoji="1" lang="en-US" altLang="ja-JP" baseline="-25000" dirty="0">
                      <a:latin typeface="メイリオ" panose="020B0604030504040204" pitchFamily="50" charset="-128"/>
                      <a:ea typeface="メイリオ" panose="020B0604030504040204" pitchFamily="50" charset="-128"/>
                    </a:rPr>
                    <a:t>2</a:t>
                  </a:r>
                  <a:r>
                    <a:rPr kumimoji="1" lang="ja-JP" altLang="en-US" dirty="0">
                      <a:latin typeface="メイリオ" panose="020B0604030504040204" pitchFamily="50" charset="-128"/>
                      <a:ea typeface="メイリオ" panose="020B0604030504040204" pitchFamily="50" charset="-128"/>
                    </a:rPr>
                    <a:t>に調整</a:t>
                  </a:r>
                </a:p>
              </p:txBody>
            </p:sp>
            <p:sp>
              <p:nvSpPr>
                <p:cNvPr id="7" name="テキスト ボックス 6">
                  <a:extLst>
                    <a:ext uri="{FF2B5EF4-FFF2-40B4-BE49-F238E27FC236}">
                      <a16:creationId xmlns:a16="http://schemas.microsoft.com/office/drawing/2014/main" id="{77AC45E9-98CB-3453-4570-92FBAC49E4AE}"/>
                    </a:ext>
                  </a:extLst>
                </p:cNvPr>
                <p:cNvSpPr txBox="1"/>
                <p:nvPr/>
              </p:nvSpPr>
              <p:spPr>
                <a:xfrm>
                  <a:off x="2594582" y="2140465"/>
                  <a:ext cx="2475863" cy="584775"/>
                </a:xfrm>
                <a:prstGeom prst="rect">
                  <a:avLst/>
                </a:prstGeom>
                <a:noFill/>
                <a:ln w="19050">
                  <a:solidFill>
                    <a:srgbClr val="0070C0"/>
                  </a:solidFill>
                </a:ln>
              </p:spPr>
              <p:txBody>
                <a:bodyPr wrap="square" rtlCol="0">
                  <a:spAutoFit/>
                </a:bodyPr>
                <a:lstStyle/>
                <a:p>
                  <a:pPr algn="ctr"/>
                  <a:r>
                    <a:rPr kumimoji="1" lang="en-US" altLang="ja-JP" sz="1600" dirty="0">
                      <a:latin typeface="メイリオ" panose="020B0604030504040204" pitchFamily="50" charset="-128"/>
                      <a:ea typeface="メイリオ" panose="020B0604030504040204" pitchFamily="50" charset="-128"/>
                    </a:rPr>
                    <a:t>FiO</a:t>
                  </a:r>
                  <a:r>
                    <a:rPr kumimoji="1" lang="en-US" altLang="ja-JP" sz="1600" baseline="-25000" dirty="0">
                      <a:latin typeface="メイリオ" panose="020B0604030504040204" pitchFamily="50" charset="-128"/>
                      <a:ea typeface="メイリオ" panose="020B0604030504040204" pitchFamily="50" charset="-128"/>
                    </a:rPr>
                    <a:t>2</a:t>
                  </a:r>
                  <a:r>
                    <a:rPr kumimoji="1" lang="en-US" altLang="ja-JP" sz="1600" dirty="0">
                      <a:latin typeface="メイリオ" panose="020B0604030504040204" pitchFamily="50" charset="-128"/>
                      <a:ea typeface="メイリオ" panose="020B0604030504040204" pitchFamily="50" charset="-128"/>
                    </a:rPr>
                    <a:t>= 24%,28%,31%,</a:t>
                  </a:r>
                </a:p>
                <a:p>
                  <a:pPr algn="ctr"/>
                  <a:r>
                    <a:rPr kumimoji="1" lang="en-US" altLang="ja-JP" sz="1600" dirty="0">
                      <a:latin typeface="メイリオ" panose="020B0604030504040204" pitchFamily="50" charset="-128"/>
                      <a:ea typeface="メイリオ" panose="020B0604030504040204" pitchFamily="50" charset="-128"/>
                    </a:rPr>
                    <a:t>35%,40%,</a:t>
                  </a:r>
                  <a:r>
                    <a:rPr kumimoji="1" lang="ja-JP" altLang="en-US" sz="1600" dirty="0">
                      <a:latin typeface="メイリオ" panose="020B0604030504040204" pitchFamily="50" charset="-128"/>
                      <a:ea typeface="メイリオ" panose="020B0604030504040204" pitchFamily="50" charset="-128"/>
                    </a:rPr>
                    <a:t> </a:t>
                  </a:r>
                  <a:r>
                    <a:rPr kumimoji="1" lang="en-US" altLang="ja-JP" sz="1600" dirty="0">
                      <a:latin typeface="メイリオ" panose="020B0604030504040204" pitchFamily="50" charset="-128"/>
                      <a:ea typeface="メイリオ" panose="020B0604030504040204" pitchFamily="50" charset="-128"/>
                    </a:rPr>
                    <a:t>50%,60%</a:t>
                  </a:r>
                  <a:endParaRPr kumimoji="1" lang="ja-JP" altLang="en-US" sz="16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022197FC-777E-30EF-5B0B-7B4C9FA30F67}"/>
                    </a:ext>
                  </a:extLst>
                </p:cNvPr>
                <p:cNvSpPr txBox="1"/>
                <p:nvPr/>
              </p:nvSpPr>
              <p:spPr>
                <a:xfrm>
                  <a:off x="5527313" y="2140465"/>
                  <a:ext cx="2363562" cy="584775"/>
                </a:xfrm>
                <a:prstGeom prst="rect">
                  <a:avLst/>
                </a:prstGeom>
                <a:noFill/>
                <a:ln w="19050">
                  <a:solidFill>
                    <a:srgbClr val="0070C0"/>
                  </a:solidFill>
                </a:ln>
              </p:spPr>
              <p:txBody>
                <a:bodyPr wrap="square" rtlCol="0">
                  <a:spAutoFit/>
                </a:bodyPr>
                <a:lstStyle/>
                <a:p>
                  <a:pPr algn="ctr"/>
                  <a:r>
                    <a:rPr kumimoji="1" lang="en-US" altLang="ja-JP" sz="1600" dirty="0">
                      <a:latin typeface="メイリオ" panose="020B0604030504040204" pitchFamily="50" charset="-128"/>
                      <a:ea typeface="メイリオ" panose="020B0604030504040204" pitchFamily="50" charset="-128"/>
                    </a:rPr>
                    <a:t>FiO</a:t>
                  </a:r>
                  <a:r>
                    <a:rPr kumimoji="1" lang="en-US" altLang="ja-JP" sz="1600" baseline="-25000" dirty="0">
                      <a:latin typeface="メイリオ" panose="020B0604030504040204" pitchFamily="50" charset="-128"/>
                      <a:ea typeface="メイリオ" panose="020B0604030504040204" pitchFamily="50" charset="-128"/>
                    </a:rPr>
                    <a:t>2</a:t>
                  </a:r>
                  <a:r>
                    <a:rPr kumimoji="1" lang="en-US" altLang="ja-JP" sz="1600" dirty="0">
                      <a:latin typeface="メイリオ" panose="020B0604030504040204" pitchFamily="50" charset="-128"/>
                      <a:ea typeface="メイリオ" panose="020B0604030504040204" pitchFamily="50" charset="-128"/>
                    </a:rPr>
                    <a:t>=24%</a:t>
                  </a:r>
                  <a:r>
                    <a:rPr kumimoji="1" lang="ja-JP" altLang="en-US" sz="1600" dirty="0">
                      <a:latin typeface="メイリオ" panose="020B0604030504040204" pitchFamily="50" charset="-128"/>
                      <a:ea typeface="メイリオ" panose="020B0604030504040204" pitchFamily="50" charset="-128"/>
                    </a:rPr>
                    <a:t>で</a:t>
                  </a:r>
                  <a:r>
                    <a:rPr kumimoji="1" lang="en-US" altLang="ja-JP" sz="1600" dirty="0">
                      <a:latin typeface="メイリオ" panose="020B0604030504040204" pitchFamily="50" charset="-128"/>
                      <a:ea typeface="メイリオ" panose="020B0604030504040204" pitchFamily="50" charset="-128"/>
                    </a:rPr>
                    <a:t>SpO</a:t>
                  </a:r>
                  <a:r>
                    <a:rPr kumimoji="1" lang="en-US" altLang="ja-JP" sz="1600" baseline="-25000" dirty="0">
                      <a:latin typeface="メイリオ" panose="020B0604030504040204" pitchFamily="50" charset="-128"/>
                      <a:ea typeface="メイリオ" panose="020B0604030504040204" pitchFamily="50" charset="-128"/>
                    </a:rPr>
                    <a:t>2</a:t>
                  </a:r>
                </a:p>
                <a:p>
                  <a:pPr algn="ctr"/>
                  <a:r>
                    <a:rPr kumimoji="1" lang="ja-JP" altLang="en-US" sz="1600" dirty="0">
                      <a:latin typeface="メイリオ" panose="020B0604030504040204" pitchFamily="50" charset="-128"/>
                      <a:ea typeface="メイリオ" panose="020B0604030504040204" pitchFamily="50" charset="-128"/>
                    </a:rPr>
                    <a:t>維持可能であれば</a:t>
                  </a:r>
                </a:p>
              </p:txBody>
            </p:sp>
            <p:sp>
              <p:nvSpPr>
                <p:cNvPr id="10" name="テキスト ボックス 9">
                  <a:extLst>
                    <a:ext uri="{FF2B5EF4-FFF2-40B4-BE49-F238E27FC236}">
                      <a16:creationId xmlns:a16="http://schemas.microsoft.com/office/drawing/2014/main" id="{55ECBF4E-4631-8DF0-F923-987057B6F6B3}"/>
                    </a:ext>
                  </a:extLst>
                </p:cNvPr>
                <p:cNvSpPr txBox="1"/>
                <p:nvPr/>
              </p:nvSpPr>
              <p:spPr>
                <a:xfrm>
                  <a:off x="8379741" y="3200574"/>
                  <a:ext cx="2363562" cy="646331"/>
                </a:xfrm>
                <a:prstGeom prst="rect">
                  <a:avLst/>
                </a:prstGeom>
                <a:noFill/>
                <a:ln w="19050">
                  <a:solidFill>
                    <a:srgbClr val="0070C0"/>
                  </a:solidFill>
                </a:ln>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2</a:t>
                  </a:r>
                  <a:r>
                    <a:rPr kumimoji="1" lang="ja-JP" altLang="en-US" dirty="0">
                      <a:latin typeface="メイリオ" panose="020B0604030504040204" pitchFamily="50" charset="-128"/>
                      <a:ea typeface="メイリオ" panose="020B0604030504040204" pitchFamily="50" charset="-128"/>
                    </a:rPr>
                    <a:t>時間後、</a:t>
                  </a:r>
                  <a:r>
                    <a:rPr kumimoji="1" lang="en-US" altLang="ja-JP" dirty="0">
                      <a:latin typeface="メイリオ" panose="020B0604030504040204" pitchFamily="50" charset="-128"/>
                      <a:ea typeface="メイリオ" panose="020B0604030504040204" pitchFamily="50" charset="-128"/>
                    </a:rPr>
                    <a:t>P/F=300</a:t>
                  </a:r>
                  <a:r>
                    <a:rPr kumimoji="1" lang="ja-JP" altLang="en-US" dirty="0">
                      <a:latin typeface="メイリオ" panose="020B0604030504040204" pitchFamily="50" charset="-128"/>
                      <a:ea typeface="メイリオ" panose="020B0604030504040204" pitchFamily="50" charset="-128"/>
                    </a:rPr>
                    <a:t>以下の場合酸素継続</a:t>
                  </a:r>
                </a:p>
              </p:txBody>
            </p:sp>
            <p:cxnSp>
              <p:nvCxnSpPr>
                <p:cNvPr id="29" name="直線矢印コネクタ 28">
                  <a:extLst>
                    <a:ext uri="{FF2B5EF4-FFF2-40B4-BE49-F238E27FC236}">
                      <a16:creationId xmlns:a16="http://schemas.microsoft.com/office/drawing/2014/main" id="{D1DD9167-D9F0-7033-D537-2BE8938672C9}"/>
                    </a:ext>
                  </a:extLst>
                </p:cNvPr>
                <p:cNvCxnSpPr>
                  <a:cxnSpLocks/>
                  <a:endCxn id="35" idx="1"/>
                </p:cNvCxnSpPr>
                <p:nvPr/>
              </p:nvCxnSpPr>
              <p:spPr>
                <a:xfrm>
                  <a:off x="4969565" y="3101253"/>
                  <a:ext cx="557748"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2D8FB8DA-D522-FB69-9345-4DC949312D56}"/>
                    </a:ext>
                  </a:extLst>
                </p:cNvPr>
                <p:cNvCxnSpPr>
                  <a:cxnSpLocks/>
                </p:cNvCxnSpPr>
                <p:nvPr/>
              </p:nvCxnSpPr>
              <p:spPr>
                <a:xfrm>
                  <a:off x="2282025" y="3235463"/>
                  <a:ext cx="413443"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 name="正方形/長方形 3">
                <a:extLst>
                  <a:ext uri="{FF2B5EF4-FFF2-40B4-BE49-F238E27FC236}">
                    <a16:creationId xmlns:a16="http://schemas.microsoft.com/office/drawing/2014/main" id="{E7A16C29-9B67-0E00-8507-27BF80BCEF10}"/>
                  </a:ext>
                </a:extLst>
              </p:cNvPr>
              <p:cNvSpPr/>
              <p:nvPr/>
            </p:nvSpPr>
            <p:spPr>
              <a:xfrm>
                <a:off x="731521" y="3101009"/>
                <a:ext cx="1928599" cy="1537720"/>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3" name="テキスト ボックス 32">
              <a:extLst>
                <a:ext uri="{FF2B5EF4-FFF2-40B4-BE49-F238E27FC236}">
                  <a16:creationId xmlns:a16="http://schemas.microsoft.com/office/drawing/2014/main" id="{C9CDEE32-2401-B563-A244-BD41DF486FF0}"/>
                </a:ext>
              </a:extLst>
            </p:cNvPr>
            <p:cNvSpPr txBox="1"/>
            <p:nvPr/>
          </p:nvSpPr>
          <p:spPr>
            <a:xfrm>
              <a:off x="1059084" y="4417325"/>
              <a:ext cx="1289958" cy="369332"/>
            </a:xfrm>
            <a:prstGeom prst="rect">
              <a:avLst/>
            </a:prstGeom>
            <a:noFill/>
            <a:ln w="19050">
              <a:solidFill>
                <a:srgbClr val="0070C0"/>
              </a:solidFill>
            </a:ln>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HFNO</a:t>
              </a:r>
              <a:endParaRPr kumimoji="1" lang="ja-JP" altLang="en-US" dirty="0">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C251C7E4-14F5-9C45-432A-B15712EA2938}"/>
                </a:ext>
              </a:extLst>
            </p:cNvPr>
            <p:cNvSpPr txBox="1"/>
            <p:nvPr/>
          </p:nvSpPr>
          <p:spPr>
            <a:xfrm>
              <a:off x="5916926" y="3578534"/>
              <a:ext cx="2363562" cy="369332"/>
            </a:xfrm>
            <a:prstGeom prst="rect">
              <a:avLst/>
            </a:prstGeom>
            <a:noFill/>
            <a:ln w="19050">
              <a:solidFill>
                <a:srgbClr val="0070C0"/>
              </a:solidFill>
            </a:ln>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酸素終了</a:t>
              </a:r>
            </a:p>
          </p:txBody>
        </p:sp>
        <p:sp>
          <p:nvSpPr>
            <p:cNvPr id="36" name="テキスト ボックス 35">
              <a:extLst>
                <a:ext uri="{FF2B5EF4-FFF2-40B4-BE49-F238E27FC236}">
                  <a16:creationId xmlns:a16="http://schemas.microsoft.com/office/drawing/2014/main" id="{EDC60360-CBDB-8F0A-E1D6-7A5C0A9631B5}"/>
                </a:ext>
              </a:extLst>
            </p:cNvPr>
            <p:cNvSpPr txBox="1"/>
            <p:nvPr/>
          </p:nvSpPr>
          <p:spPr>
            <a:xfrm>
              <a:off x="5916926" y="4417325"/>
              <a:ext cx="2363562" cy="369332"/>
            </a:xfrm>
            <a:prstGeom prst="rect">
              <a:avLst/>
            </a:prstGeom>
            <a:noFill/>
            <a:ln w="19050">
              <a:solidFill>
                <a:srgbClr val="0070C0"/>
              </a:solidFill>
            </a:ln>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FiO</a:t>
              </a:r>
              <a:r>
                <a:rPr kumimoji="1" lang="en-US" altLang="ja-JP" baseline="-25000" dirty="0">
                  <a:latin typeface="メイリオ" panose="020B0604030504040204" pitchFamily="50" charset="-128"/>
                  <a:ea typeface="メイリオ" panose="020B0604030504040204" pitchFamily="50" charset="-128"/>
                </a:rPr>
                <a:t>2</a:t>
              </a:r>
              <a:r>
                <a:rPr kumimoji="1" lang="en-US" altLang="ja-JP" dirty="0">
                  <a:latin typeface="メイリオ" panose="020B0604030504040204" pitchFamily="50" charset="-128"/>
                  <a:ea typeface="メイリオ" panose="020B0604030504040204" pitchFamily="50" charset="-128"/>
                </a:rPr>
                <a:t>:21%</a:t>
              </a:r>
              <a:r>
                <a:rPr kumimoji="1" lang="ja-JP" altLang="en-US" dirty="0">
                  <a:latin typeface="メイリオ" panose="020B0604030504040204" pitchFamily="50" charset="-128"/>
                  <a:ea typeface="メイリオ" panose="020B0604030504040204" pitchFamily="50" charset="-128"/>
                </a:rPr>
                <a:t>にて継続</a:t>
              </a:r>
            </a:p>
          </p:txBody>
        </p:sp>
        <p:cxnSp>
          <p:nvCxnSpPr>
            <p:cNvPr id="38" name="直線矢印コネクタ 37">
              <a:extLst>
                <a:ext uri="{FF2B5EF4-FFF2-40B4-BE49-F238E27FC236}">
                  <a16:creationId xmlns:a16="http://schemas.microsoft.com/office/drawing/2014/main" id="{F0C7EB4D-AB1A-E3C8-CB82-344D6DBE3498}"/>
                </a:ext>
              </a:extLst>
            </p:cNvPr>
            <p:cNvCxnSpPr>
              <a:cxnSpLocks/>
            </p:cNvCxnSpPr>
            <p:nvPr/>
          </p:nvCxnSpPr>
          <p:spPr>
            <a:xfrm>
              <a:off x="2349042" y="4601991"/>
              <a:ext cx="736039"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8F85C5AE-30C5-A683-4A13-74D8536AF6D4}"/>
                </a:ext>
              </a:extLst>
            </p:cNvPr>
            <p:cNvCxnSpPr>
              <a:cxnSpLocks/>
            </p:cNvCxnSpPr>
            <p:nvPr/>
          </p:nvCxnSpPr>
          <p:spPr>
            <a:xfrm>
              <a:off x="5359178" y="4601991"/>
              <a:ext cx="557748"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797B9293-B5FD-BB89-5C92-60FB967CCF09}"/>
                </a:ext>
              </a:extLst>
            </p:cNvPr>
            <p:cNvCxnSpPr>
              <a:cxnSpLocks/>
              <a:endCxn id="10" idx="1"/>
            </p:cNvCxnSpPr>
            <p:nvPr/>
          </p:nvCxnSpPr>
          <p:spPr>
            <a:xfrm flipV="1">
              <a:off x="8280488" y="4185687"/>
              <a:ext cx="488866" cy="416304"/>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77410EDA-394E-F4F5-7438-4DC70A772E73}"/>
                </a:ext>
              </a:extLst>
            </p:cNvPr>
            <p:cNvCxnSpPr>
              <a:cxnSpLocks/>
              <a:stCxn id="35" idx="3"/>
            </p:cNvCxnSpPr>
            <p:nvPr/>
          </p:nvCxnSpPr>
          <p:spPr>
            <a:xfrm>
              <a:off x="8280488" y="3763200"/>
              <a:ext cx="488866" cy="422487"/>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47" name="表 47">
            <a:extLst>
              <a:ext uri="{FF2B5EF4-FFF2-40B4-BE49-F238E27FC236}">
                <a16:creationId xmlns:a16="http://schemas.microsoft.com/office/drawing/2014/main" id="{BE328536-D0AE-7341-F47E-21B740E9677A}"/>
              </a:ext>
            </a:extLst>
          </p:cNvPr>
          <p:cNvGraphicFramePr>
            <a:graphicFrameLocks noGrp="1"/>
          </p:cNvGraphicFramePr>
          <p:nvPr>
            <p:extLst>
              <p:ext uri="{D42A27DB-BD31-4B8C-83A1-F6EECF244321}">
                <p14:modId xmlns:p14="http://schemas.microsoft.com/office/powerpoint/2010/main" val="2528336033"/>
              </p:ext>
            </p:extLst>
          </p:nvPr>
        </p:nvGraphicFramePr>
        <p:xfrm>
          <a:off x="731156" y="4517925"/>
          <a:ext cx="6667533" cy="1584960"/>
        </p:xfrm>
        <a:graphic>
          <a:graphicData uri="http://schemas.openxmlformats.org/drawingml/2006/table">
            <a:tbl>
              <a:tblPr firstRow="1" bandRow="1">
                <a:tableStyleId>{2D5ABB26-0587-4C30-8999-92F81FD0307C}</a:tableStyleId>
              </a:tblPr>
              <a:tblGrid>
                <a:gridCol w="6667533">
                  <a:extLst>
                    <a:ext uri="{9D8B030D-6E8A-4147-A177-3AD203B41FA5}">
                      <a16:colId xmlns:a16="http://schemas.microsoft.com/office/drawing/2014/main" val="1225494977"/>
                    </a:ext>
                  </a:extLst>
                </a:gridCol>
              </a:tblGrid>
              <a:tr h="370840">
                <a:tc>
                  <a:txBody>
                    <a:bodyPr/>
                    <a:lstStyle/>
                    <a:p>
                      <a:r>
                        <a:rPr kumimoji="1" lang="en-US" altLang="ja-JP" sz="2000" kern="1200" dirty="0">
                          <a:solidFill>
                            <a:schemeClr val="tx1"/>
                          </a:solidFill>
                          <a:effectLst/>
                          <a:latin typeface="メイリオ" panose="020B0604030504040204" pitchFamily="50" charset="-128"/>
                          <a:ea typeface="メイリオ" panose="020B0604030504040204" pitchFamily="50" charset="-128"/>
                          <a:cs typeface="+mn-cs"/>
                        </a:rPr>
                        <a:t>ARISCAT</a:t>
                      </a:r>
                      <a:r>
                        <a:rPr kumimoji="1" lang="ja-JP" altLang="ja-JP" sz="2000" kern="1200" dirty="0">
                          <a:solidFill>
                            <a:schemeClr val="tx1"/>
                          </a:solidFill>
                          <a:effectLst/>
                          <a:latin typeface="メイリオ" panose="020B0604030504040204" pitchFamily="50" charset="-128"/>
                          <a:ea typeface="メイリオ" panose="020B0604030504040204" pitchFamily="50" charset="-128"/>
                          <a:cs typeface="+mn-cs"/>
                        </a:rPr>
                        <a:t>スコア</a:t>
                      </a:r>
                      <a:r>
                        <a:rPr kumimoji="1" lang="ja-JP" altLang="en-US" sz="2000" kern="1200" dirty="0">
                          <a:solidFill>
                            <a:schemeClr val="tx1"/>
                          </a:solidFill>
                          <a:effectLst/>
                          <a:latin typeface="メイリオ" panose="020B0604030504040204" pitchFamily="50" charset="-128"/>
                          <a:ea typeface="メイリオ" panose="020B0604030504040204" pitchFamily="50" charset="-128"/>
                          <a:cs typeface="+mn-cs"/>
                        </a:rPr>
                        <a:t>（術後肺合併症のリスクスコア）</a:t>
                      </a:r>
                      <a:endParaRPr kumimoji="1" lang="ja-JP" altLang="en-US" sz="2000" dirty="0">
                        <a:latin typeface="メイリオ" panose="020B0604030504040204" pitchFamily="50" charset="-128"/>
                        <a:ea typeface="メイリオ" panose="020B0604030504040204" pitchFamily="50" charset="-128"/>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02025835"/>
                  </a:ext>
                </a:extLst>
              </a:tr>
              <a:tr h="370840">
                <a:tc>
                  <a:txBody>
                    <a:bodyPr/>
                    <a:lstStyle/>
                    <a:p>
                      <a:r>
                        <a:rPr kumimoji="1" lang="ja-JP" altLang="en-US" sz="2000" dirty="0">
                          <a:latin typeface="メイリオ" panose="020B0604030504040204" pitchFamily="50" charset="-128"/>
                          <a:ea typeface="メイリオ" panose="020B0604030504040204" pitchFamily="50" charset="-128"/>
                        </a:rPr>
                        <a:t>血液ガス分析</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74285273"/>
                  </a:ext>
                </a:extLst>
              </a:tr>
              <a:tr h="370840">
                <a:tc>
                  <a:txBody>
                    <a:bodyPr/>
                    <a:lstStyle/>
                    <a:p>
                      <a:r>
                        <a:rPr kumimoji="1" lang="ja-JP" altLang="en-US" sz="2000" dirty="0">
                          <a:latin typeface="メイリオ" panose="020B0604030504040204" pitchFamily="50" charset="-128"/>
                          <a:ea typeface="メイリオ" panose="020B0604030504040204" pitchFamily="50" charset="-128"/>
                        </a:rPr>
                        <a:t>換気回数、呼吸困難（</a:t>
                      </a:r>
                      <a:r>
                        <a:rPr kumimoji="1" lang="en-US" altLang="ja-JP" sz="2000" dirty="0">
                          <a:latin typeface="メイリオ" panose="020B0604030504040204" pitchFamily="50" charset="-128"/>
                          <a:ea typeface="メイリオ" panose="020B0604030504040204" pitchFamily="50" charset="-128"/>
                        </a:rPr>
                        <a:t>0-10</a:t>
                      </a:r>
                      <a:r>
                        <a:rPr kumimoji="1" lang="ja-JP" altLang="en-US" sz="2000" dirty="0">
                          <a:latin typeface="メイリオ" panose="020B0604030504040204" pitchFamily="50" charset="-128"/>
                          <a:ea typeface="メイリオ" panose="020B0604030504040204" pitchFamily="50" charset="-128"/>
                        </a:rPr>
                        <a:t>）、装置の不快感（</a:t>
                      </a:r>
                      <a:r>
                        <a:rPr kumimoji="1" lang="en-US" altLang="ja-JP" sz="2000" dirty="0">
                          <a:latin typeface="メイリオ" panose="020B0604030504040204" pitchFamily="50" charset="-128"/>
                          <a:ea typeface="メイリオ" panose="020B0604030504040204" pitchFamily="50" charset="-128"/>
                        </a:rPr>
                        <a:t>0-10</a:t>
                      </a:r>
                      <a:r>
                        <a:rPr kumimoji="1" lang="ja-JP" altLang="en-US" sz="2000" dirty="0">
                          <a:latin typeface="メイリオ" panose="020B0604030504040204" pitchFamily="50" charset="-128"/>
                          <a:ea typeface="メイリオ" panose="020B0604030504040204" pitchFamily="50" charset="-128"/>
                        </a:rPr>
                        <a: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99968882"/>
                  </a:ext>
                </a:extLst>
              </a:tr>
              <a:tr h="370840">
                <a:tc>
                  <a:txBody>
                    <a:bodyPr/>
                    <a:lstStyle/>
                    <a:p>
                      <a:r>
                        <a:rPr kumimoji="1" lang="ja-JP" altLang="en-US" sz="2000" dirty="0">
                          <a:latin typeface="メイリオ" panose="020B0604030504040204" pitchFamily="50" charset="-128"/>
                          <a:ea typeface="メイリオ" panose="020B0604030504040204" pitchFamily="50" charset="-128"/>
                        </a:rPr>
                        <a:t>横隔膜超音波検査、肺超音波検査</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168253174"/>
                  </a:ext>
                </a:extLst>
              </a:tr>
            </a:tbl>
          </a:graphicData>
        </a:graphic>
      </p:graphicFrame>
      <p:sp>
        <p:nvSpPr>
          <p:cNvPr id="8" name="吹き出し: 円形 7">
            <a:extLst>
              <a:ext uri="{FF2B5EF4-FFF2-40B4-BE49-F238E27FC236}">
                <a16:creationId xmlns:a16="http://schemas.microsoft.com/office/drawing/2014/main" id="{BB05518D-160C-8D22-FA50-74C38AF05F10}"/>
              </a:ext>
            </a:extLst>
          </p:cNvPr>
          <p:cNvSpPr/>
          <p:nvPr/>
        </p:nvSpPr>
        <p:spPr>
          <a:xfrm>
            <a:off x="7799632" y="3813411"/>
            <a:ext cx="4111421" cy="717788"/>
          </a:xfrm>
          <a:prstGeom prst="wedgeEllipseCallout">
            <a:avLst>
              <a:gd name="adj1" fmla="val -83578"/>
              <a:gd name="adj2" fmla="val 72185"/>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メイリオ" panose="020B0604030504040204" pitchFamily="50" charset="-128"/>
                <a:ea typeface="メイリオ" panose="020B0604030504040204" pitchFamily="50" charset="-128"/>
              </a:rPr>
              <a:t>年齢</a:t>
            </a:r>
            <a:r>
              <a:rPr kumimoji="1" lang="en-US" altLang="ja-JP" sz="1100" dirty="0">
                <a:solidFill>
                  <a:schemeClr val="tx1"/>
                </a:solidFill>
                <a:latin typeface="メイリオ" panose="020B0604030504040204" pitchFamily="50" charset="-128"/>
                <a:ea typeface="メイリオ" panose="020B0604030504040204" pitchFamily="50" charset="-128"/>
              </a:rPr>
              <a:t>､ </a:t>
            </a:r>
            <a:r>
              <a:rPr kumimoji="1" lang="ja-JP" altLang="en-US" sz="1100" dirty="0">
                <a:solidFill>
                  <a:schemeClr val="tx1"/>
                </a:solidFill>
                <a:latin typeface="メイリオ" panose="020B0604030504040204" pitchFamily="50" charset="-128"/>
                <a:ea typeface="メイリオ" panose="020B0604030504040204" pitchFamily="50" charset="-128"/>
              </a:rPr>
              <a:t>術前</a:t>
            </a:r>
            <a:r>
              <a:rPr kumimoji="1" lang="en-US" altLang="ja-JP" sz="1100" dirty="0" err="1">
                <a:solidFill>
                  <a:schemeClr val="tx1"/>
                </a:solidFill>
                <a:latin typeface="メイリオ" panose="020B0604030504040204" pitchFamily="50" charset="-128"/>
                <a:ea typeface="メイリオ" panose="020B0604030504040204" pitchFamily="50" charset="-128"/>
              </a:rPr>
              <a:t>SpO</a:t>
            </a:r>
            <a:r>
              <a:rPr kumimoji="1" lang="en-US" altLang="ja-JP" sz="1100" dirty="0">
                <a:solidFill>
                  <a:schemeClr val="tx1"/>
                </a:solidFill>
                <a:latin typeface="メイリオ" panose="020B0604030504040204" pitchFamily="50" charset="-128"/>
                <a:ea typeface="メイリオ" panose="020B0604030504040204" pitchFamily="50" charset="-128"/>
              </a:rPr>
              <a:t>₂､ 1</a:t>
            </a:r>
            <a:r>
              <a:rPr kumimoji="1" lang="ja-JP" altLang="en-US" sz="1100" dirty="0">
                <a:solidFill>
                  <a:schemeClr val="tx1"/>
                </a:solidFill>
                <a:latin typeface="メイリオ" panose="020B0604030504040204" pitchFamily="50" charset="-128"/>
                <a:ea typeface="メイリオ" panose="020B0604030504040204" pitchFamily="50" charset="-128"/>
              </a:rPr>
              <a:t>ヶ月以内の呼吸器感染</a:t>
            </a:r>
            <a:r>
              <a:rPr kumimoji="1" lang="en-US" altLang="ja-JP" sz="1100" dirty="0">
                <a:solidFill>
                  <a:schemeClr val="tx1"/>
                </a:solidFill>
                <a:latin typeface="メイリオ" panose="020B0604030504040204" pitchFamily="50" charset="-128"/>
                <a:ea typeface="メイリオ" panose="020B0604030504040204" pitchFamily="50" charset="-128"/>
              </a:rPr>
              <a:t>､ Hb､ </a:t>
            </a:r>
            <a:r>
              <a:rPr kumimoji="1" lang="ja-JP" altLang="en-US" sz="1100" dirty="0">
                <a:solidFill>
                  <a:schemeClr val="tx1"/>
                </a:solidFill>
                <a:latin typeface="メイリオ" panose="020B0604030504040204" pitchFamily="50" charset="-128"/>
                <a:ea typeface="メイリオ" panose="020B0604030504040204" pitchFamily="50" charset="-128"/>
              </a:rPr>
              <a:t>術野</a:t>
            </a:r>
            <a:r>
              <a:rPr kumimoji="1" lang="en-US" altLang="ja-JP" sz="1100" dirty="0">
                <a:solidFill>
                  <a:schemeClr val="tx1"/>
                </a:solidFill>
                <a:latin typeface="メイリオ" panose="020B0604030504040204" pitchFamily="50" charset="-128"/>
                <a:ea typeface="メイリオ" panose="020B0604030504040204" pitchFamily="50" charset="-128"/>
              </a:rPr>
              <a:t>､ </a:t>
            </a:r>
            <a:r>
              <a:rPr kumimoji="1" lang="ja-JP" altLang="en-US" sz="1100" dirty="0">
                <a:solidFill>
                  <a:schemeClr val="tx1"/>
                </a:solidFill>
                <a:latin typeface="メイリオ" panose="020B0604030504040204" pitchFamily="50" charset="-128"/>
                <a:ea typeface="メイリオ" panose="020B0604030504040204" pitchFamily="50" charset="-128"/>
              </a:rPr>
              <a:t>手術時間</a:t>
            </a:r>
            <a:r>
              <a:rPr kumimoji="1" lang="en-US" altLang="ja-JP" sz="1100" dirty="0">
                <a:solidFill>
                  <a:schemeClr val="tx1"/>
                </a:solidFill>
                <a:latin typeface="メイリオ" panose="020B0604030504040204" pitchFamily="50" charset="-128"/>
                <a:ea typeface="メイリオ" panose="020B0604030504040204" pitchFamily="50" charset="-128"/>
              </a:rPr>
              <a:t>､ </a:t>
            </a:r>
            <a:r>
              <a:rPr kumimoji="1" lang="ja-JP" altLang="en-US" sz="1100" dirty="0">
                <a:solidFill>
                  <a:schemeClr val="tx1"/>
                </a:solidFill>
                <a:latin typeface="メイリオ" panose="020B0604030504040204" pitchFamily="50" charset="-128"/>
                <a:ea typeface="メイリオ" panose="020B0604030504040204" pitchFamily="50" charset="-128"/>
              </a:rPr>
              <a:t>緊急手術の</a:t>
            </a:r>
            <a:r>
              <a:rPr kumimoji="1" lang="en-US" altLang="ja-JP" sz="1100" dirty="0">
                <a:solidFill>
                  <a:schemeClr val="tx1"/>
                </a:solidFill>
                <a:latin typeface="メイリオ" panose="020B0604030504040204" pitchFamily="50" charset="-128"/>
                <a:ea typeface="メイリオ" panose="020B0604030504040204" pitchFamily="50" charset="-128"/>
              </a:rPr>
              <a:t>7</a:t>
            </a:r>
            <a:r>
              <a:rPr kumimoji="1" lang="ja-JP" altLang="en-US" sz="1100" dirty="0">
                <a:solidFill>
                  <a:schemeClr val="tx1"/>
                </a:solidFill>
                <a:latin typeface="メイリオ" panose="020B0604030504040204" pitchFamily="50" charset="-128"/>
                <a:ea typeface="メイリオ" panose="020B0604030504040204" pitchFamily="50" charset="-128"/>
              </a:rPr>
              <a:t>項目</a:t>
            </a:r>
          </a:p>
        </p:txBody>
      </p:sp>
      <p:sp>
        <p:nvSpPr>
          <p:cNvPr id="11" name="吹き出し: 円形 10">
            <a:extLst>
              <a:ext uri="{FF2B5EF4-FFF2-40B4-BE49-F238E27FC236}">
                <a16:creationId xmlns:a16="http://schemas.microsoft.com/office/drawing/2014/main" id="{D4203B0B-754D-5927-680C-4E63BE15757B}"/>
              </a:ext>
            </a:extLst>
          </p:cNvPr>
          <p:cNvSpPr/>
          <p:nvPr/>
        </p:nvSpPr>
        <p:spPr>
          <a:xfrm>
            <a:off x="7068772" y="5792870"/>
            <a:ext cx="3196364" cy="640906"/>
          </a:xfrm>
          <a:prstGeom prst="wedgeEllipseCallout">
            <a:avLst>
              <a:gd name="adj1" fmla="val -107793"/>
              <a:gd name="adj2" fmla="val -35849"/>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メイリオ" panose="020B0604030504040204" pitchFamily="50" charset="-128"/>
                <a:ea typeface="メイリオ" panose="020B0604030504040204" pitchFamily="50" charset="-128"/>
              </a:rPr>
              <a:t>肺の</a:t>
            </a:r>
            <a:r>
              <a:rPr kumimoji="1" lang="en-US" altLang="ja-JP" sz="1100" dirty="0">
                <a:solidFill>
                  <a:schemeClr val="tx1"/>
                </a:solidFill>
                <a:latin typeface="メイリオ" panose="020B0604030504040204" pitchFamily="50" charset="-128"/>
                <a:ea typeface="メイリオ" panose="020B0604030504040204" pitchFamily="50" charset="-128"/>
              </a:rPr>
              <a:t>B</a:t>
            </a:r>
            <a:r>
              <a:rPr kumimoji="1" lang="ja-JP" altLang="en-US" sz="1100" dirty="0">
                <a:solidFill>
                  <a:schemeClr val="tx1"/>
                </a:solidFill>
                <a:latin typeface="メイリオ" panose="020B0604030504040204" pitchFamily="50" charset="-128"/>
                <a:ea typeface="メイリオ" panose="020B0604030504040204" pitchFamily="50" charset="-128"/>
              </a:rPr>
              <a:t>ラインの数で無気肺を評価</a:t>
            </a:r>
          </a:p>
        </p:txBody>
      </p:sp>
    </p:spTree>
    <p:extLst>
      <p:ext uri="{BB962C8B-B14F-4D97-AF65-F5344CB8AC3E}">
        <p14:creationId xmlns:p14="http://schemas.microsoft.com/office/powerpoint/2010/main" val="371232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FFCE24A9-0F56-CB8E-9F75-56015BD52A66}"/>
              </a:ext>
            </a:extLst>
          </p:cNvPr>
          <p:cNvSpPr txBox="1">
            <a:spLocks/>
          </p:cNvSpPr>
          <p:nvPr/>
        </p:nvSpPr>
        <p:spPr>
          <a:xfrm>
            <a:off x="809625" y="361044"/>
            <a:ext cx="7971064" cy="425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メイリオ" panose="020B0604030504040204" pitchFamily="50" charset="-128"/>
                <a:ea typeface="メイリオ" panose="020B0604030504040204" pitchFamily="50" charset="-128"/>
              </a:rPr>
              <a:t>結果①</a:t>
            </a:r>
            <a:endParaRPr lang="ja-JP" altLang="en-US" sz="32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9D5B83A7-D21F-339F-C1EE-E8033718A8CA}"/>
              </a:ext>
            </a:extLst>
          </p:cNvPr>
          <p:cNvSpPr txBox="1"/>
          <p:nvPr/>
        </p:nvSpPr>
        <p:spPr>
          <a:xfrm>
            <a:off x="287674" y="1796621"/>
            <a:ext cx="4233978" cy="4093428"/>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000" dirty="0">
                <a:latin typeface="メイリオ" panose="020B0604030504040204" pitchFamily="50" charset="-128"/>
                <a:ea typeface="メイリオ" panose="020B0604030504040204" pitchFamily="50" charset="-128"/>
              </a:rPr>
              <a:t>2</a:t>
            </a:r>
            <a:r>
              <a:rPr kumimoji="1" lang="ja-JP" altLang="en-US" sz="2000" dirty="0">
                <a:latin typeface="メイリオ" panose="020B0604030504040204" pitchFamily="50" charset="-128"/>
                <a:ea typeface="メイリオ" panose="020B0604030504040204" pitchFamily="50" charset="-128"/>
              </a:rPr>
              <a:t>群間に条件の差なし</a:t>
            </a: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kumimoji="1" lang="en-US" altLang="ja-JP" sz="2000" kern="1200" dirty="0">
                <a:solidFill>
                  <a:schemeClr val="tx1"/>
                </a:solidFill>
                <a:effectLst/>
                <a:latin typeface="メイリオ" panose="020B0604030504040204" pitchFamily="50" charset="-128"/>
                <a:ea typeface="メイリオ" panose="020B0604030504040204" pitchFamily="50" charset="-128"/>
                <a:cs typeface="+mn-cs"/>
              </a:rPr>
              <a:t>ARISCAT</a:t>
            </a:r>
            <a:r>
              <a:rPr kumimoji="1" lang="ja-JP" altLang="ja-JP" sz="2000" kern="1200" dirty="0">
                <a:solidFill>
                  <a:schemeClr val="tx1"/>
                </a:solidFill>
                <a:effectLst/>
                <a:latin typeface="メイリオ" panose="020B0604030504040204" pitchFamily="50" charset="-128"/>
                <a:ea typeface="メイリオ" panose="020B0604030504040204" pitchFamily="50" charset="-128"/>
                <a:cs typeface="+mn-cs"/>
              </a:rPr>
              <a:t>スコア</a:t>
            </a:r>
            <a:r>
              <a:rPr kumimoji="1" lang="ja-JP" altLang="en-US" sz="2000" kern="1200" dirty="0">
                <a:solidFill>
                  <a:schemeClr val="tx1"/>
                </a:solidFill>
                <a:effectLst/>
                <a:latin typeface="メイリオ" panose="020B0604030504040204" pitchFamily="50" charset="-128"/>
                <a:ea typeface="メイリオ" panose="020B0604030504040204" pitchFamily="50" charset="-128"/>
                <a:cs typeface="+mn-cs"/>
              </a:rPr>
              <a:t>（術後肺合併症のリスクスコア）に差なし</a:t>
            </a: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kumimoji="1" lang="en-US" altLang="ja-JP" sz="2000" dirty="0">
                <a:latin typeface="メイリオ" panose="020B0604030504040204" pitchFamily="50" charset="-128"/>
                <a:ea typeface="メイリオ" panose="020B0604030504040204" pitchFamily="50" charset="-128"/>
              </a:rPr>
              <a:t>53%</a:t>
            </a:r>
            <a:r>
              <a:rPr kumimoji="1" lang="ja-JP" altLang="en-US" sz="2000" dirty="0">
                <a:latin typeface="メイリオ" panose="020B0604030504040204" pitchFamily="50" charset="-128"/>
                <a:ea typeface="メイリオ" panose="020B0604030504040204" pitchFamily="50" charset="-128"/>
              </a:rPr>
              <a:t>は開腹術に移行</a:t>
            </a: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a:t>
            </a:r>
            <a:endParaRPr kumimoji="1" lang="en-US" altLang="ja-JP" sz="2000" dirty="0">
              <a:latin typeface="メイリオ" panose="020B0604030504040204" pitchFamily="50" charset="-128"/>
              <a:ea typeface="メイリオ" panose="020B0604030504040204" pitchFamily="50" charset="-128"/>
            </a:endParaRPr>
          </a:p>
          <a:p>
            <a:endParaRPr kumimoji="1" lang="ja-JP" altLang="en-US" sz="2000" dirty="0">
              <a:latin typeface="メイリオ" panose="020B0604030504040204" pitchFamily="50" charset="-128"/>
              <a:ea typeface="メイリオ" panose="020B0604030504040204" pitchFamily="50" charset="-128"/>
            </a:endParaRPr>
          </a:p>
        </p:txBody>
      </p:sp>
      <p:grpSp>
        <p:nvGrpSpPr>
          <p:cNvPr id="4" name="グループ化 3">
            <a:extLst>
              <a:ext uri="{FF2B5EF4-FFF2-40B4-BE49-F238E27FC236}">
                <a16:creationId xmlns:a16="http://schemas.microsoft.com/office/drawing/2014/main" id="{FDA0AFC6-BFC0-0232-2675-8F301751F9DB}"/>
              </a:ext>
            </a:extLst>
          </p:cNvPr>
          <p:cNvGrpSpPr/>
          <p:nvPr/>
        </p:nvGrpSpPr>
        <p:grpSpPr>
          <a:xfrm>
            <a:off x="4521652" y="89438"/>
            <a:ext cx="7670348" cy="6679123"/>
            <a:chOff x="4521652" y="89438"/>
            <a:chExt cx="7670348" cy="6679123"/>
          </a:xfrm>
        </p:grpSpPr>
        <p:grpSp>
          <p:nvGrpSpPr>
            <p:cNvPr id="25" name="グループ化 24">
              <a:extLst>
                <a:ext uri="{FF2B5EF4-FFF2-40B4-BE49-F238E27FC236}">
                  <a16:creationId xmlns:a16="http://schemas.microsoft.com/office/drawing/2014/main" id="{B35D69E6-5C0E-0852-36F0-18FA55609B70}"/>
                </a:ext>
              </a:extLst>
            </p:cNvPr>
            <p:cNvGrpSpPr/>
            <p:nvPr/>
          </p:nvGrpSpPr>
          <p:grpSpPr>
            <a:xfrm>
              <a:off x="4521652" y="89438"/>
              <a:ext cx="7670348" cy="6679123"/>
              <a:chOff x="4245427" y="89438"/>
              <a:chExt cx="7670348" cy="6679123"/>
            </a:xfrm>
          </p:grpSpPr>
          <p:pic>
            <p:nvPicPr>
              <p:cNvPr id="11" name="図 10">
                <a:extLst>
                  <a:ext uri="{FF2B5EF4-FFF2-40B4-BE49-F238E27FC236}">
                    <a16:creationId xmlns:a16="http://schemas.microsoft.com/office/drawing/2014/main" id="{441C3539-103D-E17A-61A4-B8A0EDD0D6C2}"/>
                  </a:ext>
                </a:extLst>
              </p:cNvPr>
              <p:cNvPicPr>
                <a:picLocks noChangeAspect="1"/>
              </p:cNvPicPr>
              <p:nvPr/>
            </p:nvPicPr>
            <p:blipFill rotWithShape="1">
              <a:blip r:embed="rId2"/>
              <a:srcRect l="31239" t="29881" r="30156" b="10358"/>
              <a:stretch/>
            </p:blipFill>
            <p:spPr>
              <a:xfrm>
                <a:off x="4245427" y="89438"/>
                <a:ext cx="7670348" cy="6679123"/>
              </a:xfrm>
              <a:prstGeom prst="rect">
                <a:avLst/>
              </a:prstGeom>
            </p:spPr>
          </p:pic>
          <p:grpSp>
            <p:nvGrpSpPr>
              <p:cNvPr id="20" name="グループ化 19">
                <a:extLst>
                  <a:ext uri="{FF2B5EF4-FFF2-40B4-BE49-F238E27FC236}">
                    <a16:creationId xmlns:a16="http://schemas.microsoft.com/office/drawing/2014/main" id="{E84E7370-A086-1191-BEEC-D3116BA3F8F6}"/>
                  </a:ext>
                </a:extLst>
              </p:cNvPr>
              <p:cNvGrpSpPr/>
              <p:nvPr/>
            </p:nvGrpSpPr>
            <p:grpSpPr>
              <a:xfrm>
                <a:off x="4432543" y="653143"/>
                <a:ext cx="7280468" cy="3257545"/>
                <a:chOff x="4432543" y="653143"/>
                <a:chExt cx="7280468" cy="3257545"/>
              </a:xfrm>
            </p:grpSpPr>
            <p:sp>
              <p:nvSpPr>
                <p:cNvPr id="15" name="四角形: 角を丸くする 14">
                  <a:extLst>
                    <a:ext uri="{FF2B5EF4-FFF2-40B4-BE49-F238E27FC236}">
                      <a16:creationId xmlns:a16="http://schemas.microsoft.com/office/drawing/2014/main" id="{1722C552-4EB5-48DC-DBED-9D727E526D75}"/>
                    </a:ext>
                  </a:extLst>
                </p:cNvPr>
                <p:cNvSpPr/>
                <p:nvPr/>
              </p:nvSpPr>
              <p:spPr>
                <a:xfrm>
                  <a:off x="7694857" y="653143"/>
                  <a:ext cx="1877750" cy="367392"/>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メイリオ" panose="020B0604030504040204" pitchFamily="50" charset="-128"/>
                      <a:ea typeface="メイリオ" panose="020B0604030504040204" pitchFamily="50" charset="-128"/>
                    </a:rPr>
                    <a:t>ベンチュリマスク群（</a:t>
                  </a:r>
                  <a:r>
                    <a:rPr kumimoji="1" lang="en-US" altLang="ja-JP" sz="1200" dirty="0">
                      <a:latin typeface="メイリオ" panose="020B0604030504040204" pitchFamily="50" charset="-128"/>
                      <a:ea typeface="メイリオ" panose="020B0604030504040204" pitchFamily="50" charset="-128"/>
                    </a:rPr>
                    <a:t>41</a:t>
                  </a:r>
                  <a:r>
                    <a:rPr kumimoji="1" lang="ja-JP" altLang="en-US" sz="1200" dirty="0">
                      <a:latin typeface="メイリオ" panose="020B0604030504040204" pitchFamily="50" charset="-128"/>
                      <a:ea typeface="メイリオ" panose="020B0604030504040204" pitchFamily="50" charset="-128"/>
                    </a:rPr>
                    <a:t>人）</a:t>
                  </a:r>
                </a:p>
              </p:txBody>
            </p:sp>
            <p:sp>
              <p:nvSpPr>
                <p:cNvPr id="16" name="四角形: 角を丸くする 15">
                  <a:extLst>
                    <a:ext uri="{FF2B5EF4-FFF2-40B4-BE49-F238E27FC236}">
                      <a16:creationId xmlns:a16="http://schemas.microsoft.com/office/drawing/2014/main" id="{2D39E0EB-21D8-E0AC-84E3-D5905AD43B1A}"/>
                    </a:ext>
                  </a:extLst>
                </p:cNvPr>
                <p:cNvSpPr/>
                <p:nvPr/>
              </p:nvSpPr>
              <p:spPr>
                <a:xfrm>
                  <a:off x="9835261" y="653143"/>
                  <a:ext cx="1877750" cy="367392"/>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latin typeface="メイリオ" panose="020B0604030504040204" pitchFamily="50" charset="-128"/>
                      <a:ea typeface="メイリオ" panose="020B0604030504040204" pitchFamily="50" charset="-128"/>
                    </a:rPr>
                    <a:t>HFNO</a:t>
                  </a:r>
                  <a:r>
                    <a:rPr kumimoji="1" lang="ja-JP" altLang="en-US" sz="1200" dirty="0">
                      <a:latin typeface="メイリオ" panose="020B0604030504040204" pitchFamily="50" charset="-128"/>
                      <a:ea typeface="メイリオ" panose="020B0604030504040204" pitchFamily="50" charset="-128"/>
                    </a:rPr>
                    <a:t>群</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42</a:t>
                  </a:r>
                  <a:r>
                    <a:rPr kumimoji="1" lang="ja-JP" altLang="en-US" sz="1200" dirty="0">
                      <a:latin typeface="メイリオ" panose="020B0604030504040204" pitchFamily="50" charset="-128"/>
                      <a:ea typeface="メイリオ" panose="020B0604030504040204" pitchFamily="50" charset="-128"/>
                    </a:rPr>
                    <a:t>人）</a:t>
                  </a:r>
                </a:p>
              </p:txBody>
            </p:sp>
            <p:sp>
              <p:nvSpPr>
                <p:cNvPr id="17" name="四角形: 角を丸くする 16">
                  <a:extLst>
                    <a:ext uri="{FF2B5EF4-FFF2-40B4-BE49-F238E27FC236}">
                      <a16:creationId xmlns:a16="http://schemas.microsoft.com/office/drawing/2014/main" id="{64B2F824-7DF5-242F-DAE0-8B6352ABC55A}"/>
                    </a:ext>
                  </a:extLst>
                </p:cNvPr>
                <p:cNvSpPr/>
                <p:nvPr/>
              </p:nvSpPr>
              <p:spPr>
                <a:xfrm>
                  <a:off x="4432543" y="1226908"/>
                  <a:ext cx="1792725" cy="196532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年齢</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 (</a:t>
                  </a:r>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歳</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a:t>
                  </a:r>
                  <a:endParaRPr kumimoji="1"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女性の性別</a:t>
                  </a:r>
                  <a:endParaRPr kumimoji="1" lang="en-US" altLang="ja-JP" sz="900" kern="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重量</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(kg)</a:t>
                  </a: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身長</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(cm)</a:t>
                  </a:r>
                  <a:endParaRPr lang="en-US" altLang="ja-JP" sz="900" kern="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endParaRPr>
                </a:p>
                <a:p>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BMI (kg m </a:t>
                  </a:r>
                  <a:r>
                    <a:rPr lang="en-US" altLang="ja-JP" sz="900" kern="0" baseline="3000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−2 </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a:t>
                  </a:r>
                </a:p>
                <a:p>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ARISCAT</a:t>
                  </a:r>
                  <a:r>
                    <a:rPr lang="ja-JP" altLang="en-US"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スコア</a:t>
                  </a:r>
                  <a:endPar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腹水のある</a:t>
                  </a:r>
                  <a:r>
                    <a:rPr lang="ja-JP" altLang="en-US"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患者</a:t>
                  </a:r>
                  <a:endPar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胸水のある</a:t>
                  </a:r>
                  <a:r>
                    <a:rPr lang="ja-JP" altLang="en-US"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患者</a:t>
                  </a:r>
                  <a:endPar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喫煙</a:t>
                  </a:r>
                  <a:endParaRPr lang="en-US" altLang="ja-JP" sz="900" kern="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慢性呼吸器疾患</a:t>
                  </a:r>
                  <a:endPar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慢性心疾患</a:t>
                  </a:r>
                  <a:endParaRPr lang="en-US" altLang="ja-JP" sz="900" kern="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高血圧</a:t>
                  </a:r>
                  <a:endPar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不整脈</a:t>
                  </a:r>
                  <a:endParaRPr lang="en-US" altLang="ja-JP" sz="900" kern="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糖尿病</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sp>
              <p:nvSpPr>
                <p:cNvPr id="19" name="四角形: 角を丸くする 18">
                  <a:extLst>
                    <a:ext uri="{FF2B5EF4-FFF2-40B4-BE49-F238E27FC236}">
                      <a16:creationId xmlns:a16="http://schemas.microsoft.com/office/drawing/2014/main" id="{6380FFCD-462B-C3A6-5A03-92B4D008EAE3}"/>
                    </a:ext>
                  </a:extLst>
                </p:cNvPr>
                <p:cNvSpPr/>
                <p:nvPr/>
              </p:nvSpPr>
              <p:spPr>
                <a:xfrm>
                  <a:off x="4478807" y="3353706"/>
                  <a:ext cx="1792725" cy="55698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卵巣</a:t>
                  </a:r>
                  <a:r>
                    <a:rPr lang="ja-JP" altLang="en-US"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癌</a:t>
                  </a:r>
                  <a:endPar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子宮内膜癌</a:t>
                  </a:r>
                  <a:endParaRPr lang="en-US" altLang="ja-JP" sz="900" kern="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子宮頸癌</a:t>
                  </a:r>
                  <a:endPar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他の</a:t>
                  </a:r>
                  <a:r>
                    <a:rPr lang="ja-JP" altLang="en-US"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癌</a:t>
                  </a:r>
                  <a:endParaRPr kumimoji="1" lang="en-US" altLang="ja-JP" sz="200" dirty="0">
                    <a:solidFill>
                      <a:schemeClr val="tx1"/>
                    </a:solidFill>
                    <a:latin typeface="メイリオ" panose="020B0604030504040204" pitchFamily="50" charset="-128"/>
                    <a:ea typeface="メイリオ" panose="020B0604030504040204" pitchFamily="50" charset="-128"/>
                  </a:endParaRPr>
                </a:p>
              </p:txBody>
            </p:sp>
          </p:grpSp>
          <p:sp>
            <p:nvSpPr>
              <p:cNvPr id="21" name="四角形: 角を丸くする 20">
                <a:extLst>
                  <a:ext uri="{FF2B5EF4-FFF2-40B4-BE49-F238E27FC236}">
                    <a16:creationId xmlns:a16="http://schemas.microsoft.com/office/drawing/2014/main" id="{7056C83D-E13A-6596-E344-553534B88357}"/>
                  </a:ext>
                </a:extLst>
              </p:cNvPr>
              <p:cNvSpPr/>
              <p:nvPr/>
            </p:nvSpPr>
            <p:spPr>
              <a:xfrm>
                <a:off x="4478807" y="4009796"/>
                <a:ext cx="2756111" cy="2548617"/>
              </a:xfrm>
              <a:prstGeom prst="roundRect">
                <a:avLst>
                  <a:gd name="adj" fmla="val 561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手術時間</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a:t>
                </a:r>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分</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a:t>
                </a: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人工呼吸時間</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 (</a:t>
                </a:r>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分</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a:t>
                </a:r>
                <a:endParaRPr lang="en-US" altLang="ja-JP" sz="900" kern="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気腹時間</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 (</a:t>
                </a:r>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分</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a:t>
                </a:r>
              </a:p>
              <a:p>
                <a:r>
                  <a:rPr lang="ja-JP" altLang="en-US" sz="900" kern="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rPr>
                  <a:t>頭低位の</a:t>
                </a:r>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持続時間</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 (</a:t>
                </a:r>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分</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a:t>
                </a:r>
                <a:endParaRPr lang="en-US" altLang="ja-JP" sz="900" kern="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導入時の無呼吸時間</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 (</a:t>
                </a:r>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秒</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a:t>
                </a:r>
              </a:p>
              <a:p>
                <a:r>
                  <a:rPr lang="ja-JP" altLang="en-US" sz="900" kern="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rPr>
                  <a:t>頭低位</a:t>
                </a:r>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の角度</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 (</a:t>
                </a:r>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度</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a:t>
                </a:r>
                <a:endParaRPr lang="en-US" altLang="ja-JP" sz="900" kern="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en-US" sz="900" kern="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rPr>
                  <a:t>気腹圧</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(kPa)</a:t>
                </a: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開腹術への移行</a:t>
                </a:r>
                <a:endParaRPr lang="en-US" altLang="ja-JP" sz="900" kern="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全身麻酔と</a:t>
                </a:r>
                <a:r>
                  <a:rPr lang="ja-JP" altLang="en-US"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硬膜外</a:t>
                </a:r>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麻酔の併用</a:t>
                </a:r>
                <a:endPar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横隔膜または胸部を含む手術部位</a:t>
                </a:r>
                <a:endParaRPr lang="en-US" altLang="ja-JP" sz="900" kern="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少なくとも</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 1 </a:t>
                </a:r>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回の採用作戦</a:t>
                </a:r>
                <a:endPar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PEEP (cmH</a:t>
                </a:r>
                <a:r>
                  <a:rPr lang="en-US" altLang="ja-JP" sz="900" kern="0" baseline="-2500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2</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O)</a:t>
                </a:r>
                <a:endParaRPr lang="en-US" altLang="ja-JP" sz="900" kern="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一回換気量</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 (ml)</a:t>
                </a:r>
              </a:p>
              <a:p>
                <a:r>
                  <a:rPr lang="en-US" altLang="ja-JP" sz="900" kern="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rPr>
                  <a:t>FiO</a:t>
                </a:r>
                <a:r>
                  <a:rPr lang="en-US" altLang="ja-JP" sz="900" kern="0" baseline="-2500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rPr>
                  <a:t>2</a:t>
                </a: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換気頻度</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 (bpm)</a:t>
                </a:r>
                <a:endParaRPr lang="en-US" altLang="ja-JP" sz="900" kern="0" baseline="-2500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総晶質質</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 (ml)</a:t>
                </a:r>
                <a:endParaRPr lang="en-US" altLang="ja-JP" sz="900" kern="0" baseline="-2500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総コロイド</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 (ml)</a:t>
                </a:r>
                <a:endParaRPr lang="en-US" altLang="ja-JP" sz="900" kern="0" baseline="-2500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利尿作用</a:t>
                </a:r>
                <a:r>
                  <a:rPr lang="en-US" altLang="ja-JP" sz="9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(ml)</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sp>
            <p:nvSpPr>
              <p:cNvPr id="22" name="四角形: 角を丸くする 21">
                <a:extLst>
                  <a:ext uri="{FF2B5EF4-FFF2-40B4-BE49-F238E27FC236}">
                    <a16:creationId xmlns:a16="http://schemas.microsoft.com/office/drawing/2014/main" id="{6161F028-2C41-B21E-AA32-91D2B3C609EF}"/>
                  </a:ext>
                </a:extLst>
              </p:cNvPr>
              <p:cNvSpPr/>
              <p:nvPr/>
            </p:nvSpPr>
            <p:spPr>
              <a:xfrm>
                <a:off x="4432543" y="3882114"/>
                <a:ext cx="1717886" cy="161471"/>
              </a:xfrm>
              <a:prstGeom prst="roundRect">
                <a:avLst>
                  <a:gd name="adj" fmla="val 561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b="1" kern="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rPr>
                  <a:t>手術と全身麻酔</a:t>
                </a:r>
                <a:endParaRPr lang="en-US" altLang="ja-JP" sz="1000" b="1"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p:txBody>
          </p:sp>
          <p:sp>
            <p:nvSpPr>
              <p:cNvPr id="23" name="四角形: 角を丸くする 22">
                <a:extLst>
                  <a:ext uri="{FF2B5EF4-FFF2-40B4-BE49-F238E27FC236}">
                    <a16:creationId xmlns:a16="http://schemas.microsoft.com/office/drawing/2014/main" id="{D6CF9EE0-64C1-F96C-A945-6024880CBC1B}"/>
                  </a:ext>
                </a:extLst>
              </p:cNvPr>
              <p:cNvSpPr/>
              <p:nvPr/>
            </p:nvSpPr>
            <p:spPr>
              <a:xfrm>
                <a:off x="4432543" y="3182597"/>
                <a:ext cx="1717886" cy="161471"/>
              </a:xfrm>
              <a:prstGeom prst="roundRect">
                <a:avLst>
                  <a:gd name="adj" fmla="val 561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b="1"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診断</a:t>
                </a:r>
                <a:endParaRPr lang="en-US" altLang="ja-JP" sz="1000" b="1"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p:txBody>
          </p:sp>
          <p:sp>
            <p:nvSpPr>
              <p:cNvPr id="24" name="四角形: 角を丸くする 23">
                <a:extLst>
                  <a:ext uri="{FF2B5EF4-FFF2-40B4-BE49-F238E27FC236}">
                    <a16:creationId xmlns:a16="http://schemas.microsoft.com/office/drawing/2014/main" id="{63933B96-596F-E8FF-0D4A-754C9AFC711C}"/>
                  </a:ext>
                </a:extLst>
              </p:cNvPr>
              <p:cNvSpPr/>
              <p:nvPr/>
            </p:nvSpPr>
            <p:spPr>
              <a:xfrm>
                <a:off x="4432543" y="1065437"/>
                <a:ext cx="1717886" cy="161471"/>
              </a:xfrm>
              <a:prstGeom prst="roundRect">
                <a:avLst>
                  <a:gd name="adj" fmla="val 561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b="1"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患者の特徴</a:t>
                </a:r>
                <a:endParaRPr lang="en-US" altLang="ja-JP" sz="1000" b="1"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p:txBody>
          </p:sp>
        </p:grpSp>
        <p:sp>
          <p:nvSpPr>
            <p:cNvPr id="2" name="正方形/長方形 1">
              <a:extLst>
                <a:ext uri="{FF2B5EF4-FFF2-40B4-BE49-F238E27FC236}">
                  <a16:creationId xmlns:a16="http://schemas.microsoft.com/office/drawing/2014/main" id="{DEB5A731-8767-1B72-4A27-2584FC5D1C90}"/>
                </a:ext>
              </a:extLst>
            </p:cNvPr>
            <p:cNvSpPr/>
            <p:nvPr/>
          </p:nvSpPr>
          <p:spPr>
            <a:xfrm>
              <a:off x="4824966" y="1920615"/>
              <a:ext cx="6618609" cy="155529"/>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a:extLst>
                <a:ext uri="{FF2B5EF4-FFF2-40B4-BE49-F238E27FC236}">
                  <a16:creationId xmlns:a16="http://schemas.microsoft.com/office/drawing/2014/main" id="{DCC7B32C-5988-C521-E880-F4A71923EEDE}"/>
                </a:ext>
              </a:extLst>
            </p:cNvPr>
            <p:cNvSpPr/>
            <p:nvPr/>
          </p:nvSpPr>
          <p:spPr>
            <a:xfrm>
              <a:off x="4824966" y="4991718"/>
              <a:ext cx="6618609" cy="155529"/>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4085019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FFCE24A9-0F56-CB8E-9F75-56015BD52A66}"/>
              </a:ext>
            </a:extLst>
          </p:cNvPr>
          <p:cNvSpPr txBox="1">
            <a:spLocks/>
          </p:cNvSpPr>
          <p:nvPr/>
        </p:nvSpPr>
        <p:spPr>
          <a:xfrm>
            <a:off x="809625" y="361044"/>
            <a:ext cx="7971064" cy="425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メイリオ" panose="020B0604030504040204" pitchFamily="50" charset="-128"/>
                <a:ea typeface="メイリオ" panose="020B0604030504040204" pitchFamily="50" charset="-128"/>
              </a:rPr>
              <a:t>結果②</a:t>
            </a:r>
            <a:endParaRPr lang="ja-JP" altLang="en-US" sz="32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9D5B83A7-D21F-339F-C1EE-E8033718A8CA}"/>
              </a:ext>
            </a:extLst>
          </p:cNvPr>
          <p:cNvSpPr txBox="1"/>
          <p:nvPr/>
        </p:nvSpPr>
        <p:spPr>
          <a:xfrm>
            <a:off x="259896" y="1796621"/>
            <a:ext cx="4731608" cy="4524315"/>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000" dirty="0">
                <a:latin typeface="メイリオ" panose="020B0604030504040204" pitchFamily="50" charset="-128"/>
                <a:ea typeface="メイリオ" panose="020B0604030504040204" pitchFamily="50" charset="-128"/>
              </a:rPr>
              <a:t>酸素投与後の </a:t>
            </a:r>
            <a:r>
              <a:rPr kumimoji="1" lang="en-US" altLang="ja-JP" sz="2000" dirty="0">
                <a:latin typeface="メイリオ" panose="020B0604030504040204" pitchFamily="50" charset="-128"/>
                <a:ea typeface="メイリオ" panose="020B0604030504040204" pitchFamily="50" charset="-128"/>
              </a:rPr>
              <a:t>PaO</a:t>
            </a:r>
            <a:r>
              <a:rPr kumimoji="1" lang="en-US" altLang="ja-JP" sz="2000" baseline="-25000" dirty="0">
                <a:latin typeface="メイリオ" panose="020B0604030504040204" pitchFamily="50" charset="-128"/>
                <a:ea typeface="メイリオ" panose="020B0604030504040204" pitchFamily="50" charset="-128"/>
              </a:rPr>
              <a:t>2</a:t>
            </a:r>
            <a:r>
              <a:rPr kumimoji="1" lang="en-US" altLang="ja-JP" sz="2000" dirty="0">
                <a:latin typeface="メイリオ" panose="020B0604030504040204" pitchFamily="50" charset="-128"/>
                <a:ea typeface="メイリオ" panose="020B0604030504040204" pitchFamily="50" charset="-128"/>
              </a:rPr>
              <a:t>/FiO</a:t>
            </a:r>
            <a:r>
              <a:rPr kumimoji="1" lang="en-US" altLang="ja-JP" sz="2000" baseline="-25000" dirty="0">
                <a:latin typeface="メイリオ" panose="020B0604030504040204" pitchFamily="50" charset="-128"/>
                <a:ea typeface="メイリオ" panose="020B0604030504040204" pitchFamily="50" charset="-128"/>
              </a:rPr>
              <a:t>2</a:t>
            </a:r>
            <a:r>
              <a:rPr kumimoji="1" lang="en-US" altLang="ja-JP" sz="2000" dirty="0">
                <a:latin typeface="メイリオ" panose="020B0604030504040204" pitchFamily="50" charset="-128"/>
                <a:ea typeface="メイリオ" panose="020B0604030504040204" pitchFamily="50" charset="-128"/>
              </a:rPr>
              <a:t> </a:t>
            </a:r>
            <a:r>
              <a:rPr kumimoji="1" lang="ja-JP" altLang="en-US" sz="2000" dirty="0">
                <a:latin typeface="メイリオ" panose="020B0604030504040204" pitchFamily="50" charset="-128"/>
                <a:ea typeface="メイリオ" panose="020B0604030504040204" pitchFamily="50" charset="-128"/>
              </a:rPr>
              <a:t>比</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ベンチュリマスク群＜</a:t>
            </a:r>
            <a:r>
              <a:rPr kumimoji="1" lang="en-US" altLang="ja-JP" sz="2000" dirty="0">
                <a:latin typeface="メイリオ" panose="020B0604030504040204" pitchFamily="50" charset="-128"/>
                <a:ea typeface="メイリオ" panose="020B0604030504040204" pitchFamily="50" charset="-128"/>
              </a:rPr>
              <a:t>HFNO</a:t>
            </a:r>
            <a:r>
              <a:rPr kumimoji="1" lang="ja-JP" altLang="en-US" sz="2000" dirty="0">
                <a:latin typeface="メイリオ" panose="020B0604030504040204" pitchFamily="50" charset="-128"/>
                <a:ea typeface="メイリオ" panose="020B0604030504040204" pitchFamily="50" charset="-128"/>
              </a:rPr>
              <a:t>群</a:t>
            </a:r>
            <a:endParaRPr kumimoji="1" lang="en-US" altLang="ja-JP" sz="20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中央値</a:t>
            </a:r>
            <a:r>
              <a:rPr kumimoji="1" lang="en-US" altLang="ja-JP" sz="1600" dirty="0">
                <a:latin typeface="メイリオ" panose="020B0604030504040204" pitchFamily="50" charset="-128"/>
                <a:ea typeface="メイリオ" panose="020B0604030504040204" pitchFamily="50" charset="-128"/>
              </a:rPr>
              <a:t>;342:396,P=0.003)</a:t>
            </a:r>
          </a:p>
          <a:p>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kumimoji="1" lang="ja-JP" altLang="en-US" sz="2000" dirty="0">
                <a:latin typeface="メイリオ" panose="020B0604030504040204" pitchFamily="50" charset="-128"/>
                <a:ea typeface="メイリオ" panose="020B0604030504040204" pitchFamily="50" charset="-128"/>
              </a:rPr>
              <a:t>酸素療法中の</a:t>
            </a:r>
            <a:r>
              <a:rPr kumimoji="1" lang="en-US" altLang="ja-JP" sz="2000" dirty="0">
                <a:latin typeface="メイリオ" panose="020B0604030504040204" pitchFamily="50" charset="-128"/>
                <a:ea typeface="メイリオ" panose="020B0604030504040204" pitchFamily="50" charset="-128"/>
              </a:rPr>
              <a:t>FiO</a:t>
            </a:r>
            <a:r>
              <a:rPr kumimoji="1" lang="en-US" altLang="ja-JP" sz="2000" baseline="-25000" dirty="0">
                <a:latin typeface="メイリオ" panose="020B0604030504040204" pitchFamily="50" charset="-128"/>
                <a:ea typeface="メイリオ" panose="020B0604030504040204" pitchFamily="50" charset="-128"/>
              </a:rPr>
              <a:t>2</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ベンチュリマスク群</a:t>
            </a:r>
            <a:r>
              <a:rPr kumimoji="1" lang="en-US" altLang="ja-JP" sz="2000" dirty="0">
                <a:latin typeface="メイリオ" panose="020B0604030504040204" pitchFamily="50" charset="-128"/>
                <a:ea typeface="メイリオ" panose="020B0604030504040204" pitchFamily="50" charset="-128"/>
              </a:rPr>
              <a:t>&gt;HFNO</a:t>
            </a:r>
            <a:r>
              <a:rPr kumimoji="1" lang="ja-JP" altLang="en-US" sz="2000" dirty="0">
                <a:latin typeface="メイリオ" panose="020B0604030504040204" pitchFamily="50" charset="-128"/>
                <a:ea typeface="メイリオ" panose="020B0604030504040204" pitchFamily="50" charset="-128"/>
              </a:rPr>
              <a:t>群</a:t>
            </a:r>
            <a:endParaRPr kumimoji="1" lang="en-US" altLang="ja-JP" sz="20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中央値</a:t>
            </a:r>
            <a:r>
              <a:rPr kumimoji="1" lang="en-US" altLang="ja-JP" sz="1600" dirty="0">
                <a:latin typeface="メイリオ" panose="020B0604030504040204" pitchFamily="50" charset="-128"/>
                <a:ea typeface="メイリオ" panose="020B0604030504040204" pitchFamily="50" charset="-128"/>
              </a:rPr>
              <a:t>;0.35:0.30,P&lt;0.001)</a:t>
            </a:r>
          </a:p>
          <a:p>
            <a:endParaRPr kumimoji="1" lang="en-US" altLang="ja-JP" sz="20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000" dirty="0">
                <a:latin typeface="メイリオ" panose="020B0604030504040204" pitchFamily="50" charset="-128"/>
                <a:ea typeface="メイリオ" panose="020B0604030504040204" pitchFamily="50" charset="-128"/>
              </a:rPr>
              <a:t>低酸素血症</a:t>
            </a:r>
            <a:r>
              <a:rPr kumimoji="1" lang="en-US" altLang="ja-JP" sz="2000" dirty="0">
                <a:latin typeface="メイリオ" panose="020B0604030504040204" pitchFamily="50" charset="-128"/>
                <a:ea typeface="メイリオ" panose="020B0604030504040204" pitchFamily="50" charset="-128"/>
              </a:rPr>
              <a:t>(P/F&lt;300)</a:t>
            </a:r>
            <a:r>
              <a:rPr kumimoji="1" lang="ja-JP" altLang="en-US" sz="2000" dirty="0">
                <a:latin typeface="メイリオ" panose="020B0604030504040204" pitchFamily="50" charset="-128"/>
                <a:ea typeface="メイリオ" panose="020B0604030504040204" pitchFamily="50" charset="-128"/>
              </a:rPr>
              <a:t>の発生率　</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ベンチュリマスク群＞</a:t>
            </a:r>
            <a:r>
              <a:rPr kumimoji="1" lang="en-US" altLang="ja-JP" sz="2000" dirty="0">
                <a:latin typeface="メイリオ" panose="020B0604030504040204" pitchFamily="50" charset="-128"/>
                <a:ea typeface="メイリオ" panose="020B0604030504040204" pitchFamily="50" charset="-128"/>
              </a:rPr>
              <a:t>HFNO</a:t>
            </a:r>
            <a:r>
              <a:rPr kumimoji="1" lang="ja-JP" altLang="en-US" sz="2000" dirty="0">
                <a:latin typeface="メイリオ" panose="020B0604030504040204" pitchFamily="50" charset="-128"/>
                <a:ea typeface="メイリオ" panose="020B0604030504040204" pitchFamily="50" charset="-128"/>
              </a:rPr>
              <a:t>群</a:t>
            </a:r>
            <a:endParaRPr kumimoji="1" lang="en-US" altLang="ja-JP" sz="20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中央値</a:t>
            </a:r>
            <a:r>
              <a:rPr kumimoji="1" lang="en-US" altLang="ja-JP" sz="1600" dirty="0">
                <a:latin typeface="メイリオ" panose="020B0604030504040204" pitchFamily="50" charset="-128"/>
                <a:ea typeface="メイリオ" panose="020B0604030504040204" pitchFamily="50" charset="-128"/>
              </a:rPr>
              <a:t>;37%:5%,P&lt;0.001)</a:t>
            </a: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a:t>
            </a:r>
          </a:p>
          <a:p>
            <a:endParaRPr kumimoji="1" lang="ja-JP" altLang="en-US" sz="2000" dirty="0">
              <a:latin typeface="メイリオ" panose="020B0604030504040204" pitchFamily="50" charset="-128"/>
              <a:ea typeface="メイリオ" panose="020B0604030504040204" pitchFamily="50" charset="-128"/>
            </a:endParaRPr>
          </a:p>
        </p:txBody>
      </p:sp>
      <p:grpSp>
        <p:nvGrpSpPr>
          <p:cNvPr id="36" name="グループ化 35">
            <a:extLst>
              <a:ext uri="{FF2B5EF4-FFF2-40B4-BE49-F238E27FC236}">
                <a16:creationId xmlns:a16="http://schemas.microsoft.com/office/drawing/2014/main" id="{07257343-13AA-0C18-22A2-226051DA7A95}"/>
              </a:ext>
            </a:extLst>
          </p:cNvPr>
          <p:cNvGrpSpPr/>
          <p:nvPr/>
        </p:nvGrpSpPr>
        <p:grpSpPr>
          <a:xfrm>
            <a:off x="5168749" y="70710"/>
            <a:ext cx="6965420" cy="6746469"/>
            <a:chOff x="5168749" y="70710"/>
            <a:chExt cx="6965420" cy="6746469"/>
          </a:xfrm>
        </p:grpSpPr>
        <p:grpSp>
          <p:nvGrpSpPr>
            <p:cNvPr id="26" name="グループ化 25">
              <a:extLst>
                <a:ext uri="{FF2B5EF4-FFF2-40B4-BE49-F238E27FC236}">
                  <a16:creationId xmlns:a16="http://schemas.microsoft.com/office/drawing/2014/main" id="{BE4A0FCF-5982-EE79-ACF4-7FF32879C1BC}"/>
                </a:ext>
              </a:extLst>
            </p:cNvPr>
            <p:cNvGrpSpPr/>
            <p:nvPr/>
          </p:nvGrpSpPr>
          <p:grpSpPr>
            <a:xfrm>
              <a:off x="5168749" y="70710"/>
              <a:ext cx="6965420" cy="6746469"/>
              <a:chOff x="5168749" y="70710"/>
              <a:chExt cx="6965420" cy="6746469"/>
            </a:xfrm>
          </p:grpSpPr>
          <p:pic>
            <p:nvPicPr>
              <p:cNvPr id="3" name="図 2">
                <a:extLst>
                  <a:ext uri="{FF2B5EF4-FFF2-40B4-BE49-F238E27FC236}">
                    <a16:creationId xmlns:a16="http://schemas.microsoft.com/office/drawing/2014/main" id="{E47DDC2C-072C-BDC3-3384-CDADE36E5342}"/>
                  </a:ext>
                </a:extLst>
              </p:cNvPr>
              <p:cNvPicPr>
                <a:picLocks noChangeAspect="1"/>
              </p:cNvPicPr>
              <p:nvPr/>
            </p:nvPicPr>
            <p:blipFill rotWithShape="1">
              <a:blip r:embed="rId2"/>
              <a:srcRect l="33482" t="27500" r="32433" b="13810"/>
              <a:stretch/>
            </p:blipFill>
            <p:spPr>
              <a:xfrm>
                <a:off x="5168749" y="70710"/>
                <a:ext cx="6965420" cy="6746469"/>
              </a:xfrm>
              <a:prstGeom prst="rect">
                <a:avLst/>
              </a:prstGeom>
            </p:spPr>
          </p:pic>
          <p:grpSp>
            <p:nvGrpSpPr>
              <p:cNvPr id="20" name="グループ化 19">
                <a:extLst>
                  <a:ext uri="{FF2B5EF4-FFF2-40B4-BE49-F238E27FC236}">
                    <a16:creationId xmlns:a16="http://schemas.microsoft.com/office/drawing/2014/main" id="{E84E7370-A086-1191-BEEC-D3116BA3F8F6}"/>
                  </a:ext>
                </a:extLst>
              </p:cNvPr>
              <p:cNvGrpSpPr/>
              <p:nvPr/>
            </p:nvGrpSpPr>
            <p:grpSpPr>
              <a:xfrm>
                <a:off x="5357986" y="385990"/>
                <a:ext cx="4602443" cy="905793"/>
                <a:chOff x="5081761" y="385990"/>
                <a:chExt cx="4602443" cy="905793"/>
              </a:xfrm>
            </p:grpSpPr>
            <p:sp>
              <p:nvSpPr>
                <p:cNvPr id="15" name="四角形: 角を丸くする 14">
                  <a:extLst>
                    <a:ext uri="{FF2B5EF4-FFF2-40B4-BE49-F238E27FC236}">
                      <a16:creationId xmlns:a16="http://schemas.microsoft.com/office/drawing/2014/main" id="{1722C552-4EB5-48DC-DBED-9D727E526D75}"/>
                    </a:ext>
                  </a:extLst>
                </p:cNvPr>
                <p:cNvSpPr/>
                <p:nvPr/>
              </p:nvSpPr>
              <p:spPr>
                <a:xfrm>
                  <a:off x="6866181" y="385991"/>
                  <a:ext cx="1638283" cy="425902"/>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メイリオ" panose="020B0604030504040204" pitchFamily="50" charset="-128"/>
                      <a:ea typeface="メイリオ" panose="020B0604030504040204" pitchFamily="50" charset="-128"/>
                    </a:rPr>
                    <a:t>ベンチュリマスク群（</a:t>
                  </a:r>
                  <a:r>
                    <a:rPr kumimoji="1" lang="en-US" altLang="ja-JP" sz="1200" dirty="0">
                      <a:latin typeface="メイリオ" panose="020B0604030504040204" pitchFamily="50" charset="-128"/>
                      <a:ea typeface="メイリオ" panose="020B0604030504040204" pitchFamily="50" charset="-128"/>
                    </a:rPr>
                    <a:t>41</a:t>
                  </a:r>
                  <a:r>
                    <a:rPr kumimoji="1" lang="ja-JP" altLang="en-US" sz="1200" dirty="0">
                      <a:latin typeface="メイリオ" panose="020B0604030504040204" pitchFamily="50" charset="-128"/>
                      <a:ea typeface="メイリオ" panose="020B0604030504040204" pitchFamily="50" charset="-128"/>
                    </a:rPr>
                    <a:t>人）</a:t>
                  </a:r>
                </a:p>
              </p:txBody>
            </p:sp>
            <p:sp>
              <p:nvSpPr>
                <p:cNvPr id="16" name="四角形: 角を丸くする 15">
                  <a:extLst>
                    <a:ext uri="{FF2B5EF4-FFF2-40B4-BE49-F238E27FC236}">
                      <a16:creationId xmlns:a16="http://schemas.microsoft.com/office/drawing/2014/main" id="{2D39E0EB-21D8-E0AC-84E3-D5905AD43B1A}"/>
                    </a:ext>
                  </a:extLst>
                </p:cNvPr>
                <p:cNvSpPr/>
                <p:nvPr/>
              </p:nvSpPr>
              <p:spPr>
                <a:xfrm>
                  <a:off x="8537139" y="385990"/>
                  <a:ext cx="1147065" cy="425903"/>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latin typeface="メイリオ" panose="020B0604030504040204" pitchFamily="50" charset="-128"/>
                      <a:ea typeface="メイリオ" panose="020B0604030504040204" pitchFamily="50" charset="-128"/>
                    </a:rPr>
                    <a:t>HFNO</a:t>
                  </a:r>
                  <a:r>
                    <a:rPr kumimoji="1" lang="ja-JP" altLang="en-US" sz="1200" dirty="0">
                      <a:latin typeface="メイリオ" panose="020B0604030504040204" pitchFamily="50" charset="-128"/>
                      <a:ea typeface="メイリオ" panose="020B0604030504040204" pitchFamily="50" charset="-128"/>
                    </a:rPr>
                    <a:t>群</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42</a:t>
                  </a:r>
                  <a:r>
                    <a:rPr kumimoji="1" lang="ja-JP" altLang="en-US" sz="1200" dirty="0">
                      <a:latin typeface="メイリオ" panose="020B0604030504040204" pitchFamily="50" charset="-128"/>
                      <a:ea typeface="メイリオ" panose="020B0604030504040204" pitchFamily="50" charset="-128"/>
                    </a:rPr>
                    <a:t>人）</a:t>
                  </a:r>
                </a:p>
              </p:txBody>
            </p:sp>
            <p:sp>
              <p:nvSpPr>
                <p:cNvPr id="17" name="四角形: 角を丸くする 16">
                  <a:extLst>
                    <a:ext uri="{FF2B5EF4-FFF2-40B4-BE49-F238E27FC236}">
                      <a16:creationId xmlns:a16="http://schemas.microsoft.com/office/drawing/2014/main" id="{64B2F824-7DF5-242F-DAE0-8B6352ABC55A}"/>
                    </a:ext>
                  </a:extLst>
                </p:cNvPr>
                <p:cNvSpPr/>
                <p:nvPr/>
              </p:nvSpPr>
              <p:spPr>
                <a:xfrm>
                  <a:off x="5081761" y="1022363"/>
                  <a:ext cx="1476028" cy="269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900" dirty="0">
                      <a:solidFill>
                        <a:schemeClr val="tx1"/>
                      </a:solidFill>
                      <a:latin typeface="メイリオ" panose="020B0604030504040204" pitchFamily="50" charset="-128"/>
                      <a:ea typeface="メイリオ" panose="020B0604030504040204" pitchFamily="50" charset="-128"/>
                    </a:rPr>
                    <a:t>PACU</a:t>
                  </a:r>
                  <a:r>
                    <a:rPr kumimoji="1" lang="ja-JP" altLang="en-US" sz="900" dirty="0">
                      <a:solidFill>
                        <a:schemeClr val="tx1"/>
                      </a:solidFill>
                      <a:latin typeface="メイリオ" panose="020B0604030504040204" pitchFamily="50" charset="-128"/>
                      <a:ea typeface="メイリオ" panose="020B0604030504040204" pitchFamily="50" charset="-128"/>
                    </a:rPr>
                    <a:t>入室時</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酸素投与</a:t>
                  </a:r>
                  <a:r>
                    <a:rPr kumimoji="1" lang="en-US" altLang="ja-JP" sz="900" dirty="0">
                      <a:solidFill>
                        <a:schemeClr val="tx1"/>
                      </a:solidFill>
                      <a:latin typeface="メイリオ" panose="020B0604030504040204" pitchFamily="50" charset="-128"/>
                      <a:ea typeface="メイリオ" panose="020B0604030504040204" pitchFamily="50" charset="-128"/>
                    </a:rPr>
                    <a:t>2</a:t>
                  </a:r>
                  <a:r>
                    <a:rPr kumimoji="1" lang="ja-JP" altLang="en-US" sz="900" dirty="0">
                      <a:solidFill>
                        <a:schemeClr val="tx1"/>
                      </a:solidFill>
                      <a:latin typeface="メイリオ" panose="020B0604030504040204" pitchFamily="50" charset="-128"/>
                      <a:ea typeface="メイリオ" panose="020B0604030504040204" pitchFamily="50" charset="-128"/>
                    </a:rPr>
                    <a:t>時間後</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grpSp>
          <p:sp>
            <p:nvSpPr>
              <p:cNvPr id="4" name="四角形: 角を丸くする 3">
                <a:extLst>
                  <a:ext uri="{FF2B5EF4-FFF2-40B4-BE49-F238E27FC236}">
                    <a16:creationId xmlns:a16="http://schemas.microsoft.com/office/drawing/2014/main" id="{BAF1AA10-ABC3-1E1A-D728-C671742A2A02}"/>
                  </a:ext>
                </a:extLst>
              </p:cNvPr>
              <p:cNvSpPr/>
              <p:nvPr/>
            </p:nvSpPr>
            <p:spPr>
              <a:xfrm>
                <a:off x="5357986" y="1392490"/>
                <a:ext cx="1476028" cy="269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900" dirty="0">
                    <a:solidFill>
                      <a:schemeClr val="tx1"/>
                    </a:solidFill>
                    <a:latin typeface="メイリオ" panose="020B0604030504040204" pitchFamily="50" charset="-128"/>
                    <a:ea typeface="メイリオ" panose="020B0604030504040204" pitchFamily="50" charset="-128"/>
                  </a:rPr>
                  <a:t>PACU</a:t>
                </a:r>
                <a:r>
                  <a:rPr kumimoji="1" lang="ja-JP" altLang="en-US" sz="900" dirty="0">
                    <a:solidFill>
                      <a:schemeClr val="tx1"/>
                    </a:solidFill>
                    <a:latin typeface="メイリオ" panose="020B0604030504040204" pitchFamily="50" charset="-128"/>
                    <a:ea typeface="メイリオ" panose="020B0604030504040204" pitchFamily="50" charset="-128"/>
                  </a:rPr>
                  <a:t>入室時</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酸素投与</a:t>
                </a:r>
                <a:r>
                  <a:rPr kumimoji="1" lang="en-US" altLang="ja-JP" sz="900" dirty="0">
                    <a:solidFill>
                      <a:schemeClr val="tx1"/>
                    </a:solidFill>
                    <a:latin typeface="メイリオ" panose="020B0604030504040204" pitchFamily="50" charset="-128"/>
                    <a:ea typeface="メイリオ" panose="020B0604030504040204" pitchFamily="50" charset="-128"/>
                  </a:rPr>
                  <a:t>2</a:t>
                </a:r>
                <a:r>
                  <a:rPr kumimoji="1" lang="ja-JP" altLang="en-US" sz="900" dirty="0">
                    <a:solidFill>
                      <a:schemeClr val="tx1"/>
                    </a:solidFill>
                    <a:latin typeface="メイリオ" panose="020B0604030504040204" pitchFamily="50" charset="-128"/>
                    <a:ea typeface="メイリオ" panose="020B0604030504040204" pitchFamily="50" charset="-128"/>
                  </a:rPr>
                  <a:t>時間後</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sp>
            <p:nvSpPr>
              <p:cNvPr id="5" name="四角形: 角を丸くする 4">
                <a:extLst>
                  <a:ext uri="{FF2B5EF4-FFF2-40B4-BE49-F238E27FC236}">
                    <a16:creationId xmlns:a16="http://schemas.microsoft.com/office/drawing/2014/main" id="{8557AE94-4236-EC91-42AD-BF4B8B45F4CA}"/>
                  </a:ext>
                </a:extLst>
              </p:cNvPr>
              <p:cNvSpPr/>
              <p:nvPr/>
            </p:nvSpPr>
            <p:spPr>
              <a:xfrm>
                <a:off x="5357986" y="1796621"/>
                <a:ext cx="1476028" cy="23220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900" dirty="0">
                    <a:solidFill>
                      <a:schemeClr val="tx1"/>
                    </a:solidFill>
                    <a:latin typeface="メイリオ" panose="020B0604030504040204" pitchFamily="50" charset="-128"/>
                    <a:ea typeface="メイリオ" panose="020B0604030504040204" pitchFamily="50" charset="-128"/>
                  </a:rPr>
                  <a:t>PACU</a:t>
                </a:r>
                <a:r>
                  <a:rPr kumimoji="1" lang="ja-JP" altLang="en-US" sz="900" dirty="0">
                    <a:solidFill>
                      <a:schemeClr val="tx1"/>
                    </a:solidFill>
                    <a:latin typeface="メイリオ" panose="020B0604030504040204" pitchFamily="50" charset="-128"/>
                    <a:ea typeface="メイリオ" panose="020B0604030504040204" pitchFamily="50" charset="-128"/>
                  </a:rPr>
                  <a:t>入室時</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酸素投与</a:t>
                </a:r>
                <a:r>
                  <a:rPr kumimoji="1" lang="en-US" altLang="ja-JP" sz="900" dirty="0">
                    <a:solidFill>
                      <a:schemeClr val="tx1"/>
                    </a:solidFill>
                    <a:latin typeface="メイリオ" panose="020B0604030504040204" pitchFamily="50" charset="-128"/>
                    <a:ea typeface="メイリオ" panose="020B0604030504040204" pitchFamily="50" charset="-128"/>
                  </a:rPr>
                  <a:t>2</a:t>
                </a:r>
                <a:r>
                  <a:rPr kumimoji="1" lang="ja-JP" altLang="en-US" sz="900" dirty="0">
                    <a:solidFill>
                      <a:schemeClr val="tx1"/>
                    </a:solidFill>
                    <a:latin typeface="メイリオ" panose="020B0604030504040204" pitchFamily="50" charset="-128"/>
                    <a:ea typeface="メイリオ" panose="020B0604030504040204" pitchFamily="50" charset="-128"/>
                  </a:rPr>
                  <a:t>時間後</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sp>
            <p:nvSpPr>
              <p:cNvPr id="6" name="四角形: 角を丸くする 5">
                <a:extLst>
                  <a:ext uri="{FF2B5EF4-FFF2-40B4-BE49-F238E27FC236}">
                    <a16:creationId xmlns:a16="http://schemas.microsoft.com/office/drawing/2014/main" id="{85B226A9-F360-ADBE-36CD-0555667F65B7}"/>
                  </a:ext>
                </a:extLst>
              </p:cNvPr>
              <p:cNvSpPr/>
              <p:nvPr/>
            </p:nvSpPr>
            <p:spPr>
              <a:xfrm>
                <a:off x="5357986" y="2163536"/>
                <a:ext cx="1476028" cy="23220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900" dirty="0">
                    <a:solidFill>
                      <a:schemeClr val="tx1"/>
                    </a:solidFill>
                    <a:latin typeface="メイリオ" panose="020B0604030504040204" pitchFamily="50" charset="-128"/>
                    <a:ea typeface="メイリオ" panose="020B0604030504040204" pitchFamily="50" charset="-128"/>
                  </a:rPr>
                  <a:t>PACU</a:t>
                </a:r>
                <a:r>
                  <a:rPr kumimoji="1" lang="ja-JP" altLang="en-US" sz="900" dirty="0">
                    <a:solidFill>
                      <a:schemeClr val="tx1"/>
                    </a:solidFill>
                    <a:latin typeface="メイリオ" panose="020B0604030504040204" pitchFamily="50" charset="-128"/>
                    <a:ea typeface="メイリオ" panose="020B0604030504040204" pitchFamily="50" charset="-128"/>
                  </a:rPr>
                  <a:t>入室時</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酸素投与</a:t>
                </a:r>
                <a:r>
                  <a:rPr kumimoji="1" lang="en-US" altLang="ja-JP" sz="900" dirty="0">
                    <a:solidFill>
                      <a:schemeClr val="tx1"/>
                    </a:solidFill>
                    <a:latin typeface="メイリオ" panose="020B0604030504040204" pitchFamily="50" charset="-128"/>
                    <a:ea typeface="メイリオ" panose="020B0604030504040204" pitchFamily="50" charset="-128"/>
                  </a:rPr>
                  <a:t>2</a:t>
                </a:r>
                <a:r>
                  <a:rPr kumimoji="1" lang="ja-JP" altLang="en-US" sz="900" dirty="0">
                    <a:solidFill>
                      <a:schemeClr val="tx1"/>
                    </a:solidFill>
                    <a:latin typeface="メイリオ" panose="020B0604030504040204" pitchFamily="50" charset="-128"/>
                    <a:ea typeface="メイリオ" panose="020B0604030504040204" pitchFamily="50" charset="-128"/>
                  </a:rPr>
                  <a:t>時間後</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96B1BBBF-949A-567E-DCD0-C1C5ADB4234E}"/>
                  </a:ext>
                </a:extLst>
              </p:cNvPr>
              <p:cNvSpPr/>
              <p:nvPr/>
            </p:nvSpPr>
            <p:spPr>
              <a:xfrm>
                <a:off x="5357986" y="2561343"/>
                <a:ext cx="1476028" cy="23220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900" dirty="0">
                    <a:solidFill>
                      <a:schemeClr val="tx1"/>
                    </a:solidFill>
                    <a:latin typeface="メイリオ" panose="020B0604030504040204" pitchFamily="50" charset="-128"/>
                    <a:ea typeface="メイリオ" panose="020B0604030504040204" pitchFamily="50" charset="-128"/>
                  </a:rPr>
                  <a:t>PACU</a:t>
                </a:r>
                <a:r>
                  <a:rPr kumimoji="1" lang="ja-JP" altLang="en-US" sz="900" dirty="0">
                    <a:solidFill>
                      <a:schemeClr val="tx1"/>
                    </a:solidFill>
                    <a:latin typeface="メイリオ" panose="020B0604030504040204" pitchFamily="50" charset="-128"/>
                    <a:ea typeface="メイリオ" panose="020B0604030504040204" pitchFamily="50" charset="-128"/>
                  </a:rPr>
                  <a:t>入室時</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酸素投与</a:t>
                </a:r>
                <a:r>
                  <a:rPr kumimoji="1" lang="en-US" altLang="ja-JP" sz="900" dirty="0">
                    <a:solidFill>
                      <a:schemeClr val="tx1"/>
                    </a:solidFill>
                    <a:latin typeface="メイリオ" panose="020B0604030504040204" pitchFamily="50" charset="-128"/>
                    <a:ea typeface="メイリオ" panose="020B0604030504040204" pitchFamily="50" charset="-128"/>
                  </a:rPr>
                  <a:t>2</a:t>
                </a:r>
                <a:r>
                  <a:rPr kumimoji="1" lang="ja-JP" altLang="en-US" sz="900" dirty="0">
                    <a:solidFill>
                      <a:schemeClr val="tx1"/>
                    </a:solidFill>
                    <a:latin typeface="メイリオ" panose="020B0604030504040204" pitchFamily="50" charset="-128"/>
                    <a:ea typeface="メイリオ" panose="020B0604030504040204" pitchFamily="50" charset="-128"/>
                  </a:rPr>
                  <a:t>時間後</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sp>
            <p:nvSpPr>
              <p:cNvPr id="8" name="四角形: 角を丸くする 7">
                <a:extLst>
                  <a:ext uri="{FF2B5EF4-FFF2-40B4-BE49-F238E27FC236}">
                    <a16:creationId xmlns:a16="http://schemas.microsoft.com/office/drawing/2014/main" id="{540253BA-F664-9761-B13E-81582A64AAEA}"/>
                  </a:ext>
                </a:extLst>
              </p:cNvPr>
              <p:cNvSpPr/>
              <p:nvPr/>
            </p:nvSpPr>
            <p:spPr>
              <a:xfrm>
                <a:off x="5357986" y="2950986"/>
                <a:ext cx="1476028" cy="23220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900" dirty="0">
                    <a:solidFill>
                      <a:schemeClr val="tx1"/>
                    </a:solidFill>
                    <a:latin typeface="メイリオ" panose="020B0604030504040204" pitchFamily="50" charset="-128"/>
                    <a:ea typeface="メイリオ" panose="020B0604030504040204" pitchFamily="50" charset="-128"/>
                  </a:rPr>
                  <a:t>PACU</a:t>
                </a:r>
                <a:r>
                  <a:rPr kumimoji="1" lang="ja-JP" altLang="en-US" sz="900" dirty="0">
                    <a:solidFill>
                      <a:schemeClr val="tx1"/>
                    </a:solidFill>
                    <a:latin typeface="メイリオ" panose="020B0604030504040204" pitchFamily="50" charset="-128"/>
                    <a:ea typeface="メイリオ" panose="020B0604030504040204" pitchFamily="50" charset="-128"/>
                  </a:rPr>
                  <a:t>入室時</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酸素投与</a:t>
                </a:r>
                <a:r>
                  <a:rPr kumimoji="1" lang="en-US" altLang="ja-JP" sz="900" dirty="0">
                    <a:solidFill>
                      <a:schemeClr val="tx1"/>
                    </a:solidFill>
                    <a:latin typeface="メイリオ" panose="020B0604030504040204" pitchFamily="50" charset="-128"/>
                    <a:ea typeface="メイリオ" panose="020B0604030504040204" pitchFamily="50" charset="-128"/>
                  </a:rPr>
                  <a:t>2</a:t>
                </a:r>
                <a:r>
                  <a:rPr kumimoji="1" lang="ja-JP" altLang="en-US" sz="900" dirty="0">
                    <a:solidFill>
                      <a:schemeClr val="tx1"/>
                    </a:solidFill>
                    <a:latin typeface="メイリオ" panose="020B0604030504040204" pitchFamily="50" charset="-128"/>
                    <a:ea typeface="メイリオ" panose="020B0604030504040204" pitchFamily="50" charset="-128"/>
                  </a:rPr>
                  <a:t>時間後</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sp>
            <p:nvSpPr>
              <p:cNvPr id="9" name="四角形: 角を丸くする 8">
                <a:extLst>
                  <a:ext uri="{FF2B5EF4-FFF2-40B4-BE49-F238E27FC236}">
                    <a16:creationId xmlns:a16="http://schemas.microsoft.com/office/drawing/2014/main" id="{70DE51E7-0206-4916-465D-11F6B1F6FE37}"/>
                  </a:ext>
                </a:extLst>
              </p:cNvPr>
              <p:cNvSpPr/>
              <p:nvPr/>
            </p:nvSpPr>
            <p:spPr>
              <a:xfrm>
                <a:off x="5357986" y="3808639"/>
                <a:ext cx="1784420" cy="37191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900" dirty="0">
                    <a:solidFill>
                      <a:schemeClr val="tx1"/>
                    </a:solidFill>
                    <a:latin typeface="メイリオ" panose="020B0604030504040204" pitchFamily="50" charset="-128"/>
                    <a:ea typeface="メイリオ" panose="020B0604030504040204" pitchFamily="50" charset="-128"/>
                  </a:rPr>
                  <a:t>麻酔導入前</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en-US" altLang="ja-JP" sz="900" dirty="0">
                    <a:solidFill>
                      <a:schemeClr val="tx1"/>
                    </a:solidFill>
                    <a:latin typeface="メイリオ" panose="020B0604030504040204" pitchFamily="50" charset="-128"/>
                    <a:ea typeface="メイリオ" panose="020B0604030504040204" pitchFamily="50" charset="-128"/>
                  </a:rPr>
                  <a:t>PACU</a:t>
                </a:r>
                <a:r>
                  <a:rPr kumimoji="1" lang="ja-JP" altLang="en-US" sz="900" dirty="0">
                    <a:solidFill>
                      <a:schemeClr val="tx1"/>
                    </a:solidFill>
                    <a:latin typeface="メイリオ" panose="020B0604030504040204" pitchFamily="50" charset="-128"/>
                    <a:ea typeface="メイリオ" panose="020B0604030504040204" pitchFamily="50" charset="-128"/>
                  </a:rPr>
                  <a:t>入室時</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酸素投与</a:t>
                </a:r>
                <a:r>
                  <a:rPr kumimoji="1" lang="en-US" altLang="ja-JP" sz="900" dirty="0">
                    <a:solidFill>
                      <a:schemeClr val="tx1"/>
                    </a:solidFill>
                    <a:latin typeface="メイリオ" panose="020B0604030504040204" pitchFamily="50" charset="-128"/>
                    <a:ea typeface="メイリオ" panose="020B0604030504040204" pitchFamily="50" charset="-128"/>
                  </a:rPr>
                  <a:t>2</a:t>
                </a:r>
                <a:r>
                  <a:rPr kumimoji="1" lang="ja-JP" altLang="en-US" sz="900" dirty="0">
                    <a:solidFill>
                      <a:schemeClr val="tx1"/>
                    </a:solidFill>
                    <a:latin typeface="メイリオ" panose="020B0604030504040204" pitchFamily="50" charset="-128"/>
                    <a:ea typeface="メイリオ" panose="020B0604030504040204" pitchFamily="50" charset="-128"/>
                  </a:rPr>
                  <a:t>時間後</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1FEA63EE-ABB6-45BD-2009-9720760354F7}"/>
                  </a:ext>
                </a:extLst>
              </p:cNvPr>
              <p:cNvSpPr/>
              <p:nvPr/>
            </p:nvSpPr>
            <p:spPr>
              <a:xfrm>
                <a:off x="5357986" y="4544508"/>
                <a:ext cx="1784420" cy="39179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麻酔導入前</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en-US" altLang="ja-JP" sz="900" dirty="0">
                    <a:solidFill>
                      <a:schemeClr val="tx1"/>
                    </a:solidFill>
                    <a:latin typeface="メイリオ" panose="020B0604030504040204" pitchFamily="50" charset="-128"/>
                    <a:ea typeface="メイリオ" panose="020B0604030504040204" pitchFamily="50" charset="-128"/>
                  </a:rPr>
                  <a:t>PACU</a:t>
                </a:r>
                <a:r>
                  <a:rPr kumimoji="1" lang="ja-JP" altLang="en-US" sz="900" dirty="0">
                    <a:solidFill>
                      <a:schemeClr val="tx1"/>
                    </a:solidFill>
                    <a:latin typeface="メイリオ" panose="020B0604030504040204" pitchFamily="50" charset="-128"/>
                    <a:ea typeface="メイリオ" panose="020B0604030504040204" pitchFamily="50" charset="-128"/>
                  </a:rPr>
                  <a:t>入室時</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酸素投与</a:t>
                </a:r>
                <a:r>
                  <a:rPr kumimoji="1" lang="en-US" altLang="ja-JP" sz="900" dirty="0">
                    <a:solidFill>
                      <a:schemeClr val="tx1"/>
                    </a:solidFill>
                    <a:latin typeface="メイリオ" panose="020B0604030504040204" pitchFamily="50" charset="-128"/>
                    <a:ea typeface="メイリオ" panose="020B0604030504040204" pitchFamily="50" charset="-128"/>
                  </a:rPr>
                  <a:t>2</a:t>
                </a:r>
                <a:r>
                  <a:rPr kumimoji="1" lang="ja-JP" altLang="en-US" sz="900" dirty="0">
                    <a:solidFill>
                      <a:schemeClr val="tx1"/>
                    </a:solidFill>
                    <a:latin typeface="メイリオ" panose="020B0604030504040204" pitchFamily="50" charset="-128"/>
                    <a:ea typeface="メイリオ" panose="020B0604030504040204" pitchFamily="50" charset="-128"/>
                  </a:rPr>
                  <a:t>時間後</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sp>
            <p:nvSpPr>
              <p:cNvPr id="12" name="四角形: 角を丸くする 11">
                <a:extLst>
                  <a:ext uri="{FF2B5EF4-FFF2-40B4-BE49-F238E27FC236}">
                    <a16:creationId xmlns:a16="http://schemas.microsoft.com/office/drawing/2014/main" id="{8C2EA018-39A4-0BFF-D404-215C7D0C0B87}"/>
                  </a:ext>
                </a:extLst>
              </p:cNvPr>
              <p:cNvSpPr/>
              <p:nvPr/>
            </p:nvSpPr>
            <p:spPr>
              <a:xfrm>
                <a:off x="5357985" y="5046086"/>
                <a:ext cx="1753107" cy="41785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麻酔導入前</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en-US" altLang="ja-JP" sz="900" dirty="0">
                    <a:solidFill>
                      <a:schemeClr val="tx1"/>
                    </a:solidFill>
                    <a:latin typeface="メイリオ" panose="020B0604030504040204" pitchFamily="50" charset="-128"/>
                    <a:ea typeface="メイリオ" panose="020B0604030504040204" pitchFamily="50" charset="-128"/>
                  </a:rPr>
                  <a:t>PACU</a:t>
                </a:r>
                <a:r>
                  <a:rPr kumimoji="1" lang="ja-JP" altLang="en-US" sz="900" dirty="0">
                    <a:solidFill>
                      <a:schemeClr val="tx1"/>
                    </a:solidFill>
                    <a:latin typeface="メイリオ" panose="020B0604030504040204" pitchFamily="50" charset="-128"/>
                    <a:ea typeface="メイリオ" panose="020B0604030504040204" pitchFamily="50" charset="-128"/>
                  </a:rPr>
                  <a:t>入室時</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酸素投与</a:t>
                </a:r>
                <a:r>
                  <a:rPr kumimoji="1" lang="en-US" altLang="ja-JP" sz="900" dirty="0">
                    <a:solidFill>
                      <a:schemeClr val="tx1"/>
                    </a:solidFill>
                    <a:latin typeface="メイリオ" panose="020B0604030504040204" pitchFamily="50" charset="-128"/>
                    <a:ea typeface="メイリオ" panose="020B0604030504040204" pitchFamily="50" charset="-128"/>
                  </a:rPr>
                  <a:t>2</a:t>
                </a:r>
                <a:r>
                  <a:rPr kumimoji="1" lang="ja-JP" altLang="en-US" sz="900" dirty="0">
                    <a:solidFill>
                      <a:schemeClr val="tx1"/>
                    </a:solidFill>
                    <a:latin typeface="メイリオ" panose="020B0604030504040204" pitchFamily="50" charset="-128"/>
                    <a:ea typeface="メイリオ" panose="020B0604030504040204" pitchFamily="50" charset="-128"/>
                  </a:rPr>
                  <a:t>時間後</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sp>
            <p:nvSpPr>
              <p:cNvPr id="14" name="四角形: 角を丸くする 13">
                <a:extLst>
                  <a:ext uri="{FF2B5EF4-FFF2-40B4-BE49-F238E27FC236}">
                    <a16:creationId xmlns:a16="http://schemas.microsoft.com/office/drawing/2014/main" id="{300A785C-B2A6-2BAE-E6F1-5881ED7CBC49}"/>
                  </a:ext>
                </a:extLst>
              </p:cNvPr>
              <p:cNvSpPr/>
              <p:nvPr/>
            </p:nvSpPr>
            <p:spPr>
              <a:xfrm>
                <a:off x="5357984" y="5573730"/>
                <a:ext cx="1784419" cy="39179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麻酔導入前</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en-US" altLang="ja-JP" sz="900" dirty="0">
                    <a:solidFill>
                      <a:schemeClr val="tx1"/>
                    </a:solidFill>
                    <a:latin typeface="メイリオ" panose="020B0604030504040204" pitchFamily="50" charset="-128"/>
                    <a:ea typeface="メイリオ" panose="020B0604030504040204" pitchFamily="50" charset="-128"/>
                  </a:rPr>
                  <a:t>PACU</a:t>
                </a:r>
                <a:r>
                  <a:rPr kumimoji="1" lang="ja-JP" altLang="en-US" sz="900" dirty="0">
                    <a:solidFill>
                      <a:schemeClr val="tx1"/>
                    </a:solidFill>
                    <a:latin typeface="メイリオ" panose="020B0604030504040204" pitchFamily="50" charset="-128"/>
                    <a:ea typeface="メイリオ" panose="020B0604030504040204" pitchFamily="50" charset="-128"/>
                  </a:rPr>
                  <a:t>入室時</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酸素投与</a:t>
                </a:r>
                <a:r>
                  <a:rPr kumimoji="1" lang="en-US" altLang="ja-JP" sz="900" dirty="0">
                    <a:solidFill>
                      <a:schemeClr val="tx1"/>
                    </a:solidFill>
                    <a:latin typeface="メイリオ" panose="020B0604030504040204" pitchFamily="50" charset="-128"/>
                    <a:ea typeface="メイリオ" panose="020B0604030504040204" pitchFamily="50" charset="-128"/>
                  </a:rPr>
                  <a:t>2</a:t>
                </a:r>
                <a:r>
                  <a:rPr kumimoji="1" lang="ja-JP" altLang="en-US" sz="900" dirty="0">
                    <a:solidFill>
                      <a:schemeClr val="tx1"/>
                    </a:solidFill>
                    <a:latin typeface="メイリオ" panose="020B0604030504040204" pitchFamily="50" charset="-128"/>
                    <a:ea typeface="メイリオ" panose="020B0604030504040204" pitchFamily="50" charset="-128"/>
                  </a:rPr>
                  <a:t>時間後</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sp>
            <p:nvSpPr>
              <p:cNvPr id="18" name="四角形: 角を丸くする 17">
                <a:extLst>
                  <a:ext uri="{FF2B5EF4-FFF2-40B4-BE49-F238E27FC236}">
                    <a16:creationId xmlns:a16="http://schemas.microsoft.com/office/drawing/2014/main" id="{049BAF7E-5383-80C6-0FBB-FC9198B577B2}"/>
                  </a:ext>
                </a:extLst>
              </p:cNvPr>
              <p:cNvSpPr/>
              <p:nvPr/>
            </p:nvSpPr>
            <p:spPr>
              <a:xfrm>
                <a:off x="5357986" y="6267964"/>
                <a:ext cx="1784420" cy="34509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900" dirty="0">
                    <a:solidFill>
                      <a:schemeClr val="tx1"/>
                    </a:solidFill>
                    <a:latin typeface="メイリオ" panose="020B0604030504040204" pitchFamily="50" charset="-128"/>
                    <a:ea typeface="メイリオ" panose="020B0604030504040204" pitchFamily="50" charset="-128"/>
                  </a:rPr>
                  <a:t>麻酔導入前</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en-US" altLang="ja-JP" sz="900" dirty="0">
                    <a:solidFill>
                      <a:schemeClr val="tx1"/>
                    </a:solidFill>
                    <a:latin typeface="メイリオ" panose="020B0604030504040204" pitchFamily="50" charset="-128"/>
                    <a:ea typeface="メイリオ" panose="020B0604030504040204" pitchFamily="50" charset="-128"/>
                  </a:rPr>
                  <a:t>PACU</a:t>
                </a:r>
                <a:r>
                  <a:rPr kumimoji="1" lang="ja-JP" altLang="en-US" sz="900" dirty="0">
                    <a:solidFill>
                      <a:schemeClr val="tx1"/>
                    </a:solidFill>
                    <a:latin typeface="メイリオ" panose="020B0604030504040204" pitchFamily="50" charset="-128"/>
                    <a:ea typeface="メイリオ" panose="020B0604030504040204" pitchFamily="50" charset="-128"/>
                  </a:rPr>
                  <a:t>入室時</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酸素投与</a:t>
                </a:r>
                <a:r>
                  <a:rPr kumimoji="1" lang="en-US" altLang="ja-JP" sz="900" dirty="0">
                    <a:solidFill>
                      <a:schemeClr val="tx1"/>
                    </a:solidFill>
                    <a:latin typeface="メイリオ" panose="020B0604030504040204" pitchFamily="50" charset="-128"/>
                    <a:ea typeface="メイリオ" panose="020B0604030504040204" pitchFamily="50" charset="-128"/>
                  </a:rPr>
                  <a:t>2</a:t>
                </a:r>
                <a:r>
                  <a:rPr kumimoji="1" lang="ja-JP" altLang="en-US" sz="900" dirty="0">
                    <a:solidFill>
                      <a:schemeClr val="tx1"/>
                    </a:solidFill>
                    <a:latin typeface="メイリオ" panose="020B0604030504040204" pitchFamily="50" charset="-128"/>
                    <a:ea typeface="メイリオ" panose="020B0604030504040204" pitchFamily="50" charset="-128"/>
                  </a:rPr>
                  <a:t>時間後</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grpSp>
        <p:sp>
          <p:nvSpPr>
            <p:cNvPr id="27" name="四角形: 角を丸くする 26">
              <a:extLst>
                <a:ext uri="{FF2B5EF4-FFF2-40B4-BE49-F238E27FC236}">
                  <a16:creationId xmlns:a16="http://schemas.microsoft.com/office/drawing/2014/main" id="{96C3A80F-8F79-8BC4-4163-CE6DBEE65129}"/>
                </a:ext>
              </a:extLst>
            </p:cNvPr>
            <p:cNvSpPr/>
            <p:nvPr/>
          </p:nvSpPr>
          <p:spPr>
            <a:xfrm>
              <a:off x="5357986" y="3183190"/>
              <a:ext cx="2139452" cy="48042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800" dirty="0">
                  <a:solidFill>
                    <a:schemeClr val="tx1"/>
                  </a:solidFill>
                  <a:latin typeface="メイリオ" panose="020B0604030504040204" pitchFamily="50" charset="-128"/>
                  <a:ea typeface="メイリオ" panose="020B0604030504040204" pitchFamily="50" charset="-128"/>
                </a:rPr>
                <a:t>治療</a:t>
              </a:r>
              <a:r>
                <a:rPr kumimoji="1" lang="en-US" altLang="ja-JP" sz="800" dirty="0">
                  <a:solidFill>
                    <a:schemeClr val="tx1"/>
                  </a:solidFill>
                  <a:latin typeface="メイリオ" panose="020B0604030504040204" pitchFamily="50" charset="-128"/>
                  <a:ea typeface="メイリオ" panose="020B0604030504040204" pitchFamily="50" charset="-128"/>
                </a:rPr>
                <a:t>2</a:t>
              </a:r>
              <a:r>
                <a:rPr kumimoji="1" lang="ja-JP" altLang="en-US" sz="800" dirty="0">
                  <a:solidFill>
                    <a:schemeClr val="tx1"/>
                  </a:solidFill>
                  <a:latin typeface="メイリオ" panose="020B0604030504040204" pitchFamily="50" charset="-128"/>
                  <a:ea typeface="メイリオ" panose="020B0604030504040204" pitchFamily="50" charset="-128"/>
                </a:rPr>
                <a:t>時間後の抜管からの</a:t>
              </a:r>
              <a:r>
                <a:rPr kumimoji="1" lang="el-GR" altLang="ja-JP" sz="800" dirty="0">
                  <a:solidFill>
                    <a:schemeClr val="tx1"/>
                  </a:solidFill>
                  <a:latin typeface="メイリオ" panose="020B0604030504040204" pitchFamily="50" charset="-128"/>
                  <a:ea typeface="メイリオ" panose="020B0604030504040204" pitchFamily="50" charset="-128"/>
                </a:rPr>
                <a:t>Δ</a:t>
              </a:r>
              <a:r>
                <a:rPr kumimoji="1" lang="en-US" altLang="ja-JP" sz="800" dirty="0">
                  <a:solidFill>
                    <a:schemeClr val="tx1"/>
                  </a:solidFill>
                  <a:latin typeface="メイリオ" panose="020B0604030504040204" pitchFamily="50" charset="-128"/>
                  <a:ea typeface="メイリオ" panose="020B0604030504040204" pitchFamily="50" charset="-128"/>
                </a:rPr>
                <a:t>PaO</a:t>
              </a:r>
              <a:r>
                <a:rPr kumimoji="1" lang="en-US" altLang="ja-JP" sz="800" baseline="-25000" dirty="0">
                  <a:solidFill>
                    <a:schemeClr val="tx1"/>
                  </a:solidFill>
                  <a:latin typeface="メイリオ" panose="020B0604030504040204" pitchFamily="50" charset="-128"/>
                  <a:ea typeface="メイリオ" panose="020B0604030504040204" pitchFamily="50" charset="-128"/>
                </a:rPr>
                <a:t>2</a:t>
              </a:r>
              <a:r>
                <a:rPr kumimoji="1" lang="en-US" altLang="ja-JP" sz="800" dirty="0">
                  <a:solidFill>
                    <a:schemeClr val="tx1"/>
                  </a:solidFill>
                  <a:latin typeface="メイリオ" panose="020B0604030504040204" pitchFamily="50" charset="-128"/>
                  <a:ea typeface="メイリオ" panose="020B0604030504040204" pitchFamily="50" charset="-128"/>
                </a:rPr>
                <a:t>/FiO</a:t>
              </a:r>
              <a:r>
                <a:rPr kumimoji="1" lang="en-US" altLang="ja-JP" sz="800" baseline="-25000" dirty="0">
                  <a:solidFill>
                    <a:schemeClr val="tx1"/>
                  </a:solidFill>
                  <a:latin typeface="メイリオ" panose="020B0604030504040204" pitchFamily="50" charset="-128"/>
                  <a:ea typeface="メイリオ" panose="020B0604030504040204" pitchFamily="50" charset="-128"/>
                </a:rPr>
                <a:t>2</a:t>
              </a:r>
            </a:p>
            <a:p>
              <a:pPr algn="just"/>
              <a:endParaRPr kumimoji="1" lang="en-US" altLang="ja-JP" sz="800" baseline="-25000" dirty="0">
                <a:solidFill>
                  <a:schemeClr val="tx1"/>
                </a:solidFill>
                <a:latin typeface="メイリオ" panose="020B0604030504040204" pitchFamily="50" charset="-128"/>
                <a:ea typeface="メイリオ" panose="020B0604030504040204" pitchFamily="50" charset="-128"/>
              </a:endParaRPr>
            </a:p>
            <a:p>
              <a:pPr algn="just"/>
              <a:r>
                <a:rPr kumimoji="1" lang="en-US" altLang="ja-JP" sz="800" dirty="0">
                  <a:solidFill>
                    <a:schemeClr val="tx1"/>
                  </a:solidFill>
                  <a:latin typeface="メイリオ" panose="020B0604030504040204" pitchFamily="50" charset="-128"/>
                  <a:ea typeface="メイリオ" panose="020B0604030504040204" pitchFamily="50" charset="-128"/>
                </a:rPr>
                <a:t>2</a:t>
              </a:r>
              <a:r>
                <a:rPr kumimoji="1" lang="ja-JP" altLang="en-US" sz="800" dirty="0">
                  <a:solidFill>
                    <a:schemeClr val="tx1"/>
                  </a:solidFill>
                  <a:latin typeface="メイリオ" panose="020B0604030504040204" pitchFamily="50" charset="-128"/>
                  <a:ea typeface="メイリオ" panose="020B0604030504040204" pitchFamily="50" charset="-128"/>
                </a:rPr>
                <a:t>時間の治療後に</a:t>
              </a:r>
              <a:r>
                <a:rPr kumimoji="1" lang="en-US" altLang="ja-JP" sz="800" dirty="0">
                  <a:solidFill>
                    <a:schemeClr val="tx1"/>
                  </a:solidFill>
                  <a:latin typeface="メイリオ" panose="020B0604030504040204" pitchFamily="50" charset="-128"/>
                  <a:ea typeface="メイリオ" panose="020B0604030504040204" pitchFamily="50" charset="-128"/>
                </a:rPr>
                <a:t>PaO</a:t>
              </a:r>
              <a:r>
                <a:rPr kumimoji="1" lang="en-US" altLang="ja-JP" sz="800" baseline="-25000" dirty="0">
                  <a:solidFill>
                    <a:schemeClr val="tx1"/>
                  </a:solidFill>
                  <a:latin typeface="メイリオ" panose="020B0604030504040204" pitchFamily="50" charset="-128"/>
                  <a:ea typeface="メイリオ" panose="020B0604030504040204" pitchFamily="50" charset="-128"/>
                </a:rPr>
                <a:t>2</a:t>
              </a:r>
              <a:r>
                <a:rPr kumimoji="1" lang="en-US" altLang="ja-JP" sz="800" dirty="0">
                  <a:solidFill>
                    <a:schemeClr val="tx1"/>
                  </a:solidFill>
                  <a:latin typeface="メイリオ" panose="020B0604030504040204" pitchFamily="50" charset="-128"/>
                  <a:ea typeface="メイリオ" panose="020B0604030504040204" pitchFamily="50" charset="-128"/>
                </a:rPr>
                <a:t>/FiO</a:t>
              </a:r>
              <a:r>
                <a:rPr kumimoji="1" lang="en-US" altLang="ja-JP" sz="800" baseline="-25000" dirty="0">
                  <a:solidFill>
                    <a:schemeClr val="tx1"/>
                  </a:solidFill>
                  <a:latin typeface="メイリオ" panose="020B0604030504040204" pitchFamily="50" charset="-128"/>
                  <a:ea typeface="メイリオ" panose="020B0604030504040204" pitchFamily="50" charset="-128"/>
                </a:rPr>
                <a:t>2</a:t>
              </a:r>
              <a:r>
                <a:rPr kumimoji="1" lang="en-US" altLang="ja-JP" sz="800" dirty="0">
                  <a:solidFill>
                    <a:schemeClr val="tx1"/>
                  </a:solidFill>
                  <a:latin typeface="メイリオ" panose="020B0604030504040204" pitchFamily="50" charset="-128"/>
                  <a:ea typeface="メイリオ" panose="020B0604030504040204" pitchFamily="50" charset="-128"/>
                </a:rPr>
                <a:t>≤300</a:t>
              </a:r>
              <a:r>
                <a:rPr kumimoji="1" lang="ja-JP" altLang="en-US" sz="800" dirty="0">
                  <a:solidFill>
                    <a:schemeClr val="tx1"/>
                  </a:solidFill>
                  <a:latin typeface="メイリオ" panose="020B0604030504040204" pitchFamily="50" charset="-128"/>
                  <a:ea typeface="メイリオ" panose="020B0604030504040204" pitchFamily="50" charset="-128"/>
                </a:rPr>
                <a:t>の患者</a:t>
              </a:r>
            </a:p>
          </p:txBody>
        </p:sp>
        <p:sp>
          <p:nvSpPr>
            <p:cNvPr id="31" name="四角形: 角を丸くする 30">
              <a:extLst>
                <a:ext uri="{FF2B5EF4-FFF2-40B4-BE49-F238E27FC236}">
                  <a16:creationId xmlns:a16="http://schemas.microsoft.com/office/drawing/2014/main" id="{7EA8218C-2669-F3D1-1C28-348A0D4B191F}"/>
                </a:ext>
              </a:extLst>
            </p:cNvPr>
            <p:cNvSpPr/>
            <p:nvPr/>
          </p:nvSpPr>
          <p:spPr>
            <a:xfrm>
              <a:off x="5313080" y="4188048"/>
              <a:ext cx="2184357" cy="37191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el-GR" altLang="ja-JP" sz="900" dirty="0">
                  <a:solidFill>
                    <a:schemeClr val="tx1"/>
                  </a:solidFill>
                  <a:latin typeface="メイリオ" panose="020B0604030504040204" pitchFamily="50" charset="-128"/>
                  <a:ea typeface="メイリオ" panose="020B0604030504040204" pitchFamily="50" charset="-128"/>
                </a:rPr>
                <a:t>Δ</a:t>
              </a:r>
              <a:r>
                <a:rPr kumimoji="1" lang="ja-JP" altLang="en-US" sz="900" dirty="0">
                  <a:solidFill>
                    <a:schemeClr val="tx1"/>
                  </a:solidFill>
                  <a:latin typeface="メイリオ" panose="020B0604030504040204" pitchFamily="50" charset="-128"/>
                  <a:ea typeface="メイリオ" panose="020B0604030504040204" pitchFamily="50" charset="-128"/>
                </a:rPr>
                <a:t>総</a:t>
              </a:r>
              <a:r>
                <a:rPr kumimoji="1" lang="en-US" altLang="ja-JP" sz="900" dirty="0">
                  <a:solidFill>
                    <a:schemeClr val="tx1"/>
                  </a:solidFill>
                  <a:latin typeface="メイリオ" panose="020B0604030504040204" pitchFamily="50" charset="-128"/>
                  <a:ea typeface="メイリオ" panose="020B0604030504040204" pitchFamily="50" charset="-128"/>
                </a:rPr>
                <a:t>LUS</a:t>
              </a:r>
              <a:r>
                <a:rPr kumimoji="1" lang="ja-JP" altLang="en-US" sz="900" dirty="0">
                  <a:solidFill>
                    <a:schemeClr val="tx1"/>
                  </a:solidFill>
                  <a:latin typeface="メイリオ" panose="020B0604030504040204" pitchFamily="50" charset="-128"/>
                  <a:ea typeface="メイリオ" panose="020B0604030504040204" pitchFamily="50" charset="-128"/>
                </a:rPr>
                <a:t>スコア（</a:t>
              </a:r>
              <a:r>
                <a:rPr kumimoji="1" lang="en-US" altLang="ja-JP" sz="900" dirty="0">
                  <a:solidFill>
                    <a:schemeClr val="tx1"/>
                  </a:solidFill>
                  <a:latin typeface="メイリオ" panose="020B0604030504040204" pitchFamily="50" charset="-128"/>
                  <a:ea typeface="メイリオ" panose="020B0604030504040204" pitchFamily="50" charset="-128"/>
                </a:rPr>
                <a:t>2</a:t>
              </a:r>
              <a:r>
                <a:rPr kumimoji="1" lang="ja-JP" altLang="en-US" sz="900" dirty="0">
                  <a:solidFill>
                    <a:schemeClr val="tx1"/>
                  </a:solidFill>
                  <a:latin typeface="メイリオ" panose="020B0604030504040204" pitchFamily="50" charset="-128"/>
                  <a:ea typeface="メイリオ" panose="020B0604030504040204" pitchFamily="50" charset="-128"/>
                </a:rPr>
                <a:t>時間の</a:t>
              </a:r>
              <a:r>
                <a:rPr kumimoji="1" lang="en-US" altLang="ja-JP" sz="900" dirty="0">
                  <a:solidFill>
                    <a:schemeClr val="tx1"/>
                  </a:solidFill>
                  <a:latin typeface="メイリオ" panose="020B0604030504040204" pitchFamily="50" charset="-128"/>
                  <a:ea typeface="メイリオ" panose="020B0604030504040204" pitchFamily="50" charset="-128"/>
                </a:rPr>
                <a:t>PACU</a:t>
              </a:r>
              <a:r>
                <a:rPr kumimoji="1" lang="ja-JP" altLang="en-US" sz="900" dirty="0">
                  <a:solidFill>
                    <a:schemeClr val="tx1"/>
                  </a:solidFill>
                  <a:latin typeface="メイリオ" panose="020B0604030504040204" pitchFamily="50" charset="-128"/>
                  <a:ea typeface="メイリオ" panose="020B0604030504040204" pitchFamily="50" charset="-128"/>
                </a:rPr>
                <a:t>での治療後）</a:t>
              </a:r>
              <a:endParaRPr kumimoji="1" lang="en-US" altLang="ja-JP" sz="900" baseline="-25000" dirty="0">
                <a:solidFill>
                  <a:schemeClr val="tx1"/>
                </a:solidFill>
                <a:latin typeface="メイリオ" panose="020B0604030504040204" pitchFamily="50" charset="-128"/>
                <a:ea typeface="メイリオ" panose="020B0604030504040204" pitchFamily="50" charset="-128"/>
              </a:endParaRPr>
            </a:p>
            <a:p>
              <a:pPr algn="just"/>
              <a:r>
                <a:rPr kumimoji="1" lang="ja-JP" altLang="en-US" sz="900" dirty="0">
                  <a:solidFill>
                    <a:schemeClr val="tx1"/>
                  </a:solidFill>
                  <a:latin typeface="メイリオ" panose="020B0604030504040204" pitchFamily="50" charset="-128"/>
                  <a:ea typeface="メイリオ" panose="020B0604030504040204" pitchFamily="50" charset="-128"/>
                </a:rPr>
                <a:t>前</a:t>
              </a:r>
              <a:r>
                <a:rPr kumimoji="1" lang="en-US" altLang="ja-JP" sz="900" dirty="0">
                  <a:solidFill>
                    <a:schemeClr val="tx1"/>
                  </a:solidFill>
                  <a:latin typeface="メイリオ" panose="020B0604030504040204" pitchFamily="50" charset="-128"/>
                  <a:ea typeface="メイリオ" panose="020B0604030504040204" pitchFamily="50" charset="-128"/>
                </a:rPr>
                <a:t>LUS</a:t>
              </a:r>
              <a:r>
                <a:rPr kumimoji="1" lang="ja-JP" altLang="en-US" sz="900" dirty="0">
                  <a:solidFill>
                    <a:schemeClr val="tx1"/>
                  </a:solidFill>
                  <a:latin typeface="メイリオ" panose="020B0604030504040204" pitchFamily="50" charset="-128"/>
                  <a:ea typeface="メイリオ" panose="020B0604030504040204" pitchFamily="50" charset="-128"/>
                </a:rPr>
                <a:t>スコア（</a:t>
              </a:r>
              <a:r>
                <a:rPr kumimoji="1" lang="en-US" altLang="ja-JP" sz="900" dirty="0">
                  <a:solidFill>
                    <a:schemeClr val="tx1"/>
                  </a:solidFill>
                  <a:latin typeface="メイリオ" panose="020B0604030504040204" pitchFamily="50" charset="-128"/>
                  <a:ea typeface="メイリオ" panose="020B0604030504040204" pitchFamily="50" charset="-128"/>
                </a:rPr>
                <a:t>L1-L6</a:t>
              </a:r>
              <a:r>
                <a:rPr kumimoji="1" lang="ja-JP" altLang="en-US" sz="900" dirty="0">
                  <a:solidFill>
                    <a:schemeClr val="tx1"/>
                  </a:solidFill>
                  <a:latin typeface="メイリオ" panose="020B0604030504040204" pitchFamily="50" charset="-128"/>
                  <a:ea typeface="メイリオ" panose="020B0604030504040204" pitchFamily="50" charset="-128"/>
                </a:rPr>
                <a:t>）</a:t>
              </a:r>
            </a:p>
          </p:txBody>
        </p:sp>
        <p:sp>
          <p:nvSpPr>
            <p:cNvPr id="32" name="四角形: 角を丸くする 31">
              <a:extLst>
                <a:ext uri="{FF2B5EF4-FFF2-40B4-BE49-F238E27FC236}">
                  <a16:creationId xmlns:a16="http://schemas.microsoft.com/office/drawing/2014/main" id="{16263112-B67D-D42A-4197-1F4B0352FEF0}"/>
                </a:ext>
              </a:extLst>
            </p:cNvPr>
            <p:cNvSpPr/>
            <p:nvPr/>
          </p:nvSpPr>
          <p:spPr>
            <a:xfrm>
              <a:off x="5313080" y="4986842"/>
              <a:ext cx="1632021" cy="13636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900" dirty="0">
                  <a:solidFill>
                    <a:schemeClr val="tx1"/>
                  </a:solidFill>
                  <a:latin typeface="メイリオ" panose="020B0604030504040204" pitchFamily="50" charset="-128"/>
                  <a:ea typeface="メイリオ" panose="020B0604030504040204" pitchFamily="50" charset="-128"/>
                </a:rPr>
                <a:t>後</a:t>
              </a:r>
              <a:r>
                <a:rPr kumimoji="1" lang="en-US" altLang="ja-JP" sz="900" dirty="0">
                  <a:solidFill>
                    <a:schemeClr val="tx1"/>
                  </a:solidFill>
                  <a:latin typeface="メイリオ" panose="020B0604030504040204" pitchFamily="50" charset="-128"/>
                  <a:ea typeface="メイリオ" panose="020B0604030504040204" pitchFamily="50" charset="-128"/>
                </a:rPr>
                <a:t>LUS</a:t>
              </a:r>
              <a:r>
                <a:rPr kumimoji="1" lang="ja-JP" altLang="en-US" sz="900" dirty="0">
                  <a:solidFill>
                    <a:schemeClr val="tx1"/>
                  </a:solidFill>
                  <a:latin typeface="メイリオ" panose="020B0604030504040204" pitchFamily="50" charset="-128"/>
                  <a:ea typeface="メイリオ" panose="020B0604030504040204" pitchFamily="50" charset="-128"/>
                </a:rPr>
                <a:t>スコア（</a:t>
              </a:r>
              <a:r>
                <a:rPr kumimoji="1" lang="en-US" altLang="ja-JP" sz="900" dirty="0">
                  <a:solidFill>
                    <a:schemeClr val="tx1"/>
                  </a:solidFill>
                  <a:latin typeface="メイリオ" panose="020B0604030504040204" pitchFamily="50" charset="-128"/>
                  <a:ea typeface="メイリオ" panose="020B0604030504040204" pitchFamily="50" charset="-128"/>
                </a:rPr>
                <a:t>L7-L12</a:t>
              </a:r>
              <a:r>
                <a:rPr kumimoji="1" lang="ja-JP" altLang="en-US" sz="900" dirty="0">
                  <a:solidFill>
                    <a:schemeClr val="tx1"/>
                  </a:solidFill>
                  <a:latin typeface="メイリオ" panose="020B0604030504040204" pitchFamily="50" charset="-128"/>
                  <a:ea typeface="メイリオ" panose="020B0604030504040204" pitchFamily="50" charset="-128"/>
                </a:rPr>
                <a:t>）</a:t>
              </a:r>
            </a:p>
          </p:txBody>
        </p:sp>
        <p:sp>
          <p:nvSpPr>
            <p:cNvPr id="33" name="四角形: 角を丸くする 32">
              <a:extLst>
                <a:ext uri="{FF2B5EF4-FFF2-40B4-BE49-F238E27FC236}">
                  <a16:creationId xmlns:a16="http://schemas.microsoft.com/office/drawing/2014/main" id="{29587E47-CEDA-C3F0-23A0-34C85E896A39}"/>
                </a:ext>
              </a:extLst>
            </p:cNvPr>
            <p:cNvSpPr/>
            <p:nvPr/>
          </p:nvSpPr>
          <p:spPr>
            <a:xfrm>
              <a:off x="5313081" y="5497818"/>
              <a:ext cx="1632021" cy="13636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900" dirty="0">
                  <a:solidFill>
                    <a:schemeClr val="tx1"/>
                  </a:solidFill>
                  <a:latin typeface="メイリオ" panose="020B0604030504040204" pitchFamily="50" charset="-128"/>
                  <a:ea typeface="メイリオ" panose="020B0604030504040204" pitchFamily="50" charset="-128"/>
                </a:rPr>
                <a:t>横隔膜肥厚率</a:t>
              </a:r>
            </a:p>
          </p:txBody>
        </p:sp>
        <p:sp>
          <p:nvSpPr>
            <p:cNvPr id="34" name="四角形: 角を丸くする 33">
              <a:extLst>
                <a:ext uri="{FF2B5EF4-FFF2-40B4-BE49-F238E27FC236}">
                  <a16:creationId xmlns:a16="http://schemas.microsoft.com/office/drawing/2014/main" id="{76AE3121-D5F6-11D8-DDD0-1E82C179A502}"/>
                </a:ext>
              </a:extLst>
            </p:cNvPr>
            <p:cNvSpPr/>
            <p:nvPr/>
          </p:nvSpPr>
          <p:spPr>
            <a:xfrm>
              <a:off x="5313081" y="6008795"/>
              <a:ext cx="2055187" cy="21688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900" dirty="0">
                  <a:solidFill>
                    <a:schemeClr val="tx1"/>
                  </a:solidFill>
                  <a:latin typeface="メイリオ" panose="020B0604030504040204" pitchFamily="50" charset="-128"/>
                  <a:ea typeface="メイリオ" panose="020B0604030504040204" pitchFamily="50" charset="-128"/>
                </a:rPr>
                <a:t>呼気終末の横隔膜の厚さ </a:t>
              </a:r>
              <a:r>
                <a:rPr kumimoji="1" lang="en-US" altLang="ja-JP" sz="900" dirty="0">
                  <a:solidFill>
                    <a:schemeClr val="tx1"/>
                  </a:solidFill>
                  <a:latin typeface="メイリオ" panose="020B0604030504040204" pitchFamily="50" charset="-128"/>
                  <a:ea typeface="メイリオ" panose="020B0604030504040204" pitchFamily="50" charset="-128"/>
                </a:rPr>
                <a:t>(mm)</a:t>
              </a:r>
              <a:endParaRPr kumimoji="1" lang="ja-JP" altLang="en-US" sz="900" dirty="0">
                <a:solidFill>
                  <a:schemeClr val="tx1"/>
                </a:solidFill>
                <a:latin typeface="メイリオ" panose="020B0604030504040204" pitchFamily="50" charset="-128"/>
                <a:ea typeface="メイリオ" panose="020B0604030504040204" pitchFamily="50" charset="-128"/>
              </a:endParaRPr>
            </a:p>
          </p:txBody>
        </p:sp>
        <p:sp>
          <p:nvSpPr>
            <p:cNvPr id="35" name="四角形: 角を丸くする 34">
              <a:extLst>
                <a:ext uri="{FF2B5EF4-FFF2-40B4-BE49-F238E27FC236}">
                  <a16:creationId xmlns:a16="http://schemas.microsoft.com/office/drawing/2014/main" id="{33289A88-C522-73B0-A887-D77A424D1B7D}"/>
                </a:ext>
              </a:extLst>
            </p:cNvPr>
            <p:cNvSpPr/>
            <p:nvPr/>
          </p:nvSpPr>
          <p:spPr>
            <a:xfrm>
              <a:off x="5313080" y="3665694"/>
              <a:ext cx="1632021" cy="13636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900" dirty="0">
                  <a:solidFill>
                    <a:schemeClr val="tx1"/>
                  </a:solidFill>
                  <a:latin typeface="メイリオ" panose="020B0604030504040204" pitchFamily="50" charset="-128"/>
                  <a:ea typeface="メイリオ" panose="020B0604030504040204" pitchFamily="50" charset="-128"/>
                </a:rPr>
                <a:t>総</a:t>
              </a:r>
              <a:r>
                <a:rPr kumimoji="1" lang="en-US" altLang="ja-JP" sz="900" dirty="0">
                  <a:solidFill>
                    <a:schemeClr val="tx1"/>
                  </a:solidFill>
                  <a:latin typeface="メイリオ" panose="020B0604030504040204" pitchFamily="50" charset="-128"/>
                  <a:ea typeface="メイリオ" panose="020B0604030504040204" pitchFamily="50" charset="-128"/>
                </a:rPr>
                <a:t>LUS</a:t>
              </a:r>
              <a:r>
                <a:rPr kumimoji="1" lang="ja-JP" altLang="en-US" sz="900" dirty="0">
                  <a:solidFill>
                    <a:schemeClr val="tx1"/>
                  </a:solidFill>
                  <a:latin typeface="メイリオ" panose="020B0604030504040204" pitchFamily="50" charset="-128"/>
                  <a:ea typeface="メイリオ" panose="020B0604030504040204" pitchFamily="50" charset="-128"/>
                </a:rPr>
                <a:t>スコア</a:t>
              </a:r>
            </a:p>
          </p:txBody>
        </p:sp>
      </p:grpSp>
      <p:sp>
        <p:nvSpPr>
          <p:cNvPr id="37" name="吹き出し: 円形 36">
            <a:extLst>
              <a:ext uri="{FF2B5EF4-FFF2-40B4-BE49-F238E27FC236}">
                <a16:creationId xmlns:a16="http://schemas.microsoft.com/office/drawing/2014/main" id="{EF64AE5A-5E76-AE3A-F029-23D8FAC0F33F}"/>
              </a:ext>
            </a:extLst>
          </p:cNvPr>
          <p:cNvSpPr/>
          <p:nvPr/>
        </p:nvSpPr>
        <p:spPr>
          <a:xfrm>
            <a:off x="2653393" y="573995"/>
            <a:ext cx="2482681" cy="717788"/>
          </a:xfrm>
          <a:prstGeom prst="wedgeEllipseCallout">
            <a:avLst>
              <a:gd name="adj1" fmla="val 59980"/>
              <a:gd name="adj2" fmla="val 21782"/>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solidFill>
                <a:latin typeface="メイリオ" panose="020B0604030504040204" pitchFamily="50" charset="-128"/>
                <a:ea typeface="メイリオ" panose="020B0604030504040204" pitchFamily="50" charset="-128"/>
              </a:rPr>
              <a:t>P/F</a:t>
            </a:r>
            <a:r>
              <a:rPr kumimoji="1" lang="ja-JP" altLang="en-US" sz="1000" dirty="0">
                <a:solidFill>
                  <a:schemeClr val="tx1"/>
                </a:solidFill>
                <a:latin typeface="メイリオ" panose="020B0604030504040204" pitchFamily="50" charset="-128"/>
                <a:ea typeface="メイリオ" panose="020B0604030504040204" pitchFamily="50" charset="-128"/>
              </a:rPr>
              <a:t>の値は図では</a:t>
            </a:r>
            <a:r>
              <a:rPr kumimoji="1" lang="en-US" altLang="ja-JP" sz="1000" dirty="0">
                <a:solidFill>
                  <a:schemeClr val="tx1"/>
                </a:solidFill>
                <a:latin typeface="メイリオ" panose="020B0604030504040204" pitchFamily="50" charset="-128"/>
                <a:ea typeface="メイリオ" panose="020B0604030504040204" pitchFamily="50" charset="-128"/>
              </a:rPr>
              <a:t>kPa</a:t>
            </a:r>
            <a:r>
              <a:rPr kumimoji="1" lang="ja-JP" altLang="en-US" sz="1000" dirty="0">
                <a:solidFill>
                  <a:schemeClr val="tx1"/>
                </a:solidFill>
                <a:latin typeface="メイリオ" panose="020B0604030504040204" pitchFamily="50" charset="-128"/>
                <a:ea typeface="メイリオ" panose="020B0604030504040204" pitchFamily="50" charset="-128"/>
              </a:rPr>
              <a:t>表示ですが、スライドでは</a:t>
            </a:r>
            <a:r>
              <a:rPr kumimoji="1" lang="en-US" altLang="ja-JP" sz="1000" dirty="0">
                <a:solidFill>
                  <a:schemeClr val="tx1"/>
                </a:solidFill>
                <a:latin typeface="メイリオ" panose="020B0604030504040204" pitchFamily="50" charset="-128"/>
                <a:ea typeface="メイリオ" panose="020B0604030504040204" pitchFamily="50" charset="-128"/>
              </a:rPr>
              <a:t>mmHg</a:t>
            </a:r>
            <a:r>
              <a:rPr kumimoji="1" lang="ja-JP" altLang="en-US" sz="1000" dirty="0">
                <a:solidFill>
                  <a:schemeClr val="tx1"/>
                </a:solidFill>
                <a:latin typeface="メイリオ" panose="020B0604030504040204" pitchFamily="50" charset="-128"/>
                <a:ea typeface="メイリオ" panose="020B0604030504040204" pitchFamily="50" charset="-128"/>
              </a:rPr>
              <a:t>に変換してあります</a:t>
            </a:r>
          </a:p>
        </p:txBody>
      </p:sp>
      <p:sp>
        <p:nvSpPr>
          <p:cNvPr id="38" name="正方形/長方形 37">
            <a:extLst>
              <a:ext uri="{FF2B5EF4-FFF2-40B4-BE49-F238E27FC236}">
                <a16:creationId xmlns:a16="http://schemas.microsoft.com/office/drawing/2014/main" id="{4D080293-1102-7501-1BE0-3CC7CCB296AE}"/>
              </a:ext>
            </a:extLst>
          </p:cNvPr>
          <p:cNvSpPr/>
          <p:nvPr/>
        </p:nvSpPr>
        <p:spPr>
          <a:xfrm>
            <a:off x="5313495" y="1127173"/>
            <a:ext cx="6618609" cy="155529"/>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正方形/長方形 38">
            <a:extLst>
              <a:ext uri="{FF2B5EF4-FFF2-40B4-BE49-F238E27FC236}">
                <a16:creationId xmlns:a16="http://schemas.microsoft.com/office/drawing/2014/main" id="{EE7E2349-D0B9-54E0-2502-1B17E7B28BA6}"/>
              </a:ext>
            </a:extLst>
          </p:cNvPr>
          <p:cNvSpPr/>
          <p:nvPr/>
        </p:nvSpPr>
        <p:spPr>
          <a:xfrm>
            <a:off x="5302044" y="2644595"/>
            <a:ext cx="6618609" cy="155529"/>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正方形/長方形 39">
            <a:extLst>
              <a:ext uri="{FF2B5EF4-FFF2-40B4-BE49-F238E27FC236}">
                <a16:creationId xmlns:a16="http://schemas.microsoft.com/office/drawing/2014/main" id="{B52D7CEE-FE1B-9077-FE0F-09B2D4817F2C}"/>
              </a:ext>
            </a:extLst>
          </p:cNvPr>
          <p:cNvSpPr/>
          <p:nvPr/>
        </p:nvSpPr>
        <p:spPr>
          <a:xfrm>
            <a:off x="5313495" y="3418915"/>
            <a:ext cx="6618609" cy="155529"/>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4198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FFCE24A9-0F56-CB8E-9F75-56015BD52A66}"/>
              </a:ext>
            </a:extLst>
          </p:cNvPr>
          <p:cNvSpPr txBox="1">
            <a:spLocks/>
          </p:cNvSpPr>
          <p:nvPr/>
        </p:nvSpPr>
        <p:spPr>
          <a:xfrm>
            <a:off x="809625" y="361044"/>
            <a:ext cx="7971064" cy="425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メイリオ" panose="020B0604030504040204" pitchFamily="50" charset="-128"/>
                <a:ea typeface="メイリオ" panose="020B0604030504040204" pitchFamily="50" charset="-128"/>
              </a:rPr>
              <a:t>結果③</a:t>
            </a:r>
            <a:endParaRPr lang="ja-JP" altLang="en-US" sz="32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9D5B83A7-D21F-339F-C1EE-E8033718A8CA}"/>
              </a:ext>
            </a:extLst>
          </p:cNvPr>
          <p:cNvSpPr txBox="1"/>
          <p:nvPr/>
        </p:nvSpPr>
        <p:spPr>
          <a:xfrm>
            <a:off x="220799" y="1170890"/>
            <a:ext cx="4857244" cy="6001643"/>
          </a:xfrm>
          <a:prstGeom prst="rect">
            <a:avLst/>
          </a:prstGeom>
          <a:noFill/>
        </p:spPr>
        <p:txBody>
          <a:bodyPr wrap="square" rtlCol="0">
            <a:spAutoFit/>
          </a:bodyPr>
          <a:lstStyle/>
          <a:p>
            <a:endParaRPr kumimoji="1" lang="en-US" altLang="ja-JP" sz="20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000" dirty="0">
                <a:latin typeface="メイリオ" panose="020B0604030504040204" pitchFamily="50" charset="-128"/>
                <a:ea typeface="メイリオ" panose="020B0604030504040204" pitchFamily="50" charset="-128"/>
              </a:rPr>
              <a:t>肺超音波スコア</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ベンチュリマスク群</a:t>
            </a:r>
            <a:r>
              <a:rPr kumimoji="1" lang="en-US" altLang="ja-JP" sz="2000" dirty="0">
                <a:latin typeface="メイリオ" panose="020B0604030504040204" pitchFamily="50" charset="-128"/>
                <a:ea typeface="メイリオ" panose="020B0604030504040204" pitchFamily="50" charset="-128"/>
              </a:rPr>
              <a:t>&gt;HFNO</a:t>
            </a:r>
            <a:r>
              <a:rPr kumimoji="1" lang="ja-JP" altLang="en-US" sz="2000" dirty="0">
                <a:latin typeface="メイリオ" panose="020B0604030504040204" pitchFamily="50" charset="-128"/>
                <a:ea typeface="メイリオ" panose="020B0604030504040204" pitchFamily="50" charset="-128"/>
              </a:rPr>
              <a:t>群</a:t>
            </a:r>
            <a:endParaRPr kumimoji="1" lang="en-US" altLang="ja-JP" sz="20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中央値</a:t>
            </a:r>
            <a:r>
              <a:rPr kumimoji="1" lang="en-US" altLang="ja-JP" sz="1600" dirty="0">
                <a:latin typeface="メイリオ" panose="020B0604030504040204" pitchFamily="50" charset="-128"/>
                <a:ea typeface="メイリオ" panose="020B0604030504040204" pitchFamily="50" charset="-128"/>
              </a:rPr>
              <a:t>;12:9,P&lt;0.001)</a:t>
            </a:r>
          </a:p>
          <a:p>
            <a:endParaRPr kumimoji="1" lang="en-US" altLang="ja-JP" sz="16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kumimoji="1" lang="ja-JP" altLang="en-US" sz="2000" dirty="0">
                <a:latin typeface="メイリオ" panose="020B0604030504040204" pitchFamily="50" charset="-128"/>
                <a:ea typeface="メイリオ" panose="020B0604030504040204" pitchFamily="50" charset="-128"/>
              </a:rPr>
              <a:t>下肺野での肺超音波スコアの方が</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有意差は大きい</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ベンチュリマスク群</a:t>
            </a:r>
            <a:r>
              <a:rPr kumimoji="1" lang="en-US" altLang="ja-JP" sz="2000" dirty="0">
                <a:latin typeface="メイリオ" panose="020B0604030504040204" pitchFamily="50" charset="-128"/>
                <a:ea typeface="メイリオ" panose="020B0604030504040204" pitchFamily="50" charset="-128"/>
              </a:rPr>
              <a:t>&gt;HFNO</a:t>
            </a:r>
            <a:r>
              <a:rPr kumimoji="1" lang="ja-JP" altLang="en-US" sz="2000" dirty="0">
                <a:latin typeface="メイリオ" panose="020B0604030504040204" pitchFamily="50" charset="-128"/>
                <a:ea typeface="メイリオ" panose="020B0604030504040204" pitchFamily="50" charset="-128"/>
              </a:rPr>
              <a:t>群</a:t>
            </a:r>
            <a:endParaRPr kumimoji="1" lang="en-US" altLang="ja-JP" sz="20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平均値</a:t>
            </a:r>
            <a:r>
              <a:rPr kumimoji="1" lang="en-US" altLang="ja-JP" sz="1600" dirty="0">
                <a:latin typeface="メイリオ" panose="020B0604030504040204" pitchFamily="50" charset="-128"/>
                <a:ea typeface="メイリオ" panose="020B0604030504040204" pitchFamily="50" charset="-128"/>
              </a:rPr>
              <a:t>;10:7,P&lt;0.001)</a:t>
            </a:r>
          </a:p>
          <a:p>
            <a:endParaRPr kumimoji="1" lang="en-US" altLang="ja-JP" sz="16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000" dirty="0">
                <a:latin typeface="メイリオ" panose="020B0604030504040204" pitchFamily="50" charset="-128"/>
                <a:ea typeface="メイリオ" panose="020B0604030504040204" pitchFamily="50" charset="-128"/>
              </a:rPr>
              <a:t>抜管直後、背側肺有意に無気肺ができるが、</a:t>
            </a:r>
            <a:r>
              <a:rPr kumimoji="1" lang="en-US" altLang="ja-JP" sz="2000" dirty="0">
                <a:latin typeface="メイリオ" panose="020B0604030504040204" pitchFamily="50" charset="-128"/>
                <a:ea typeface="メイリオ" panose="020B0604030504040204" pitchFamily="50" charset="-128"/>
              </a:rPr>
              <a:t>HFNO</a:t>
            </a:r>
            <a:r>
              <a:rPr kumimoji="1" lang="ja-JP" altLang="en-US" sz="2000" dirty="0">
                <a:latin typeface="メイリオ" panose="020B0604030504040204" pitchFamily="50" charset="-128"/>
                <a:ea typeface="メイリオ" panose="020B0604030504040204" pitchFamily="50" charset="-128"/>
              </a:rPr>
              <a:t>は無気肺を改善させる</a:t>
            </a:r>
            <a:endParaRPr kumimoji="1" lang="en-US" altLang="ja-JP" sz="20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kumimoji="1" lang="en-US" altLang="ja-JP" sz="20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000" dirty="0">
                <a:latin typeface="メイリオ" panose="020B0604030504040204" pitchFamily="50" charset="-128"/>
                <a:ea typeface="メイリオ" panose="020B0604030504040204" pitchFamily="50" charset="-128"/>
              </a:rPr>
              <a:t>呼吸困難感や装置不快感、術後</a:t>
            </a:r>
            <a:r>
              <a:rPr kumimoji="1" lang="en-US" altLang="ja-JP" sz="2000" dirty="0">
                <a:latin typeface="メイリオ" panose="020B0604030504040204" pitchFamily="50" charset="-128"/>
                <a:ea typeface="メイリオ" panose="020B0604030504040204" pitchFamily="50" charset="-128"/>
              </a:rPr>
              <a:t>30</a:t>
            </a:r>
            <a:r>
              <a:rPr kumimoji="1" lang="ja-JP" altLang="en-US" sz="2000" dirty="0">
                <a:latin typeface="メイリオ" panose="020B0604030504040204" pitchFamily="50" charset="-128"/>
                <a:ea typeface="メイリオ" panose="020B0604030504040204" pitchFamily="50" charset="-128"/>
              </a:rPr>
              <a:t>日の呼吸器合併症、死亡率に差はない</a:t>
            </a:r>
            <a:endParaRPr kumimoji="1" lang="en-US" altLang="ja-JP" sz="2000" dirty="0">
              <a:latin typeface="メイリオ" panose="020B0604030504040204" pitchFamily="50" charset="-128"/>
              <a:ea typeface="メイリオ" panose="020B0604030504040204" pitchFamily="50" charset="-128"/>
            </a:endParaRPr>
          </a:p>
          <a:p>
            <a:endParaRPr kumimoji="1" lang="en-US" altLang="ja-JP" sz="2000" dirty="0">
              <a:latin typeface="メイリオ" panose="020B0604030504040204" pitchFamily="50" charset="-128"/>
              <a:ea typeface="メイリオ" panose="020B0604030504040204" pitchFamily="50" charset="-128"/>
            </a:endParaRPr>
          </a:p>
          <a:p>
            <a:endParaRPr kumimoji="1" lang="en-US" altLang="ja-JP" sz="2000" dirty="0">
              <a:latin typeface="メイリオ" panose="020B0604030504040204" pitchFamily="50" charset="-128"/>
              <a:ea typeface="メイリオ" panose="020B0604030504040204" pitchFamily="50" charset="-128"/>
            </a:endParaRPr>
          </a:p>
          <a:p>
            <a:endParaRPr kumimoji="1" lang="ja-JP" altLang="en-US" sz="2000" dirty="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32306EBB-43D3-2E8E-FB48-1A7EBF57258B}"/>
              </a:ext>
            </a:extLst>
          </p:cNvPr>
          <p:cNvSpPr/>
          <p:nvPr/>
        </p:nvSpPr>
        <p:spPr>
          <a:xfrm>
            <a:off x="205581" y="3924298"/>
            <a:ext cx="4803867" cy="835953"/>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 name="グループ化 5">
            <a:extLst>
              <a:ext uri="{FF2B5EF4-FFF2-40B4-BE49-F238E27FC236}">
                <a16:creationId xmlns:a16="http://schemas.microsoft.com/office/drawing/2014/main" id="{7BF1FC62-FE63-3CD3-6E1D-7DB57FC0A6E4}"/>
              </a:ext>
            </a:extLst>
          </p:cNvPr>
          <p:cNvGrpSpPr/>
          <p:nvPr/>
        </p:nvGrpSpPr>
        <p:grpSpPr>
          <a:xfrm>
            <a:off x="5005345" y="24383"/>
            <a:ext cx="7122728" cy="6835356"/>
            <a:chOff x="5005345" y="24383"/>
            <a:chExt cx="7122728" cy="6835356"/>
          </a:xfrm>
        </p:grpSpPr>
        <p:grpSp>
          <p:nvGrpSpPr>
            <p:cNvPr id="25" name="グループ化 24">
              <a:extLst>
                <a:ext uri="{FF2B5EF4-FFF2-40B4-BE49-F238E27FC236}">
                  <a16:creationId xmlns:a16="http://schemas.microsoft.com/office/drawing/2014/main" id="{C4C50E59-31AA-0F1C-2CB6-7813BA98C6C0}"/>
                </a:ext>
              </a:extLst>
            </p:cNvPr>
            <p:cNvGrpSpPr/>
            <p:nvPr/>
          </p:nvGrpSpPr>
          <p:grpSpPr>
            <a:xfrm>
              <a:off x="5049736" y="3716349"/>
              <a:ext cx="7077827" cy="3143390"/>
              <a:chOff x="5027425" y="3716349"/>
              <a:chExt cx="7077827" cy="3143390"/>
            </a:xfrm>
          </p:grpSpPr>
          <p:pic>
            <p:nvPicPr>
              <p:cNvPr id="21" name="図 20">
                <a:extLst>
                  <a:ext uri="{FF2B5EF4-FFF2-40B4-BE49-F238E27FC236}">
                    <a16:creationId xmlns:a16="http://schemas.microsoft.com/office/drawing/2014/main" id="{F6CFE2D8-E21E-E680-EA47-128F86DC070A}"/>
                  </a:ext>
                </a:extLst>
              </p:cNvPr>
              <p:cNvPicPr>
                <a:picLocks noChangeAspect="1"/>
              </p:cNvPicPr>
              <p:nvPr/>
            </p:nvPicPr>
            <p:blipFill rotWithShape="1">
              <a:blip r:embed="rId2"/>
              <a:srcRect l="33483" t="33095" r="32366" b="39940"/>
              <a:stretch/>
            </p:blipFill>
            <p:spPr>
              <a:xfrm>
                <a:off x="5027425" y="3716349"/>
                <a:ext cx="7077827" cy="3143390"/>
              </a:xfrm>
              <a:prstGeom prst="rect">
                <a:avLst/>
              </a:prstGeom>
            </p:spPr>
          </p:pic>
          <p:sp>
            <p:nvSpPr>
              <p:cNvPr id="22" name="四角形: 角を丸くする 21">
                <a:extLst>
                  <a:ext uri="{FF2B5EF4-FFF2-40B4-BE49-F238E27FC236}">
                    <a16:creationId xmlns:a16="http://schemas.microsoft.com/office/drawing/2014/main" id="{FDA11D29-6D37-6650-FB87-CC13C74632CE}"/>
                  </a:ext>
                </a:extLst>
              </p:cNvPr>
              <p:cNvSpPr/>
              <p:nvPr/>
            </p:nvSpPr>
            <p:spPr>
              <a:xfrm>
                <a:off x="7091647" y="4171713"/>
                <a:ext cx="1638283" cy="425902"/>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メイリオ" panose="020B0604030504040204" pitchFamily="50" charset="-128"/>
                    <a:ea typeface="メイリオ" panose="020B0604030504040204" pitchFamily="50" charset="-128"/>
                  </a:rPr>
                  <a:t>ベンチュリマスク群（</a:t>
                </a:r>
                <a:r>
                  <a:rPr kumimoji="1" lang="en-US" altLang="ja-JP" sz="1200" dirty="0">
                    <a:latin typeface="メイリオ" panose="020B0604030504040204" pitchFamily="50" charset="-128"/>
                    <a:ea typeface="メイリオ" panose="020B0604030504040204" pitchFamily="50" charset="-128"/>
                  </a:rPr>
                  <a:t>41</a:t>
                </a:r>
                <a:r>
                  <a:rPr kumimoji="1" lang="ja-JP" altLang="en-US" sz="1200" dirty="0">
                    <a:latin typeface="メイリオ" panose="020B0604030504040204" pitchFamily="50" charset="-128"/>
                    <a:ea typeface="メイリオ" panose="020B0604030504040204" pitchFamily="50" charset="-128"/>
                  </a:rPr>
                  <a:t>人）</a:t>
                </a:r>
              </a:p>
            </p:txBody>
          </p:sp>
          <p:sp>
            <p:nvSpPr>
              <p:cNvPr id="23" name="四角形: 角を丸くする 22">
                <a:extLst>
                  <a:ext uri="{FF2B5EF4-FFF2-40B4-BE49-F238E27FC236}">
                    <a16:creationId xmlns:a16="http://schemas.microsoft.com/office/drawing/2014/main" id="{7279E055-9219-737D-206E-655568B93AD5}"/>
                  </a:ext>
                </a:extLst>
              </p:cNvPr>
              <p:cNvSpPr/>
              <p:nvPr/>
            </p:nvSpPr>
            <p:spPr>
              <a:xfrm>
                <a:off x="8762605" y="4171712"/>
                <a:ext cx="1147065" cy="425903"/>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latin typeface="メイリオ" panose="020B0604030504040204" pitchFamily="50" charset="-128"/>
                    <a:ea typeface="メイリオ" panose="020B0604030504040204" pitchFamily="50" charset="-128"/>
                  </a:rPr>
                  <a:t>HFNO</a:t>
                </a:r>
                <a:r>
                  <a:rPr kumimoji="1" lang="ja-JP" altLang="en-US" sz="1200" dirty="0">
                    <a:latin typeface="メイリオ" panose="020B0604030504040204" pitchFamily="50" charset="-128"/>
                    <a:ea typeface="メイリオ" panose="020B0604030504040204" pitchFamily="50" charset="-128"/>
                  </a:rPr>
                  <a:t>群</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42</a:t>
                </a:r>
                <a:r>
                  <a:rPr kumimoji="1" lang="ja-JP" altLang="en-US" sz="1200" dirty="0">
                    <a:latin typeface="メイリオ" panose="020B0604030504040204" pitchFamily="50" charset="-128"/>
                    <a:ea typeface="メイリオ" panose="020B0604030504040204" pitchFamily="50" charset="-128"/>
                  </a:rPr>
                  <a:t>人）</a:t>
                </a:r>
              </a:p>
            </p:txBody>
          </p:sp>
          <p:sp>
            <p:nvSpPr>
              <p:cNvPr id="24" name="四角形: 角を丸くする 23">
                <a:extLst>
                  <a:ext uri="{FF2B5EF4-FFF2-40B4-BE49-F238E27FC236}">
                    <a16:creationId xmlns:a16="http://schemas.microsoft.com/office/drawing/2014/main" id="{F00B3A75-8424-68E8-6CEE-69650E6CB411}"/>
                  </a:ext>
                </a:extLst>
              </p:cNvPr>
              <p:cNvSpPr/>
              <p:nvPr/>
            </p:nvSpPr>
            <p:spPr>
              <a:xfrm>
                <a:off x="5196875" y="4637825"/>
                <a:ext cx="1894772" cy="1983495"/>
              </a:xfrm>
              <a:prstGeom prst="roundRect">
                <a:avLst>
                  <a:gd name="adj" fmla="val 366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900" dirty="0">
                    <a:solidFill>
                      <a:schemeClr val="tx1"/>
                    </a:solidFill>
                    <a:latin typeface="メイリオ" panose="020B0604030504040204" pitchFamily="50" charset="-128"/>
                    <a:ea typeface="メイリオ" panose="020B0604030504040204" pitchFamily="50" charset="-128"/>
                  </a:rPr>
                  <a:t>換気回数</a:t>
                </a:r>
                <a:r>
                  <a:rPr kumimoji="1" lang="en-US" altLang="ja-JP" sz="900" dirty="0">
                    <a:solidFill>
                      <a:schemeClr val="tx1"/>
                    </a:solidFill>
                    <a:latin typeface="メイリオ" panose="020B0604030504040204" pitchFamily="50" charset="-128"/>
                    <a:ea typeface="メイリオ" panose="020B0604030504040204" pitchFamily="50" charset="-128"/>
                  </a:rPr>
                  <a:t>(bpm)</a:t>
                </a:r>
              </a:p>
              <a:p>
                <a:r>
                  <a:rPr kumimoji="1" lang="en-US" altLang="ja-JP" sz="900" dirty="0">
                    <a:solidFill>
                      <a:schemeClr val="tx1"/>
                    </a:solidFill>
                    <a:latin typeface="メイリオ" panose="020B0604030504040204" pitchFamily="50" charset="-128"/>
                    <a:ea typeface="メイリオ" panose="020B0604030504040204" pitchFamily="50" charset="-128"/>
                  </a:rPr>
                  <a:t>  </a:t>
                </a:r>
                <a:r>
                  <a:rPr kumimoji="1" lang="ja-JP" altLang="en-US" sz="900" dirty="0">
                    <a:solidFill>
                      <a:schemeClr val="tx1"/>
                    </a:solidFill>
                    <a:latin typeface="メイリオ" panose="020B0604030504040204" pitchFamily="50" charset="-128"/>
                    <a:ea typeface="メイリオ" panose="020B0604030504040204" pitchFamily="50" charset="-128"/>
                  </a:rPr>
                  <a:t>麻酔導入前</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en-US" altLang="ja-JP" sz="900" dirty="0">
                    <a:solidFill>
                      <a:schemeClr val="tx1"/>
                    </a:solidFill>
                    <a:latin typeface="メイリオ" panose="020B0604030504040204" pitchFamily="50" charset="-128"/>
                    <a:ea typeface="メイリオ" panose="020B0604030504040204" pitchFamily="50" charset="-128"/>
                  </a:rPr>
                  <a:t>  PACU</a:t>
                </a:r>
                <a:r>
                  <a:rPr kumimoji="1" lang="ja-JP" altLang="en-US" sz="900" dirty="0">
                    <a:solidFill>
                      <a:schemeClr val="tx1"/>
                    </a:solidFill>
                    <a:latin typeface="メイリオ" panose="020B0604030504040204" pitchFamily="50" charset="-128"/>
                    <a:ea typeface="メイリオ" panose="020B0604030504040204" pitchFamily="50" charset="-128"/>
                  </a:rPr>
                  <a:t>入室時</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  酸素投与</a:t>
                </a:r>
                <a:r>
                  <a:rPr kumimoji="1" lang="en-US" altLang="ja-JP" sz="900" dirty="0">
                    <a:solidFill>
                      <a:schemeClr val="tx1"/>
                    </a:solidFill>
                    <a:latin typeface="メイリオ" panose="020B0604030504040204" pitchFamily="50" charset="-128"/>
                    <a:ea typeface="メイリオ" panose="020B0604030504040204" pitchFamily="50" charset="-128"/>
                  </a:rPr>
                  <a:t>2</a:t>
                </a:r>
                <a:r>
                  <a:rPr kumimoji="1" lang="ja-JP" altLang="en-US" sz="900" dirty="0">
                    <a:solidFill>
                      <a:schemeClr val="tx1"/>
                    </a:solidFill>
                    <a:latin typeface="メイリオ" panose="020B0604030504040204" pitchFamily="50" charset="-128"/>
                    <a:ea typeface="メイリオ" panose="020B0604030504040204" pitchFamily="50" charset="-128"/>
                  </a:rPr>
                  <a:t>時間後</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en-US" altLang="ja-JP" sz="900" dirty="0">
                    <a:solidFill>
                      <a:schemeClr val="tx1"/>
                    </a:solidFill>
                    <a:latin typeface="メイリオ" panose="020B0604030504040204" pitchFamily="50" charset="-128"/>
                    <a:ea typeface="メイリオ" panose="020B0604030504040204" pitchFamily="50" charset="-128"/>
                  </a:rPr>
                  <a:t>VAS</a:t>
                </a:r>
                <a:r>
                  <a:rPr kumimoji="1" lang="ja-JP" altLang="en-US" sz="900" dirty="0">
                    <a:solidFill>
                      <a:schemeClr val="tx1"/>
                    </a:solidFill>
                    <a:latin typeface="メイリオ" panose="020B0604030504040204" pitchFamily="50" charset="-128"/>
                    <a:ea typeface="メイリオ" panose="020B0604030504040204" pitchFamily="50" charset="-128"/>
                  </a:rPr>
                  <a:t>スコア</a:t>
                </a:r>
                <a:r>
                  <a:rPr kumimoji="1" lang="en-US" altLang="ja-JP" sz="900" dirty="0">
                    <a:solidFill>
                      <a:schemeClr val="tx1"/>
                    </a:solidFill>
                    <a:latin typeface="メイリオ" panose="020B0604030504040204" pitchFamily="50" charset="-128"/>
                    <a:ea typeface="メイリオ" panose="020B0604030504040204" pitchFamily="50" charset="-128"/>
                  </a:rPr>
                  <a:t>(</a:t>
                </a:r>
                <a:r>
                  <a:rPr kumimoji="1" lang="ja-JP" altLang="en-US" sz="900" dirty="0">
                    <a:solidFill>
                      <a:schemeClr val="tx1"/>
                    </a:solidFill>
                    <a:latin typeface="メイリオ" panose="020B0604030504040204" pitchFamily="50" charset="-128"/>
                    <a:ea typeface="メイリオ" panose="020B0604030504040204" pitchFamily="50" charset="-128"/>
                  </a:rPr>
                  <a:t>呼吸困難</a:t>
                </a:r>
                <a:r>
                  <a:rPr kumimoji="1" lang="en-US" altLang="ja-JP" sz="900" dirty="0">
                    <a:solidFill>
                      <a:schemeClr val="tx1"/>
                    </a:solidFill>
                    <a:latin typeface="メイリオ" panose="020B0604030504040204" pitchFamily="50" charset="-128"/>
                    <a:ea typeface="メイリオ" panose="020B0604030504040204" pitchFamily="50" charset="-128"/>
                  </a:rPr>
                  <a:t>)</a:t>
                </a:r>
              </a:p>
              <a:p>
                <a:r>
                  <a:rPr kumimoji="1" lang="ja-JP" altLang="en-US" sz="900" dirty="0">
                    <a:solidFill>
                      <a:schemeClr val="tx1"/>
                    </a:solidFill>
                    <a:latin typeface="メイリオ" panose="020B0604030504040204" pitchFamily="50" charset="-128"/>
                    <a:ea typeface="メイリオ" panose="020B0604030504040204" pitchFamily="50" charset="-128"/>
                  </a:rPr>
                  <a:t>  麻酔導入前</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en-US" altLang="ja-JP" sz="900" dirty="0">
                    <a:solidFill>
                      <a:schemeClr val="tx1"/>
                    </a:solidFill>
                    <a:latin typeface="メイリオ" panose="020B0604030504040204" pitchFamily="50" charset="-128"/>
                    <a:ea typeface="メイリオ" panose="020B0604030504040204" pitchFamily="50" charset="-128"/>
                  </a:rPr>
                  <a:t>  PACU</a:t>
                </a:r>
                <a:r>
                  <a:rPr kumimoji="1" lang="ja-JP" altLang="en-US" sz="900" dirty="0">
                    <a:solidFill>
                      <a:schemeClr val="tx1"/>
                    </a:solidFill>
                    <a:latin typeface="メイリオ" panose="020B0604030504040204" pitchFamily="50" charset="-128"/>
                    <a:ea typeface="メイリオ" panose="020B0604030504040204" pitchFamily="50" charset="-128"/>
                  </a:rPr>
                  <a:t>入室時</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  酸素投与</a:t>
                </a:r>
                <a:r>
                  <a:rPr kumimoji="1" lang="en-US" altLang="ja-JP" sz="900" dirty="0">
                    <a:solidFill>
                      <a:schemeClr val="tx1"/>
                    </a:solidFill>
                    <a:latin typeface="メイリオ" panose="020B0604030504040204" pitchFamily="50" charset="-128"/>
                    <a:ea typeface="メイリオ" panose="020B0604030504040204" pitchFamily="50" charset="-128"/>
                  </a:rPr>
                  <a:t>2</a:t>
                </a:r>
                <a:r>
                  <a:rPr kumimoji="1" lang="ja-JP" altLang="en-US" sz="900" dirty="0">
                    <a:solidFill>
                      <a:schemeClr val="tx1"/>
                    </a:solidFill>
                    <a:latin typeface="メイリオ" panose="020B0604030504040204" pitchFamily="50" charset="-128"/>
                    <a:ea typeface="メイリオ" panose="020B0604030504040204" pitchFamily="50" charset="-128"/>
                  </a:rPr>
                  <a:t>時間後</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en-US" altLang="ja-JP" sz="900" dirty="0">
                    <a:solidFill>
                      <a:schemeClr val="tx1"/>
                    </a:solidFill>
                    <a:latin typeface="メイリオ" panose="020B0604030504040204" pitchFamily="50" charset="-128"/>
                    <a:ea typeface="メイリオ" panose="020B0604030504040204" pitchFamily="50" charset="-128"/>
                  </a:rPr>
                  <a:t>VAS</a:t>
                </a:r>
                <a:r>
                  <a:rPr kumimoji="1" lang="ja-JP" altLang="en-US" sz="900" dirty="0">
                    <a:solidFill>
                      <a:schemeClr val="tx1"/>
                    </a:solidFill>
                    <a:latin typeface="メイリオ" panose="020B0604030504040204" pitchFamily="50" charset="-128"/>
                    <a:ea typeface="メイリオ" panose="020B0604030504040204" pitchFamily="50" charset="-128"/>
                  </a:rPr>
                  <a:t>スコア</a:t>
                </a:r>
                <a:r>
                  <a:rPr kumimoji="1" lang="en-US" altLang="ja-JP" sz="900" dirty="0">
                    <a:solidFill>
                      <a:schemeClr val="tx1"/>
                    </a:solidFill>
                    <a:latin typeface="メイリオ" panose="020B0604030504040204" pitchFamily="50" charset="-128"/>
                    <a:ea typeface="メイリオ" panose="020B0604030504040204" pitchFamily="50" charset="-128"/>
                  </a:rPr>
                  <a:t>(</a:t>
                </a:r>
                <a:r>
                  <a:rPr kumimoji="1" lang="ja-JP" altLang="en-US" sz="900" dirty="0">
                    <a:solidFill>
                      <a:schemeClr val="tx1"/>
                    </a:solidFill>
                    <a:latin typeface="メイリオ" panose="020B0604030504040204" pitchFamily="50" charset="-128"/>
                    <a:ea typeface="メイリオ" panose="020B0604030504040204" pitchFamily="50" charset="-128"/>
                  </a:rPr>
                  <a:t>不快感</a:t>
                </a:r>
                <a:r>
                  <a:rPr kumimoji="1" lang="en-US" altLang="ja-JP" sz="900" dirty="0">
                    <a:solidFill>
                      <a:schemeClr val="tx1"/>
                    </a:solidFill>
                    <a:latin typeface="メイリオ" panose="020B0604030504040204" pitchFamily="50" charset="-128"/>
                    <a:ea typeface="メイリオ" panose="020B0604030504040204" pitchFamily="50" charset="-128"/>
                  </a:rPr>
                  <a:t>)</a:t>
                </a:r>
              </a:p>
              <a:p>
                <a:r>
                  <a:rPr kumimoji="1" lang="ja-JP" altLang="en-US" sz="900" dirty="0">
                    <a:solidFill>
                      <a:schemeClr val="tx1"/>
                    </a:solidFill>
                    <a:latin typeface="メイリオ" panose="020B0604030504040204" pitchFamily="50" charset="-128"/>
                    <a:ea typeface="メイリオ" panose="020B0604030504040204" pitchFamily="50" charset="-128"/>
                  </a:rPr>
                  <a:t>  麻酔導入前</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en-US" altLang="ja-JP" sz="900" dirty="0">
                    <a:solidFill>
                      <a:schemeClr val="tx1"/>
                    </a:solidFill>
                    <a:latin typeface="メイリオ" panose="020B0604030504040204" pitchFamily="50" charset="-128"/>
                    <a:ea typeface="メイリオ" panose="020B0604030504040204" pitchFamily="50" charset="-128"/>
                  </a:rPr>
                  <a:t>  PACU</a:t>
                </a:r>
                <a:r>
                  <a:rPr kumimoji="1" lang="ja-JP" altLang="en-US" sz="900" dirty="0">
                    <a:solidFill>
                      <a:schemeClr val="tx1"/>
                    </a:solidFill>
                    <a:latin typeface="メイリオ" panose="020B0604030504040204" pitchFamily="50" charset="-128"/>
                    <a:ea typeface="メイリオ" panose="020B0604030504040204" pitchFamily="50" charset="-128"/>
                  </a:rPr>
                  <a:t>入室時</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  酸素投与</a:t>
                </a:r>
                <a:r>
                  <a:rPr kumimoji="1" lang="en-US" altLang="ja-JP" sz="900" dirty="0">
                    <a:solidFill>
                      <a:schemeClr val="tx1"/>
                    </a:solidFill>
                    <a:latin typeface="メイリオ" panose="020B0604030504040204" pitchFamily="50" charset="-128"/>
                    <a:ea typeface="メイリオ" panose="020B0604030504040204" pitchFamily="50" charset="-128"/>
                  </a:rPr>
                  <a:t>2</a:t>
                </a:r>
                <a:r>
                  <a:rPr kumimoji="1" lang="ja-JP" altLang="en-US" sz="900" dirty="0">
                    <a:solidFill>
                      <a:schemeClr val="tx1"/>
                    </a:solidFill>
                    <a:latin typeface="メイリオ" panose="020B0604030504040204" pitchFamily="50" charset="-128"/>
                    <a:ea typeface="メイリオ" panose="020B0604030504040204" pitchFamily="50" charset="-128"/>
                  </a:rPr>
                  <a:t>時間後</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en-US" altLang="ja-JP" sz="900" dirty="0">
                    <a:solidFill>
                      <a:schemeClr val="tx1"/>
                    </a:solidFill>
                    <a:latin typeface="メイリオ" panose="020B0604030504040204" pitchFamily="50" charset="-128"/>
                    <a:ea typeface="メイリオ" panose="020B0604030504040204" pitchFamily="50" charset="-128"/>
                  </a:rPr>
                  <a:t>  </a:t>
                </a:r>
                <a:r>
                  <a:rPr kumimoji="1" lang="ja-JP" altLang="en-US" sz="900" dirty="0">
                    <a:solidFill>
                      <a:schemeClr val="tx1"/>
                    </a:solidFill>
                    <a:latin typeface="メイリオ" panose="020B0604030504040204" pitchFamily="50" charset="-128"/>
                    <a:ea typeface="メイリオ" panose="020B0604030504040204" pitchFamily="50" charset="-128"/>
                  </a:rPr>
                  <a:t>術後</a:t>
                </a:r>
                <a:r>
                  <a:rPr kumimoji="1" lang="en-US" altLang="ja-JP" sz="900" dirty="0">
                    <a:solidFill>
                      <a:schemeClr val="tx1"/>
                    </a:solidFill>
                    <a:latin typeface="メイリオ" panose="020B0604030504040204" pitchFamily="50" charset="-128"/>
                    <a:ea typeface="メイリオ" panose="020B0604030504040204" pitchFamily="50" charset="-128"/>
                  </a:rPr>
                  <a:t>30</a:t>
                </a:r>
                <a:r>
                  <a:rPr kumimoji="1" lang="ja-JP" altLang="en-US" sz="900" dirty="0">
                    <a:solidFill>
                      <a:schemeClr val="tx1"/>
                    </a:solidFill>
                    <a:latin typeface="メイリオ" panose="020B0604030504040204" pitchFamily="50" charset="-128"/>
                    <a:ea typeface="メイリオ" panose="020B0604030504040204" pitchFamily="50" charset="-128"/>
                  </a:rPr>
                  <a:t>日の呼吸合併症</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en-US" altLang="ja-JP" sz="900" dirty="0">
                    <a:solidFill>
                      <a:schemeClr val="tx1"/>
                    </a:solidFill>
                    <a:latin typeface="メイリオ" panose="020B0604030504040204" pitchFamily="50" charset="-128"/>
                    <a:ea typeface="メイリオ" panose="020B0604030504040204" pitchFamily="50" charset="-128"/>
                  </a:rPr>
                  <a:t>  </a:t>
                </a:r>
                <a:r>
                  <a:rPr kumimoji="1" lang="ja-JP" altLang="en-US" sz="900" dirty="0">
                    <a:solidFill>
                      <a:schemeClr val="tx1"/>
                    </a:solidFill>
                    <a:latin typeface="メイリオ" panose="020B0604030504040204" pitchFamily="50" charset="-128"/>
                    <a:ea typeface="メイリオ" panose="020B0604030504040204" pitchFamily="50" charset="-128"/>
                  </a:rPr>
                  <a:t>術後</a:t>
                </a:r>
                <a:r>
                  <a:rPr kumimoji="1" lang="en-US" altLang="ja-JP" sz="900" dirty="0">
                    <a:solidFill>
                      <a:schemeClr val="tx1"/>
                    </a:solidFill>
                    <a:latin typeface="メイリオ" panose="020B0604030504040204" pitchFamily="50" charset="-128"/>
                    <a:ea typeface="メイリオ" panose="020B0604030504040204" pitchFamily="50" charset="-128"/>
                  </a:rPr>
                  <a:t>30</a:t>
                </a:r>
                <a:r>
                  <a:rPr kumimoji="1" lang="ja-JP" altLang="en-US" sz="900" dirty="0">
                    <a:solidFill>
                      <a:schemeClr val="tx1"/>
                    </a:solidFill>
                    <a:latin typeface="メイリオ" panose="020B0604030504040204" pitchFamily="50" charset="-128"/>
                    <a:ea typeface="メイリオ" panose="020B0604030504040204" pitchFamily="50" charset="-128"/>
                  </a:rPr>
                  <a:t>日の死亡率</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grpSp>
        <p:pic>
          <p:nvPicPr>
            <p:cNvPr id="30" name="図 29">
              <a:extLst>
                <a:ext uri="{FF2B5EF4-FFF2-40B4-BE49-F238E27FC236}">
                  <a16:creationId xmlns:a16="http://schemas.microsoft.com/office/drawing/2014/main" id="{4E3AF0F1-5B47-AB29-2823-A3A92C0EEB53}"/>
                </a:ext>
              </a:extLst>
            </p:cNvPr>
            <p:cNvPicPr>
              <a:picLocks noChangeAspect="1"/>
            </p:cNvPicPr>
            <p:nvPr/>
          </p:nvPicPr>
          <p:blipFill rotWithShape="1">
            <a:blip r:embed="rId3"/>
            <a:srcRect l="33348" t="42203" r="32333" b="26219"/>
            <a:stretch/>
          </p:blipFill>
          <p:spPr>
            <a:xfrm>
              <a:off x="5005345" y="24383"/>
              <a:ext cx="7122728" cy="3686591"/>
            </a:xfrm>
            <a:prstGeom prst="rect">
              <a:avLst/>
            </a:prstGeom>
          </p:spPr>
        </p:pic>
        <p:sp>
          <p:nvSpPr>
            <p:cNvPr id="41" name="四角形: 角を丸くする 40">
              <a:extLst>
                <a:ext uri="{FF2B5EF4-FFF2-40B4-BE49-F238E27FC236}">
                  <a16:creationId xmlns:a16="http://schemas.microsoft.com/office/drawing/2014/main" id="{C9E6A160-A086-C5B5-85F6-6C27D9C7616F}"/>
                </a:ext>
              </a:extLst>
            </p:cNvPr>
            <p:cNvSpPr/>
            <p:nvPr/>
          </p:nvSpPr>
          <p:spPr>
            <a:xfrm>
              <a:off x="7689692" y="2954822"/>
              <a:ext cx="1368139" cy="425902"/>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latin typeface="メイリオ" panose="020B0604030504040204" pitchFamily="50" charset="-128"/>
                  <a:ea typeface="メイリオ" panose="020B0604030504040204" pitchFamily="50" charset="-128"/>
                </a:rPr>
                <a:t>L1-L6</a:t>
              </a:r>
              <a:r>
                <a:rPr kumimoji="1" lang="ja-JP" altLang="en-US" sz="1200" dirty="0">
                  <a:latin typeface="メイリオ" panose="020B0604030504040204" pitchFamily="50" charset="-128"/>
                  <a:ea typeface="メイリオ" panose="020B0604030504040204" pitchFamily="50" charset="-128"/>
                </a:rPr>
                <a:t>：腹側肺</a:t>
              </a:r>
              <a:endParaRPr kumimoji="1" lang="en-US" altLang="ja-JP" sz="1200" dirty="0">
                <a:latin typeface="メイリオ" panose="020B0604030504040204" pitchFamily="50" charset="-128"/>
                <a:ea typeface="メイリオ" panose="020B0604030504040204" pitchFamily="50" charset="-128"/>
              </a:endParaRPr>
            </a:p>
            <a:p>
              <a:pPr algn="ctr"/>
              <a:r>
                <a:rPr kumimoji="1" lang="en-US" altLang="ja-JP" sz="1200" dirty="0">
                  <a:latin typeface="メイリオ" panose="020B0604030504040204" pitchFamily="50" charset="-128"/>
                  <a:ea typeface="メイリオ" panose="020B0604030504040204" pitchFamily="50" charset="-128"/>
                </a:rPr>
                <a:t>L7-L12</a:t>
              </a:r>
              <a:r>
                <a:rPr kumimoji="1" lang="ja-JP" altLang="en-US" sz="1200" dirty="0">
                  <a:latin typeface="メイリオ" panose="020B0604030504040204" pitchFamily="50" charset="-128"/>
                  <a:ea typeface="メイリオ" panose="020B0604030504040204" pitchFamily="50" charset="-128"/>
                </a:rPr>
                <a:t>：背側肺</a:t>
              </a:r>
            </a:p>
          </p:txBody>
        </p:sp>
        <p:sp>
          <p:nvSpPr>
            <p:cNvPr id="42" name="正方形/長方形 41">
              <a:extLst>
                <a:ext uri="{FF2B5EF4-FFF2-40B4-BE49-F238E27FC236}">
                  <a16:creationId xmlns:a16="http://schemas.microsoft.com/office/drawing/2014/main" id="{0182E364-7583-A404-EFEF-14BF1C5ED1F3}"/>
                </a:ext>
              </a:extLst>
            </p:cNvPr>
            <p:cNvSpPr/>
            <p:nvPr/>
          </p:nvSpPr>
          <p:spPr>
            <a:xfrm>
              <a:off x="6656538" y="370578"/>
              <a:ext cx="675860" cy="2529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dirty="0"/>
                <a:t>腹側肺</a:t>
              </a:r>
            </a:p>
          </p:txBody>
        </p:sp>
        <p:sp>
          <p:nvSpPr>
            <p:cNvPr id="43" name="正方形/長方形 42">
              <a:extLst>
                <a:ext uri="{FF2B5EF4-FFF2-40B4-BE49-F238E27FC236}">
                  <a16:creationId xmlns:a16="http://schemas.microsoft.com/office/drawing/2014/main" id="{D413DB6B-BAB2-0E98-FCF2-BB88EEA68323}"/>
                </a:ext>
              </a:extLst>
            </p:cNvPr>
            <p:cNvSpPr/>
            <p:nvPr/>
          </p:nvSpPr>
          <p:spPr>
            <a:xfrm>
              <a:off x="9392305" y="372379"/>
              <a:ext cx="675860" cy="2529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dirty="0"/>
                <a:t>腹側肺</a:t>
              </a:r>
            </a:p>
          </p:txBody>
        </p:sp>
        <p:sp>
          <p:nvSpPr>
            <p:cNvPr id="44" name="正方形/長方形 43">
              <a:extLst>
                <a:ext uri="{FF2B5EF4-FFF2-40B4-BE49-F238E27FC236}">
                  <a16:creationId xmlns:a16="http://schemas.microsoft.com/office/drawing/2014/main" id="{B99F9FA8-50A2-FC8E-F4D9-ED1C8F1AE0DF}"/>
                </a:ext>
              </a:extLst>
            </p:cNvPr>
            <p:cNvSpPr/>
            <p:nvPr/>
          </p:nvSpPr>
          <p:spPr>
            <a:xfrm>
              <a:off x="6656538" y="3127794"/>
              <a:ext cx="675860" cy="2529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dirty="0"/>
                <a:t>背側肺</a:t>
              </a:r>
            </a:p>
          </p:txBody>
        </p:sp>
        <p:sp>
          <p:nvSpPr>
            <p:cNvPr id="45" name="正方形/長方形 44">
              <a:extLst>
                <a:ext uri="{FF2B5EF4-FFF2-40B4-BE49-F238E27FC236}">
                  <a16:creationId xmlns:a16="http://schemas.microsoft.com/office/drawing/2014/main" id="{931B6942-CCB1-8B46-1BC4-C4BAA56BFA57}"/>
                </a:ext>
              </a:extLst>
            </p:cNvPr>
            <p:cNvSpPr/>
            <p:nvPr/>
          </p:nvSpPr>
          <p:spPr>
            <a:xfrm>
              <a:off x="9524659" y="3127794"/>
              <a:ext cx="675860" cy="2529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dirty="0"/>
                <a:t>背側肺</a:t>
              </a:r>
            </a:p>
          </p:txBody>
        </p:sp>
        <p:sp>
          <p:nvSpPr>
            <p:cNvPr id="3" name="正方形/長方形 2">
              <a:extLst>
                <a:ext uri="{FF2B5EF4-FFF2-40B4-BE49-F238E27FC236}">
                  <a16:creationId xmlns:a16="http://schemas.microsoft.com/office/drawing/2014/main" id="{9194FF7C-28E4-4EAB-F5EE-32FF0C7A2DBC}"/>
                </a:ext>
              </a:extLst>
            </p:cNvPr>
            <p:cNvSpPr/>
            <p:nvPr/>
          </p:nvSpPr>
          <p:spPr>
            <a:xfrm>
              <a:off x="5141858" y="147720"/>
              <a:ext cx="6857956" cy="3500783"/>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矢印: 下 3">
              <a:extLst>
                <a:ext uri="{FF2B5EF4-FFF2-40B4-BE49-F238E27FC236}">
                  <a16:creationId xmlns:a16="http://schemas.microsoft.com/office/drawing/2014/main" id="{B7419726-7CCD-86DD-E682-BB2079995515}"/>
                </a:ext>
              </a:extLst>
            </p:cNvPr>
            <p:cNvSpPr/>
            <p:nvPr/>
          </p:nvSpPr>
          <p:spPr>
            <a:xfrm rot="12619998">
              <a:off x="9493113" y="2329555"/>
              <a:ext cx="171096" cy="193268"/>
            </a:xfrm>
            <a:prstGeom prst="down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210970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FFCE24A9-0F56-CB8E-9F75-56015BD52A66}"/>
              </a:ext>
            </a:extLst>
          </p:cNvPr>
          <p:cNvSpPr txBox="1">
            <a:spLocks/>
          </p:cNvSpPr>
          <p:nvPr/>
        </p:nvSpPr>
        <p:spPr>
          <a:xfrm>
            <a:off x="813707" y="377372"/>
            <a:ext cx="7971064" cy="425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メイリオ" panose="020B0604030504040204" pitchFamily="50" charset="-128"/>
                <a:ea typeface="メイリオ" panose="020B0604030504040204" pitchFamily="50" charset="-128"/>
              </a:rPr>
              <a:t>結果④</a:t>
            </a:r>
            <a:endParaRPr lang="ja-JP" altLang="en-US" sz="32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9D5B83A7-D21F-339F-C1EE-E8033718A8CA}"/>
              </a:ext>
            </a:extLst>
          </p:cNvPr>
          <p:cNvSpPr txBox="1"/>
          <p:nvPr/>
        </p:nvSpPr>
        <p:spPr>
          <a:xfrm>
            <a:off x="99244" y="3531974"/>
            <a:ext cx="5170087" cy="1015663"/>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000" dirty="0">
                <a:latin typeface="メイリオ" panose="020B0604030504040204" pitchFamily="50" charset="-128"/>
                <a:ea typeface="メイリオ" panose="020B0604030504040204" pitchFamily="50" charset="-128"/>
              </a:rPr>
              <a:t>横隔膜超音波検査の各項目に有意差なし</a:t>
            </a:r>
            <a:endParaRPr kumimoji="1" lang="en-US" altLang="ja-JP" sz="2000" dirty="0">
              <a:latin typeface="メイリオ" panose="020B0604030504040204" pitchFamily="50" charset="-128"/>
              <a:ea typeface="メイリオ" panose="020B0604030504040204" pitchFamily="50" charset="-128"/>
            </a:endParaRPr>
          </a:p>
          <a:p>
            <a:endParaRPr kumimoji="1" lang="en-US" altLang="ja-JP" sz="2000" dirty="0">
              <a:latin typeface="メイリオ" panose="020B0604030504040204" pitchFamily="50" charset="-128"/>
              <a:ea typeface="メイリオ" panose="020B0604030504040204" pitchFamily="50" charset="-128"/>
            </a:endParaRPr>
          </a:p>
          <a:p>
            <a:endParaRPr kumimoji="1" lang="ja-JP" altLang="en-US" sz="2000" dirty="0">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9F5EC262-838C-440D-7C0D-89E6F2A1FD84}"/>
              </a:ext>
            </a:extLst>
          </p:cNvPr>
          <p:cNvGrpSpPr/>
          <p:nvPr/>
        </p:nvGrpSpPr>
        <p:grpSpPr>
          <a:xfrm>
            <a:off x="5187338" y="102373"/>
            <a:ext cx="7044418" cy="6713564"/>
            <a:chOff x="5147582" y="114300"/>
            <a:chExt cx="7044418" cy="6713564"/>
          </a:xfrm>
        </p:grpSpPr>
        <p:grpSp>
          <p:nvGrpSpPr>
            <p:cNvPr id="10" name="グループ化 9">
              <a:extLst>
                <a:ext uri="{FF2B5EF4-FFF2-40B4-BE49-F238E27FC236}">
                  <a16:creationId xmlns:a16="http://schemas.microsoft.com/office/drawing/2014/main" id="{EA1283C5-D666-DE25-1418-3C98B42C8D74}"/>
                </a:ext>
              </a:extLst>
            </p:cNvPr>
            <p:cNvGrpSpPr/>
            <p:nvPr/>
          </p:nvGrpSpPr>
          <p:grpSpPr>
            <a:xfrm>
              <a:off x="5147582" y="114300"/>
              <a:ext cx="7044418" cy="6713564"/>
              <a:chOff x="5147582" y="114300"/>
              <a:chExt cx="7044418" cy="6713564"/>
            </a:xfrm>
          </p:grpSpPr>
          <p:pic>
            <p:nvPicPr>
              <p:cNvPr id="3" name="図 2">
                <a:extLst>
                  <a:ext uri="{FF2B5EF4-FFF2-40B4-BE49-F238E27FC236}">
                    <a16:creationId xmlns:a16="http://schemas.microsoft.com/office/drawing/2014/main" id="{5F20EA2D-B209-22A2-3333-8D7BF1EC68E4}"/>
                  </a:ext>
                </a:extLst>
              </p:cNvPr>
              <p:cNvPicPr>
                <a:picLocks noChangeAspect="1"/>
              </p:cNvPicPr>
              <p:nvPr/>
            </p:nvPicPr>
            <p:blipFill rotWithShape="1">
              <a:blip r:embed="rId2"/>
              <a:srcRect l="33482" t="26666" r="32299" b="15358"/>
              <a:stretch/>
            </p:blipFill>
            <p:spPr>
              <a:xfrm>
                <a:off x="5147582" y="114300"/>
                <a:ext cx="7044418" cy="6713564"/>
              </a:xfrm>
              <a:prstGeom prst="rect">
                <a:avLst/>
              </a:prstGeom>
            </p:spPr>
          </p:pic>
          <p:sp>
            <p:nvSpPr>
              <p:cNvPr id="4" name="四角形: 角を丸くする 3">
                <a:extLst>
                  <a:ext uri="{FF2B5EF4-FFF2-40B4-BE49-F238E27FC236}">
                    <a16:creationId xmlns:a16="http://schemas.microsoft.com/office/drawing/2014/main" id="{5982D660-F6FE-6434-58D8-09B133AF23AD}"/>
                  </a:ext>
                </a:extLst>
              </p:cNvPr>
              <p:cNvSpPr/>
              <p:nvPr/>
            </p:nvSpPr>
            <p:spPr>
              <a:xfrm>
                <a:off x="7754339" y="339065"/>
                <a:ext cx="2199937" cy="38755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横隔膜肥厚率</a:t>
                </a:r>
              </a:p>
            </p:txBody>
          </p:sp>
          <p:sp>
            <p:nvSpPr>
              <p:cNvPr id="5" name="四角形: 角を丸くする 4">
                <a:extLst>
                  <a:ext uri="{FF2B5EF4-FFF2-40B4-BE49-F238E27FC236}">
                    <a16:creationId xmlns:a16="http://schemas.microsoft.com/office/drawing/2014/main" id="{D3725E73-481C-3D57-D1CC-DF01A2D6E7B1}"/>
                  </a:ext>
                </a:extLst>
              </p:cNvPr>
              <p:cNvSpPr/>
              <p:nvPr/>
            </p:nvSpPr>
            <p:spPr>
              <a:xfrm>
                <a:off x="7123480" y="2980871"/>
                <a:ext cx="3461656" cy="38755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横隔膜肥厚率</a:t>
                </a:r>
                <a:r>
                  <a:rPr lang="en-US" altLang="ja-JP" sz="1200" b="1" kern="0" dirty="0">
                    <a:solidFill>
                      <a:srgbClr val="1F1F1F"/>
                    </a:solidFill>
                    <a:effectLst/>
                    <a:latin typeface="メイリオ" panose="020B0604030504040204" pitchFamily="50" charset="-128"/>
                    <a:ea typeface="メイリオ" panose="020B0604030504040204" pitchFamily="50" charset="-128"/>
                    <a:cs typeface="ＭＳ Ｐゴシック" panose="020B0600070205080204" pitchFamily="50" charset="-128"/>
                  </a:rPr>
                  <a:t>×</a:t>
                </a:r>
                <a:r>
                  <a:rPr lang="ja-JP" altLang="ja-JP" sz="1200" b="1" kern="0" dirty="0">
                    <a:solidFill>
                      <a:srgbClr val="1F1F1F"/>
                    </a:solidFill>
                    <a:effectLst/>
                    <a:latin typeface="メイリオ" panose="020B0604030504040204" pitchFamily="50" charset="-128"/>
                    <a:ea typeface="メイリオ" panose="020B0604030504040204" pitchFamily="50" charset="-128"/>
                    <a:cs typeface="ＭＳ Ｐゴシック" panose="020B0600070205080204" pitchFamily="50" charset="-128"/>
                  </a:rPr>
                  <a:t>換気頻度</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6" name="四角形: 角を丸くする 5">
                <a:extLst>
                  <a:ext uri="{FF2B5EF4-FFF2-40B4-BE49-F238E27FC236}">
                    <a16:creationId xmlns:a16="http://schemas.microsoft.com/office/drawing/2014/main" id="{E25777BB-3465-F3EE-8D98-E684EDC6C8E1}"/>
                  </a:ext>
                </a:extLst>
              </p:cNvPr>
              <p:cNvSpPr/>
              <p:nvPr/>
            </p:nvSpPr>
            <p:spPr>
              <a:xfrm rot="16200000">
                <a:off x="5157215" y="1352798"/>
                <a:ext cx="2199937" cy="38755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横隔膜肥厚率</a:t>
                </a:r>
              </a:p>
            </p:txBody>
          </p:sp>
          <p:sp>
            <p:nvSpPr>
              <p:cNvPr id="7" name="四角形: 角を丸くする 6">
                <a:extLst>
                  <a:ext uri="{FF2B5EF4-FFF2-40B4-BE49-F238E27FC236}">
                    <a16:creationId xmlns:a16="http://schemas.microsoft.com/office/drawing/2014/main" id="{BBFFB05D-3957-D9AC-035F-0884FD9DB57A}"/>
                  </a:ext>
                </a:extLst>
              </p:cNvPr>
              <p:cNvSpPr/>
              <p:nvPr/>
            </p:nvSpPr>
            <p:spPr>
              <a:xfrm rot="16200000">
                <a:off x="4809243" y="3920762"/>
                <a:ext cx="2895881" cy="38755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横隔膜肥厚率</a:t>
                </a:r>
                <a:r>
                  <a:rPr lang="en-US" altLang="ja-JP" sz="1200" b="1" kern="0" dirty="0">
                    <a:solidFill>
                      <a:srgbClr val="1F1F1F"/>
                    </a:solidFill>
                    <a:effectLst/>
                    <a:latin typeface="メイリオ" panose="020B0604030504040204" pitchFamily="50" charset="-128"/>
                    <a:ea typeface="メイリオ" panose="020B0604030504040204" pitchFamily="50" charset="-128"/>
                    <a:cs typeface="ＭＳ Ｐゴシック" panose="020B0600070205080204" pitchFamily="50" charset="-128"/>
                  </a:rPr>
                  <a:t>×</a:t>
                </a:r>
                <a:r>
                  <a:rPr lang="ja-JP" altLang="ja-JP" sz="1200" b="1" kern="0" dirty="0">
                    <a:solidFill>
                      <a:srgbClr val="1F1F1F"/>
                    </a:solidFill>
                    <a:effectLst/>
                    <a:latin typeface="メイリオ" panose="020B0604030504040204" pitchFamily="50" charset="-128"/>
                    <a:ea typeface="メイリオ" panose="020B0604030504040204" pitchFamily="50" charset="-128"/>
                    <a:cs typeface="ＭＳ Ｐゴシック" panose="020B0600070205080204" pitchFamily="50" charset="-128"/>
                  </a:rPr>
                  <a:t>換気頻度</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8" name="四角形: 角を丸くする 7">
                <a:extLst>
                  <a:ext uri="{FF2B5EF4-FFF2-40B4-BE49-F238E27FC236}">
                    <a16:creationId xmlns:a16="http://schemas.microsoft.com/office/drawing/2014/main" id="{61C2188E-3C95-F1E2-3435-C99B51F06346}"/>
                  </a:ext>
                </a:extLst>
              </p:cNvPr>
              <p:cNvSpPr/>
              <p:nvPr/>
            </p:nvSpPr>
            <p:spPr>
              <a:xfrm>
                <a:off x="6520500" y="2512944"/>
                <a:ext cx="4874079" cy="17406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dirty="0">
                    <a:solidFill>
                      <a:schemeClr val="tx1"/>
                    </a:solidFill>
                    <a:latin typeface="メイリオ" panose="020B0604030504040204" pitchFamily="50" charset="-128"/>
                    <a:ea typeface="メイリオ" panose="020B0604030504040204" pitchFamily="50" charset="-128"/>
                  </a:rPr>
                  <a:t>　麻酔前　　　　　　抜管後　　　　　　酸素投与</a:t>
                </a:r>
                <a:r>
                  <a:rPr kumimoji="1" lang="en-US" altLang="ja-JP" sz="1200" dirty="0">
                    <a:solidFill>
                      <a:schemeClr val="tx1"/>
                    </a:solidFill>
                    <a:latin typeface="メイリオ" panose="020B0604030504040204" pitchFamily="50" charset="-128"/>
                    <a:ea typeface="メイリオ" panose="020B0604030504040204" pitchFamily="50" charset="-128"/>
                  </a:rPr>
                  <a:t>2</a:t>
                </a:r>
                <a:r>
                  <a:rPr kumimoji="1" lang="ja-JP" altLang="en-US" sz="1200" dirty="0">
                    <a:solidFill>
                      <a:schemeClr val="tx1"/>
                    </a:solidFill>
                    <a:latin typeface="メイリオ" panose="020B0604030504040204" pitchFamily="50" charset="-128"/>
                    <a:ea typeface="メイリオ" panose="020B0604030504040204" pitchFamily="50" charset="-128"/>
                  </a:rPr>
                  <a:t>時間後</a:t>
                </a:r>
              </a:p>
            </p:txBody>
          </p:sp>
          <p:sp>
            <p:nvSpPr>
              <p:cNvPr id="9" name="四角形: 角を丸くする 8">
                <a:extLst>
                  <a:ext uri="{FF2B5EF4-FFF2-40B4-BE49-F238E27FC236}">
                    <a16:creationId xmlns:a16="http://schemas.microsoft.com/office/drawing/2014/main" id="{CAEE5C38-0538-BFF8-29B7-594062DABD56}"/>
                  </a:ext>
                </a:extLst>
              </p:cNvPr>
              <p:cNvSpPr/>
              <p:nvPr/>
            </p:nvSpPr>
            <p:spPr>
              <a:xfrm>
                <a:off x="6450962" y="5318737"/>
                <a:ext cx="4874079" cy="17406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dirty="0">
                    <a:solidFill>
                      <a:schemeClr val="tx1"/>
                    </a:solidFill>
                    <a:latin typeface="メイリオ" panose="020B0604030504040204" pitchFamily="50" charset="-128"/>
                    <a:ea typeface="メイリオ" panose="020B0604030504040204" pitchFamily="50" charset="-128"/>
                  </a:rPr>
                  <a:t>　麻酔前　　　　　　抜管後　　　　　　酸素投与</a:t>
                </a:r>
                <a:r>
                  <a:rPr kumimoji="1" lang="en-US" altLang="ja-JP" sz="1200" dirty="0">
                    <a:solidFill>
                      <a:schemeClr val="tx1"/>
                    </a:solidFill>
                    <a:latin typeface="メイリオ" panose="020B0604030504040204" pitchFamily="50" charset="-128"/>
                    <a:ea typeface="メイリオ" panose="020B0604030504040204" pitchFamily="50" charset="-128"/>
                  </a:rPr>
                  <a:t>2</a:t>
                </a:r>
                <a:r>
                  <a:rPr kumimoji="1" lang="ja-JP" altLang="en-US" sz="1200" dirty="0">
                    <a:solidFill>
                      <a:schemeClr val="tx1"/>
                    </a:solidFill>
                    <a:latin typeface="メイリオ" panose="020B0604030504040204" pitchFamily="50" charset="-128"/>
                    <a:ea typeface="メイリオ" panose="020B0604030504040204" pitchFamily="50" charset="-128"/>
                  </a:rPr>
                  <a:t>時間後</a:t>
                </a:r>
              </a:p>
            </p:txBody>
          </p:sp>
        </p:grpSp>
        <p:sp>
          <p:nvSpPr>
            <p:cNvPr id="11" name="四角形: 角を丸くする 10">
              <a:extLst>
                <a:ext uri="{FF2B5EF4-FFF2-40B4-BE49-F238E27FC236}">
                  <a16:creationId xmlns:a16="http://schemas.microsoft.com/office/drawing/2014/main" id="{47E57185-708C-27D4-AA8F-69145044B640}"/>
                </a:ext>
              </a:extLst>
            </p:cNvPr>
            <p:cNvSpPr/>
            <p:nvPr/>
          </p:nvSpPr>
          <p:spPr>
            <a:xfrm>
              <a:off x="7531368" y="2717151"/>
              <a:ext cx="1426171" cy="267201"/>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1200" dirty="0">
                  <a:solidFill>
                    <a:schemeClr val="tx1"/>
                  </a:solidFill>
                  <a:latin typeface="メイリオ" panose="020B0604030504040204" pitchFamily="50" charset="-128"/>
                  <a:ea typeface="メイリオ" panose="020B0604030504040204" pitchFamily="50" charset="-128"/>
                </a:rPr>
                <a:t>HFNC</a:t>
              </a:r>
              <a:endParaRPr kumimoji="1"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12" name="四角形: 角を丸くする 11">
              <a:extLst>
                <a:ext uri="{FF2B5EF4-FFF2-40B4-BE49-F238E27FC236}">
                  <a16:creationId xmlns:a16="http://schemas.microsoft.com/office/drawing/2014/main" id="{CA7B7525-963B-A5CD-82EF-E6560303C26E}"/>
                </a:ext>
              </a:extLst>
            </p:cNvPr>
            <p:cNvSpPr/>
            <p:nvPr/>
          </p:nvSpPr>
          <p:spPr>
            <a:xfrm>
              <a:off x="9163854" y="2732235"/>
              <a:ext cx="1620983" cy="23355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dirty="0">
                  <a:solidFill>
                    <a:schemeClr val="tx1"/>
                  </a:solidFill>
                  <a:latin typeface="メイリオ" panose="020B0604030504040204" pitchFamily="50" charset="-128"/>
                  <a:ea typeface="メイリオ" panose="020B0604030504040204" pitchFamily="50" charset="-128"/>
                </a:rPr>
                <a:t>ベンチュリマスク</a:t>
              </a:r>
            </a:p>
          </p:txBody>
        </p:sp>
        <p:sp>
          <p:nvSpPr>
            <p:cNvPr id="14" name="四角形: 角を丸くする 13">
              <a:extLst>
                <a:ext uri="{FF2B5EF4-FFF2-40B4-BE49-F238E27FC236}">
                  <a16:creationId xmlns:a16="http://schemas.microsoft.com/office/drawing/2014/main" id="{3C969B6B-0504-9A2A-C87E-DBBB9BB0450E}"/>
                </a:ext>
              </a:extLst>
            </p:cNvPr>
            <p:cNvSpPr/>
            <p:nvPr/>
          </p:nvSpPr>
          <p:spPr>
            <a:xfrm>
              <a:off x="7531368" y="5492802"/>
              <a:ext cx="1426171" cy="267201"/>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1200" dirty="0">
                  <a:solidFill>
                    <a:schemeClr val="tx1"/>
                  </a:solidFill>
                  <a:latin typeface="メイリオ" panose="020B0604030504040204" pitchFamily="50" charset="-128"/>
                  <a:ea typeface="メイリオ" panose="020B0604030504040204" pitchFamily="50" charset="-128"/>
                </a:rPr>
                <a:t>HFNC</a:t>
              </a:r>
              <a:endParaRPr kumimoji="1"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15" name="四角形: 角を丸くする 14">
              <a:extLst>
                <a:ext uri="{FF2B5EF4-FFF2-40B4-BE49-F238E27FC236}">
                  <a16:creationId xmlns:a16="http://schemas.microsoft.com/office/drawing/2014/main" id="{BDAFF66D-87CD-B5EF-4758-285EA9DDDFCC}"/>
                </a:ext>
              </a:extLst>
            </p:cNvPr>
            <p:cNvSpPr/>
            <p:nvPr/>
          </p:nvSpPr>
          <p:spPr>
            <a:xfrm>
              <a:off x="9163854" y="5507886"/>
              <a:ext cx="1620983" cy="23355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dirty="0">
                  <a:solidFill>
                    <a:schemeClr val="tx1"/>
                  </a:solidFill>
                  <a:latin typeface="メイリオ" panose="020B0604030504040204" pitchFamily="50" charset="-128"/>
                  <a:ea typeface="メイリオ" panose="020B0604030504040204" pitchFamily="50" charset="-128"/>
                </a:rPr>
                <a:t>ベンチュリマスク</a:t>
              </a:r>
            </a:p>
          </p:txBody>
        </p:sp>
      </p:grpSp>
      <p:sp>
        <p:nvSpPr>
          <p:cNvPr id="2" name="テキスト ボックス 1">
            <a:extLst>
              <a:ext uri="{FF2B5EF4-FFF2-40B4-BE49-F238E27FC236}">
                <a16:creationId xmlns:a16="http://schemas.microsoft.com/office/drawing/2014/main" id="{5BA24176-3D04-48D7-CFA8-32FFF3277951}"/>
              </a:ext>
            </a:extLst>
          </p:cNvPr>
          <p:cNvSpPr txBox="1"/>
          <p:nvPr/>
        </p:nvSpPr>
        <p:spPr>
          <a:xfrm>
            <a:off x="99243" y="1451729"/>
            <a:ext cx="5170087" cy="1631216"/>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横隔膜肥厚率：</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呼気吸気での横隔膜の厚さの変化の具合</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横隔膜の筋力低下や麻痺を診断できる</a:t>
            </a:r>
            <a:endParaRPr kumimoji="1" lang="en-US" altLang="ja-JP" sz="2000" dirty="0">
              <a:latin typeface="メイリオ" panose="020B0604030504040204" pitchFamily="50" charset="-128"/>
              <a:ea typeface="メイリオ" panose="020B0604030504040204" pitchFamily="50" charset="-128"/>
            </a:endParaRPr>
          </a:p>
          <a:p>
            <a:r>
              <a:rPr kumimoji="1" lang="en-US" altLang="ja-JP" sz="2000" dirty="0">
                <a:latin typeface="メイリオ" panose="020B0604030504040204" pitchFamily="50" charset="-128"/>
                <a:ea typeface="メイリオ" panose="020B0604030504040204" pitchFamily="50" charset="-128"/>
              </a:rPr>
              <a:t>0.2</a:t>
            </a:r>
            <a:r>
              <a:rPr kumimoji="1" lang="ja-JP" altLang="en-US" sz="2000" dirty="0">
                <a:latin typeface="メイリオ" panose="020B0604030504040204" pitchFamily="50" charset="-128"/>
                <a:ea typeface="メイリオ" panose="020B0604030504040204" pitchFamily="50" charset="-128"/>
              </a:rPr>
              <a:t>未満で横隔膜の動きが弱い</a:t>
            </a:r>
            <a:r>
              <a:rPr kumimoji="1" lang="en-US" altLang="ja-JP" sz="2000" baseline="30000" dirty="0">
                <a:latin typeface="メイリオ" panose="020B0604030504040204" pitchFamily="50" charset="-128"/>
                <a:ea typeface="メイリオ" panose="020B0604030504040204" pitchFamily="50" charset="-128"/>
              </a:rPr>
              <a:t>1)</a:t>
            </a:r>
          </a:p>
          <a:p>
            <a:endParaRPr kumimoji="1" lang="ja-JP" altLang="en-US" sz="2000"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77B00E13-FA84-3589-0153-71EF565A79F9}"/>
              </a:ext>
            </a:extLst>
          </p:cNvPr>
          <p:cNvSpPr txBox="1"/>
          <p:nvPr/>
        </p:nvSpPr>
        <p:spPr>
          <a:xfrm>
            <a:off x="0" y="6192087"/>
            <a:ext cx="5220031" cy="577081"/>
          </a:xfrm>
          <a:prstGeom prst="rect">
            <a:avLst/>
          </a:prstGeom>
          <a:noFill/>
        </p:spPr>
        <p:txBody>
          <a:bodyPr wrap="square" rtlCol="0">
            <a:spAutoFit/>
          </a:bodyPr>
          <a:lstStyle/>
          <a:p>
            <a:r>
              <a:rPr kumimoji="1" lang="en-US" altLang="ja-JP" sz="1050" dirty="0"/>
              <a:t> 1)</a:t>
            </a:r>
            <a:r>
              <a:rPr kumimoji="1" lang="en-US" altLang="ja-JP" sz="1050" dirty="0" err="1"/>
              <a:t>Tuinman</a:t>
            </a:r>
            <a:r>
              <a:rPr kumimoji="1" lang="en-US" altLang="ja-JP" sz="1050" dirty="0"/>
              <a:t> PR, </a:t>
            </a:r>
            <a:r>
              <a:rPr kumimoji="1" lang="en-US" altLang="ja-JP" sz="1050" dirty="0" err="1"/>
              <a:t>Jonkman</a:t>
            </a:r>
            <a:r>
              <a:rPr kumimoji="1" lang="en-US" altLang="ja-JP" sz="1050" dirty="0"/>
              <a:t> AH, </a:t>
            </a:r>
            <a:r>
              <a:rPr kumimoji="1" lang="en-US" altLang="ja-JP" sz="1050" dirty="0" err="1"/>
              <a:t>Dres</a:t>
            </a:r>
            <a:r>
              <a:rPr kumimoji="1" lang="en-US" altLang="ja-JP" sz="1050" dirty="0"/>
              <a:t> M, et al. Respiratory muscle ultrasonography: methodology, basic and advanced principles and clinical applications in ICU and ED </a:t>
            </a:r>
            <a:r>
              <a:rPr kumimoji="1" lang="en-US" altLang="ja-JP" sz="1050" dirty="0" err="1"/>
              <a:t>patientsa</a:t>
            </a:r>
            <a:r>
              <a:rPr kumimoji="1" lang="en-US" altLang="ja-JP" sz="1050" dirty="0"/>
              <a:t> narrative review. Intensive Care Med 2020; 46: 594e605</a:t>
            </a:r>
            <a:endParaRPr kumimoji="1" lang="ja-JP" altLang="en-US" sz="1400" dirty="0"/>
          </a:p>
        </p:txBody>
      </p:sp>
    </p:spTree>
    <p:extLst>
      <p:ext uri="{BB962C8B-B14F-4D97-AF65-F5344CB8AC3E}">
        <p14:creationId xmlns:p14="http://schemas.microsoft.com/office/powerpoint/2010/main" val="186591004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2965</TotalTime>
  <Words>1661</Words>
  <Application>Microsoft Office PowerPoint</Application>
  <PresentationFormat>ワイド画面</PresentationFormat>
  <Paragraphs>302</Paragraphs>
  <Slides>14</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14</vt:i4>
      </vt:variant>
    </vt:vector>
  </HeadingPairs>
  <TitlesOfParts>
    <vt:vector size="19" baseType="lpstr">
      <vt:lpstr>メイリオ</vt:lpstr>
      <vt:lpstr>Arial</vt:lpstr>
      <vt:lpstr>Calibri</vt:lpstr>
      <vt:lpstr>Calibri Light</vt:lpstr>
      <vt:lpstr>Office テーマ</vt:lpstr>
      <vt:lpstr>PowerPoint プレゼンテーション</vt:lpstr>
      <vt:lpstr>背景①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蔵持智也</dc:creator>
  <cp:lastModifiedBy>olivelanavy182@gmail.com</cp:lastModifiedBy>
  <cp:revision>150</cp:revision>
  <dcterms:created xsi:type="dcterms:W3CDTF">2021-07-11T06:13:56Z</dcterms:created>
  <dcterms:modified xsi:type="dcterms:W3CDTF">2023-10-03T02:03:36Z</dcterms:modified>
</cp:coreProperties>
</file>