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8"/>
  </p:notesMasterIdLst>
  <p:sldIdLst>
    <p:sldId id="256" r:id="rId2"/>
    <p:sldId id="259" r:id="rId3"/>
    <p:sldId id="260" r:id="rId4"/>
    <p:sldId id="266" r:id="rId5"/>
    <p:sldId id="267" r:id="rId6"/>
    <p:sldId id="261" r:id="rId7"/>
    <p:sldId id="268" r:id="rId8"/>
    <p:sldId id="269" r:id="rId9"/>
    <p:sldId id="270" r:id="rId10"/>
    <p:sldId id="272" r:id="rId11"/>
    <p:sldId id="275" r:id="rId12"/>
    <p:sldId id="262" r:id="rId13"/>
    <p:sldId id="276" r:id="rId14"/>
    <p:sldId id="274" r:id="rId15"/>
    <p:sldId id="277" r:id="rId16"/>
    <p:sldId id="278" r:id="rId17"/>
    <p:sldId id="279" r:id="rId18"/>
    <p:sldId id="280" r:id="rId19"/>
    <p:sldId id="273" r:id="rId20"/>
    <p:sldId id="285" r:id="rId21"/>
    <p:sldId id="281" r:id="rId22"/>
    <p:sldId id="282" r:id="rId23"/>
    <p:sldId id="283" r:id="rId24"/>
    <p:sldId id="284" r:id="rId25"/>
    <p:sldId id="286" r:id="rId26"/>
    <p:sldId id="287" r:id="rId27"/>
    <p:sldId id="288" r:id="rId28"/>
    <p:sldId id="296" r:id="rId29"/>
    <p:sldId id="297" r:id="rId30"/>
    <p:sldId id="289" r:id="rId31"/>
    <p:sldId id="295" r:id="rId32"/>
    <p:sldId id="290" r:id="rId33"/>
    <p:sldId id="291" r:id="rId34"/>
    <p:sldId id="292" r:id="rId35"/>
    <p:sldId id="263" r:id="rId36"/>
    <p:sldId id="264"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直人 木内" initials="直木" lastIdx="1" clrIdx="0">
    <p:extLst>
      <p:ext uri="{19B8F6BF-5375-455C-9EA6-DF929625EA0E}">
        <p15:presenceInfo xmlns:p15="http://schemas.microsoft.com/office/powerpoint/2012/main" userId="b1e863129a1c34b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157" autoAdjust="0"/>
  </p:normalViewPr>
  <p:slideViewPr>
    <p:cSldViewPr snapToGrid="0">
      <p:cViewPr varScale="1">
        <p:scale>
          <a:sx n="58" d="100"/>
          <a:sy n="58" d="100"/>
        </p:scale>
        <p:origin x="136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9-23T13:24:56.002" idx="1">
    <p:pos x="10" y="10"/>
    <p:text/>
    <p:extLst>
      <p:ext uri="{C676402C-5697-4E1C-873F-D02D1690AC5C}">
        <p15:threadingInfo xmlns:p15="http://schemas.microsoft.com/office/powerpoint/2012/main" timeZoneBias="-5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70D7B7-9B96-4EF1-99A6-9F4ABA69B7F3}" type="datetimeFigureOut">
              <a:rPr kumimoji="1" lang="ja-JP" altLang="en-US" smtClean="0"/>
              <a:t>2023/10/11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364DCC-26C3-4ACA-BF47-F4E8EF2DB130}" type="slidenum">
              <a:rPr kumimoji="1" lang="ja-JP" altLang="en-US" smtClean="0"/>
              <a:t>‹#›</a:t>
            </a:fld>
            <a:endParaRPr kumimoji="1" lang="ja-JP" altLang="en-US"/>
          </a:p>
        </p:txBody>
      </p:sp>
    </p:spTree>
    <p:extLst>
      <p:ext uri="{BB962C8B-B14F-4D97-AF65-F5344CB8AC3E}">
        <p14:creationId xmlns:p14="http://schemas.microsoft.com/office/powerpoint/2010/main" val="368871806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よろしくお願いします。</a:t>
            </a:r>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1</a:t>
            </a:fld>
            <a:endParaRPr kumimoji="1" lang="ja-JP" altLang="en-US"/>
          </a:p>
        </p:txBody>
      </p:sp>
    </p:spTree>
    <p:extLst>
      <p:ext uri="{BB962C8B-B14F-4D97-AF65-F5344CB8AC3E}">
        <p14:creationId xmlns:p14="http://schemas.microsoft.com/office/powerpoint/2010/main" val="2705579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主要評価項目である血漿レニン濃度・アルドステロン濃度・</a:t>
            </a:r>
            <a:r>
              <a:rPr kumimoji="1" lang="en-US" altLang="ja-JP" dirty="0"/>
              <a:t>DPP3</a:t>
            </a:r>
            <a:r>
              <a:rPr kumimoji="1" lang="ja-JP" altLang="en-US" dirty="0"/>
              <a:t>・</a:t>
            </a:r>
            <a:r>
              <a:rPr kumimoji="1" lang="en-US" altLang="ja-JP" dirty="0"/>
              <a:t>ACE2</a:t>
            </a:r>
            <a:r>
              <a:rPr kumimoji="1" lang="ja-JP" altLang="en-US" dirty="0"/>
              <a:t>活性を生化学的に分析しました。</a:t>
            </a:r>
            <a:endParaRPr kumimoji="1" lang="en-US" altLang="ja-JP" dirty="0"/>
          </a:p>
          <a:p>
            <a:r>
              <a:rPr kumimoji="1" lang="ja-JP" altLang="en-US" dirty="0"/>
              <a:t>また薬物総投与量・術前の</a:t>
            </a:r>
            <a:r>
              <a:rPr kumimoji="1" lang="en-US" altLang="ja-JP" dirty="0"/>
              <a:t>ACE</a:t>
            </a:r>
            <a:r>
              <a:rPr kumimoji="1" lang="ja-JP" altLang="en-US" dirty="0"/>
              <a:t>阻害薬の使用・臨床的転帰を副次評価項目としています。統計学的分析・生化学的な分析については省略します。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10</a:t>
            </a:fld>
            <a:endParaRPr kumimoji="1" lang="ja-JP" altLang="en-US"/>
          </a:p>
        </p:txBody>
      </p:sp>
    </p:spTree>
    <p:extLst>
      <p:ext uri="{BB962C8B-B14F-4D97-AF65-F5344CB8AC3E}">
        <p14:creationId xmlns:p14="http://schemas.microsoft.com/office/powerpoint/2010/main" val="1799067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結果です。</a:t>
            </a:r>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11</a:t>
            </a:fld>
            <a:endParaRPr kumimoji="1" lang="ja-JP" altLang="en-US"/>
          </a:p>
        </p:txBody>
      </p:sp>
    </p:spTree>
    <p:extLst>
      <p:ext uri="{BB962C8B-B14F-4D97-AF65-F5344CB8AC3E}">
        <p14:creationId xmlns:p14="http://schemas.microsoft.com/office/powerpoint/2010/main" val="191284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患者特性をお示しします。術前の</a:t>
            </a:r>
            <a:r>
              <a:rPr kumimoji="1" lang="en-US" altLang="ja-JP" dirty="0"/>
              <a:t>Ⅱ</a:t>
            </a:r>
            <a:r>
              <a:rPr kumimoji="1" lang="ja-JP" altLang="en-US" dirty="0"/>
              <a:t>群間にて大きな違いはありません。</a:t>
            </a:r>
            <a:endParaRPr kumimoji="1" lang="en-US" altLang="ja-JP" dirty="0"/>
          </a:p>
          <a:p>
            <a:r>
              <a:rPr kumimoji="1" lang="en-US" altLang="ja-JP" dirty="0"/>
              <a:t>60</a:t>
            </a:r>
            <a:r>
              <a:rPr kumimoji="1" lang="ja-JP" altLang="en-US" dirty="0"/>
              <a:t>人の患者（</a:t>
            </a:r>
            <a:r>
              <a:rPr kumimoji="1" lang="en-US" altLang="ja-JP" dirty="0"/>
              <a:t>11.7</a:t>
            </a:r>
            <a:r>
              <a:rPr kumimoji="1" lang="ja-JP" altLang="en-US" dirty="0"/>
              <a:t>％が女性・平均年齢</a:t>
            </a:r>
            <a:r>
              <a:rPr kumimoji="1" lang="en-US" altLang="ja-JP" dirty="0"/>
              <a:t>68</a:t>
            </a:r>
            <a:r>
              <a:rPr kumimoji="1" lang="ja-JP" altLang="en-US" dirty="0"/>
              <a:t>歳）が参加しています。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12</a:t>
            </a:fld>
            <a:endParaRPr kumimoji="1" lang="ja-JP" altLang="en-US"/>
          </a:p>
        </p:txBody>
      </p:sp>
    </p:spTree>
    <p:extLst>
      <p:ext uri="{BB962C8B-B14F-4D97-AF65-F5344CB8AC3E}">
        <p14:creationId xmlns:p14="http://schemas.microsoft.com/office/powerpoint/2010/main" val="3782699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MAP70</a:t>
            </a:r>
            <a:r>
              <a:rPr kumimoji="1" lang="ja-JP" altLang="en-US" dirty="0"/>
              <a:t>～</a:t>
            </a:r>
            <a:r>
              <a:rPr kumimoji="1" lang="en-US" altLang="ja-JP" dirty="0"/>
              <a:t>80</a:t>
            </a:r>
            <a:r>
              <a:rPr kumimoji="1" lang="ja-JP" altLang="en-US" dirty="0"/>
              <a:t>となるようにアンギオテンシン</a:t>
            </a:r>
            <a:r>
              <a:rPr kumimoji="1" lang="en-US" altLang="ja-JP" dirty="0"/>
              <a:t>Ⅱ</a:t>
            </a:r>
            <a:r>
              <a:rPr kumimoji="1" lang="ja-JP" altLang="en-US" dirty="0"/>
              <a:t>とノルエピネフリンを投与した結果が</a:t>
            </a:r>
            <a:r>
              <a:rPr kumimoji="1" lang="en-US" altLang="ja-JP" dirty="0"/>
              <a:t>RAA</a:t>
            </a:r>
            <a:r>
              <a:rPr kumimoji="1" lang="ja-JP" altLang="en-US" dirty="0"/>
              <a:t>系の構成成分に及ぼす影響をお示しします。</a:t>
            </a:r>
            <a:endParaRPr kumimoji="1" lang="en-US" altLang="ja-JP" dirty="0"/>
          </a:p>
          <a:p>
            <a:r>
              <a:rPr kumimoji="1" lang="ja-JP" altLang="en-US" dirty="0"/>
              <a:t>血漿レニン濃度ではノルエピネフリンにより経時的に術直後から上昇しましたが、アンギオテンシン</a:t>
            </a:r>
            <a:r>
              <a:rPr kumimoji="1" lang="en-US" altLang="ja-JP" dirty="0"/>
              <a:t>Ⅱ</a:t>
            </a:r>
            <a:r>
              <a:rPr kumimoji="1" lang="ja-JP" altLang="en-US" dirty="0"/>
              <a:t>では上昇しませんでした。アルドステロンは両郡で上昇しました。</a:t>
            </a:r>
            <a:endParaRPr kumimoji="1" lang="en-US" altLang="ja-JP" dirty="0"/>
          </a:p>
          <a:p>
            <a:r>
              <a:rPr kumimoji="1" lang="en-US" altLang="ja-JP" dirty="0"/>
              <a:t>T1</a:t>
            </a:r>
            <a:r>
              <a:rPr kumimoji="1" lang="ja-JP" altLang="en-US" dirty="0"/>
              <a:t>が術直後、</a:t>
            </a:r>
            <a:r>
              <a:rPr kumimoji="1" lang="en-US" altLang="ja-JP" dirty="0"/>
              <a:t>t2</a:t>
            </a:r>
            <a:r>
              <a:rPr kumimoji="1" lang="ja-JP" altLang="en-US" dirty="0"/>
              <a:t>が術後</a:t>
            </a:r>
            <a:r>
              <a:rPr kumimoji="1" lang="en-US" altLang="ja-JP" dirty="0"/>
              <a:t>24</a:t>
            </a:r>
            <a:r>
              <a:rPr kumimoji="1" lang="ja-JP" altLang="en-US" dirty="0"/>
              <a:t>時間になります。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14</a:t>
            </a:fld>
            <a:endParaRPr kumimoji="1" lang="ja-JP" altLang="en-US"/>
          </a:p>
        </p:txBody>
      </p:sp>
    </p:spTree>
    <p:extLst>
      <p:ext uri="{BB962C8B-B14F-4D97-AF65-F5344CB8AC3E}">
        <p14:creationId xmlns:p14="http://schemas.microsoft.com/office/powerpoint/2010/main" val="2171890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DPP3</a:t>
            </a:r>
            <a:r>
              <a:rPr kumimoji="1" lang="ja-JP" altLang="en-US" dirty="0"/>
              <a:t>も術後に増加しています。</a:t>
            </a:r>
            <a:r>
              <a:rPr kumimoji="1" lang="en-US" altLang="ja-JP" dirty="0"/>
              <a:t>ACE2</a:t>
            </a:r>
            <a:r>
              <a:rPr kumimoji="1" lang="ja-JP" altLang="en-US" dirty="0"/>
              <a:t>の変化は有意差がありませんでした。</a:t>
            </a:r>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15</a:t>
            </a:fld>
            <a:endParaRPr kumimoji="1" lang="ja-JP" altLang="en-US"/>
          </a:p>
        </p:txBody>
      </p:sp>
    </p:spTree>
    <p:extLst>
      <p:ext uri="{BB962C8B-B14F-4D97-AF65-F5344CB8AC3E}">
        <p14:creationId xmlns:p14="http://schemas.microsoft.com/office/powerpoint/2010/main" val="3477851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また、アルドステロン</a:t>
            </a:r>
            <a:r>
              <a:rPr kumimoji="1" lang="en-US" altLang="ja-JP" dirty="0"/>
              <a:t>/</a:t>
            </a:r>
            <a:r>
              <a:rPr kumimoji="1" lang="ja-JP" altLang="en-US" dirty="0"/>
              <a:t>血漿レニン濃度比はノルエピネプリン投与群では上昇しなかったがアンギオテンシン</a:t>
            </a:r>
            <a:r>
              <a:rPr kumimoji="1" lang="en-US" altLang="ja-JP" dirty="0"/>
              <a:t>Ⅱ</a:t>
            </a:r>
            <a:r>
              <a:rPr kumimoji="1" lang="ja-JP" altLang="en-US" dirty="0"/>
              <a:t>投与群では上昇した。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16</a:t>
            </a:fld>
            <a:endParaRPr kumimoji="1" lang="ja-JP" altLang="en-US"/>
          </a:p>
        </p:txBody>
      </p:sp>
    </p:spTree>
    <p:extLst>
      <p:ext uri="{BB962C8B-B14F-4D97-AF65-F5344CB8AC3E}">
        <p14:creationId xmlns:p14="http://schemas.microsoft.com/office/powerpoint/2010/main" val="1761689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混合効果回帰モデルにより、各群と時間との交互作用が明らかにしました。アンジオテンシン</a:t>
            </a:r>
            <a:r>
              <a:rPr kumimoji="1" lang="en-US" altLang="ja-JP" dirty="0"/>
              <a:t>II</a:t>
            </a:r>
            <a:r>
              <a:rPr kumimoji="1" lang="ja-JP" altLang="en-US" dirty="0"/>
              <a:t>と比較して、ノルエピネフリンは術直後および術後</a:t>
            </a:r>
            <a:r>
              <a:rPr kumimoji="1" lang="en-US" altLang="ja-JP" dirty="0"/>
              <a:t>24</a:t>
            </a:r>
            <a:r>
              <a:rPr kumimoji="1" lang="ja-JP" altLang="en-US" dirty="0"/>
              <a:t>時間の</a:t>
            </a:r>
            <a:r>
              <a:rPr kumimoji="1" lang="en-US" altLang="ja-JP" dirty="0"/>
              <a:t>PRC</a:t>
            </a:r>
            <a:r>
              <a:rPr kumimoji="1" lang="ja-JP" altLang="en-US" dirty="0"/>
              <a:t>を増加させています。</a:t>
            </a:r>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17</a:t>
            </a:fld>
            <a:endParaRPr kumimoji="1" lang="ja-JP" altLang="en-US"/>
          </a:p>
        </p:txBody>
      </p:sp>
    </p:spTree>
    <p:extLst>
      <p:ext uri="{BB962C8B-B14F-4D97-AF65-F5344CB8AC3E}">
        <p14:creationId xmlns:p14="http://schemas.microsoft.com/office/powerpoint/2010/main" val="3830656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術直後</a:t>
            </a:r>
            <a:r>
              <a:rPr kumimoji="1" lang="en-US" altLang="ja-JP" dirty="0"/>
              <a:t>24</a:t>
            </a:r>
            <a:r>
              <a:rPr kumimoji="1" lang="ja-JP" altLang="en-US" dirty="0"/>
              <a:t>時間の血漿レニン濃度は両群で増加していますがアンギオテンシン</a:t>
            </a:r>
            <a:r>
              <a:rPr kumimoji="1" lang="en-US" altLang="ja-JP" dirty="0"/>
              <a:t>Ⅱ</a:t>
            </a:r>
            <a:r>
              <a:rPr kumimoji="1" lang="ja-JP" altLang="en-US" dirty="0"/>
              <a:t>群では術後</a:t>
            </a:r>
            <a:r>
              <a:rPr kumimoji="1" lang="en-US" altLang="ja-JP" dirty="0"/>
              <a:t>24</a:t>
            </a:r>
            <a:r>
              <a:rPr kumimoji="1" lang="ja-JP" altLang="en-US" dirty="0"/>
              <a:t>時間以上試験薬の投与を受けていたのは</a:t>
            </a:r>
            <a:r>
              <a:rPr kumimoji="1" lang="en-US" altLang="ja-JP" dirty="0"/>
              <a:t>28</a:t>
            </a:r>
            <a:r>
              <a:rPr kumimoji="1" lang="ja-JP" altLang="en-US" dirty="0"/>
              <a:t>人中</a:t>
            </a:r>
            <a:r>
              <a:rPr kumimoji="1" lang="en-US" altLang="ja-JP" dirty="0"/>
              <a:t>4</a:t>
            </a:r>
            <a:r>
              <a:rPr kumimoji="1" lang="ja-JP" altLang="en-US" dirty="0"/>
              <a:t>人と</a:t>
            </a:r>
            <a:r>
              <a:rPr kumimoji="1" lang="en-US" altLang="ja-JP" dirty="0"/>
              <a:t>14</a:t>
            </a:r>
            <a:r>
              <a:rPr kumimoji="1" lang="ja-JP" altLang="en-US" dirty="0"/>
              <a:t>％にとどまっています。</a:t>
            </a:r>
            <a:endParaRPr kumimoji="1" lang="en-US" altLang="ja-JP" dirty="0"/>
          </a:p>
          <a:p>
            <a:r>
              <a:rPr kumimoji="1" lang="en-US" altLang="ja-JP" dirty="0"/>
              <a:t>PRC</a:t>
            </a:r>
            <a:r>
              <a:rPr kumimoji="1" lang="ja-JP" altLang="en-US" dirty="0"/>
              <a:t>の変化をさらに基準の</a:t>
            </a:r>
            <a:r>
              <a:rPr kumimoji="1" lang="en-US" altLang="ja-JP" dirty="0"/>
              <a:t>PRC</a:t>
            </a:r>
            <a:r>
              <a:rPr kumimoji="1" lang="ja-JP" altLang="en-US" dirty="0"/>
              <a:t>の四分位数と無作為化群でさらに層別化すると同様の結果が得られています。</a:t>
            </a:r>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18</a:t>
            </a:fld>
            <a:endParaRPr kumimoji="1" lang="ja-JP" altLang="en-US"/>
          </a:p>
        </p:txBody>
      </p:sp>
    </p:spTree>
    <p:extLst>
      <p:ext uri="{BB962C8B-B14F-4D97-AF65-F5344CB8AC3E}">
        <p14:creationId xmlns:p14="http://schemas.microsoft.com/office/powerpoint/2010/main" val="353930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アルドステロンは基準値からその後の両時点まで増加しましたが、試験群間の交互作用はみられませんでした（表</a:t>
            </a:r>
            <a:r>
              <a:rPr kumimoji="1" lang="en-US" altLang="ja-JP" dirty="0"/>
              <a:t>2</a:t>
            </a:r>
            <a:r>
              <a:rPr kumimoji="1" lang="ja-JP" altLang="en-US" dirty="0"/>
              <a:t>）。これらの所見はアルドステロン：レニン比に反映されています。</a:t>
            </a:r>
            <a:endParaRPr kumimoji="1" lang="en-US" altLang="ja-JP" dirty="0"/>
          </a:p>
          <a:p>
            <a:r>
              <a:rPr kumimoji="1" lang="en-US" altLang="ja-JP" dirty="0" err="1"/>
              <a:t>Icu</a:t>
            </a:r>
            <a:r>
              <a:rPr kumimoji="1" lang="ja-JP" altLang="en-US" dirty="0"/>
              <a:t>入室時、アンギオテンシン</a:t>
            </a:r>
            <a:r>
              <a:rPr kumimoji="1" lang="en-US" altLang="ja-JP" dirty="0"/>
              <a:t>Ⅱ</a:t>
            </a:r>
            <a:r>
              <a:rPr kumimoji="1" lang="ja-JP" altLang="en-US" dirty="0"/>
              <a:t>群では血漿レニン濃度よりアルドステロン濃度が比較的上昇していましたが、ノルエピネフリン投与群では上昇を認めませんでした。</a:t>
            </a:r>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19</a:t>
            </a:fld>
            <a:endParaRPr kumimoji="1" lang="ja-JP" altLang="en-US"/>
          </a:p>
        </p:txBody>
      </p:sp>
    </p:spTree>
    <p:extLst>
      <p:ext uri="{BB962C8B-B14F-4D97-AF65-F5344CB8AC3E}">
        <p14:creationId xmlns:p14="http://schemas.microsoft.com/office/powerpoint/2010/main" val="463698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DPP3</a:t>
            </a:r>
            <a:r>
              <a:rPr kumimoji="1" lang="ja-JP" altLang="en-US" dirty="0"/>
              <a:t>は、アンジオテンシン</a:t>
            </a:r>
            <a:r>
              <a:rPr kumimoji="1" lang="en-US" altLang="ja-JP" dirty="0"/>
              <a:t>II</a:t>
            </a:r>
            <a:r>
              <a:rPr kumimoji="1" lang="ja-JP" altLang="en-US" dirty="0"/>
              <a:t>投与群とノルエピネフリン投与群に無作為に割り付けられた患者で、ベースラインから同程度に増加しています</a:t>
            </a:r>
            <a:endParaRPr kumimoji="1" lang="en-US" altLang="ja-JP" dirty="0"/>
          </a:p>
          <a:p>
            <a:r>
              <a:rPr kumimoji="1" lang="en-US" altLang="ja-JP" dirty="0"/>
              <a:t>Ace2</a:t>
            </a:r>
            <a:r>
              <a:rPr kumimoji="1" lang="ja-JP" altLang="en-US" dirty="0"/>
              <a:t>活性については両群のどの時間でも有意差はありませんでした。</a:t>
            </a:r>
            <a:endParaRPr kumimoji="1" lang="en-US" altLang="ja-JP" dirty="0"/>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20</a:t>
            </a:fld>
            <a:endParaRPr kumimoji="1" lang="ja-JP" altLang="en-US"/>
          </a:p>
        </p:txBody>
      </p:sp>
    </p:spTree>
    <p:extLst>
      <p:ext uri="{BB962C8B-B14F-4D97-AF65-F5344CB8AC3E}">
        <p14:creationId xmlns:p14="http://schemas.microsoft.com/office/powerpoint/2010/main" val="184452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本日は</a:t>
            </a:r>
            <a:r>
              <a:rPr kumimoji="1" lang="en-US" altLang="ja-JP" dirty="0"/>
              <a:t>British </a:t>
            </a:r>
            <a:r>
              <a:rPr kumimoji="1" lang="en-US" altLang="ja-JP" dirty="0" err="1"/>
              <a:t>jouranal</a:t>
            </a:r>
            <a:r>
              <a:rPr kumimoji="1" lang="en-US" altLang="ja-JP" dirty="0"/>
              <a:t> of </a:t>
            </a:r>
            <a:r>
              <a:rPr kumimoji="1" lang="en-US" altLang="ja-JP" dirty="0" err="1"/>
              <a:t>aneshesia</a:t>
            </a:r>
            <a:r>
              <a:rPr kumimoji="1" lang="ja-JP" altLang="en-US" dirty="0"/>
              <a:t>に</a:t>
            </a:r>
            <a:r>
              <a:rPr kumimoji="1" lang="en-US" altLang="ja-JP" dirty="0"/>
              <a:t>2023</a:t>
            </a:r>
            <a:r>
              <a:rPr kumimoji="1" lang="ja-JP" altLang="en-US" dirty="0"/>
              <a:t>年掲載された、心臓手術におけるノルエピネフリンもしくはアンギオテンシン</a:t>
            </a:r>
            <a:r>
              <a:rPr kumimoji="1" lang="en-US" altLang="ja-JP" dirty="0"/>
              <a:t>2</a:t>
            </a:r>
            <a:r>
              <a:rPr kumimoji="1" lang="ja-JP" altLang="en-US" dirty="0"/>
              <a:t>を用いた標的血圧を保つための循環管理後の</a:t>
            </a:r>
            <a:r>
              <a:rPr kumimoji="1" lang="en-US" altLang="ja-JP" dirty="0"/>
              <a:t>RAA</a:t>
            </a:r>
            <a:r>
              <a:rPr kumimoji="1" lang="ja-JP" altLang="en-US" dirty="0"/>
              <a:t>系の動態を調べた</a:t>
            </a:r>
            <a:r>
              <a:rPr kumimoji="1" lang="en-US" altLang="ja-JP" dirty="0"/>
              <a:t>RCT</a:t>
            </a:r>
            <a:r>
              <a:rPr kumimoji="1" lang="ja-JP" altLang="en-US" dirty="0"/>
              <a:t>について紹介させて頂きます。</a:t>
            </a:r>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2</a:t>
            </a:fld>
            <a:endParaRPr kumimoji="1" lang="ja-JP" altLang="en-US"/>
          </a:p>
        </p:txBody>
      </p:sp>
    </p:spTree>
    <p:extLst>
      <p:ext uri="{BB962C8B-B14F-4D97-AF65-F5344CB8AC3E}">
        <p14:creationId xmlns:p14="http://schemas.microsoft.com/office/powerpoint/2010/main" val="10437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ノルエピネフリン群では、ベースラインの</a:t>
            </a:r>
            <a:r>
              <a:rPr kumimoji="1" lang="en-US" altLang="ja-JP" dirty="0"/>
              <a:t>PRC</a:t>
            </a:r>
            <a:r>
              <a:rPr kumimoji="1" lang="ja-JP" altLang="en-US" dirty="0"/>
              <a:t>が最高四分位値であった被験者は、最低四分位値であった被験者と比較して、より高用量の試験薬が必要でしたが</a:t>
            </a:r>
            <a:endParaRPr kumimoji="1" lang="en-US" altLang="ja-JP" dirty="0"/>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21</a:t>
            </a:fld>
            <a:endParaRPr kumimoji="1" lang="ja-JP" altLang="en-US"/>
          </a:p>
        </p:txBody>
      </p:sp>
    </p:spTree>
    <p:extLst>
      <p:ext uri="{BB962C8B-B14F-4D97-AF65-F5344CB8AC3E}">
        <p14:creationId xmlns:p14="http://schemas.microsoft.com/office/powerpoint/2010/main" val="1719113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試験薬がアンジオテンシン</a:t>
            </a:r>
            <a:r>
              <a:rPr kumimoji="1" lang="en-US" altLang="ja-JP" dirty="0"/>
              <a:t>II</a:t>
            </a:r>
            <a:r>
              <a:rPr kumimoji="1" lang="ja-JP" altLang="en-US" dirty="0"/>
              <a:t>の場合は関連を認めていません。</a:t>
            </a:r>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22</a:t>
            </a:fld>
            <a:endParaRPr kumimoji="1" lang="ja-JP" altLang="en-US"/>
          </a:p>
        </p:txBody>
      </p:sp>
    </p:spTree>
    <p:extLst>
      <p:ext uri="{BB962C8B-B14F-4D97-AF65-F5344CB8AC3E}">
        <p14:creationId xmlns:p14="http://schemas.microsoft.com/office/powerpoint/2010/main" val="3285751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手術前に</a:t>
            </a:r>
            <a:r>
              <a:rPr kumimoji="1" lang="en-US" altLang="ja-JP" dirty="0" err="1"/>
              <a:t>RAASi</a:t>
            </a:r>
            <a:r>
              <a:rPr kumimoji="1" lang="ja-JP" altLang="en-US" dirty="0"/>
              <a:t>を処方されなかった患者では、</a:t>
            </a:r>
            <a:r>
              <a:rPr kumimoji="1" lang="en-US" altLang="ja-JP" dirty="0"/>
              <a:t>PRC</a:t>
            </a:r>
            <a:r>
              <a:rPr kumimoji="1" lang="ja-JP" altLang="en-US" dirty="0"/>
              <a:t>は</a:t>
            </a:r>
            <a:r>
              <a:rPr kumimoji="1" lang="en-US" altLang="ja-JP" dirty="0" err="1"/>
              <a:t>RAASi</a:t>
            </a:r>
            <a:r>
              <a:rPr kumimoji="1" lang="ja-JP" altLang="en-US" dirty="0"/>
              <a:t>を投与された患者より低い結果となっています。事後比較では、</a:t>
            </a:r>
            <a:r>
              <a:rPr kumimoji="1" lang="en-US" altLang="ja-JP" dirty="0"/>
              <a:t>PRC</a:t>
            </a:r>
            <a:r>
              <a:rPr kumimoji="1" lang="ja-JP" altLang="en-US" dirty="0"/>
              <a:t>は手術前に</a:t>
            </a:r>
            <a:r>
              <a:rPr kumimoji="1" lang="en-US" altLang="ja-JP" dirty="0" err="1"/>
              <a:t>ACEi</a:t>
            </a:r>
            <a:r>
              <a:rPr kumimoji="1" lang="ja-JP" altLang="en-US" dirty="0"/>
              <a:t>を投与された被験者でのみ異なっていました。アルドステロン：レニン比にも同様の差がみられています。他の</a:t>
            </a:r>
            <a:r>
              <a:rPr kumimoji="1" lang="en-US" altLang="ja-JP" dirty="0"/>
              <a:t>RAA</a:t>
            </a:r>
            <a:r>
              <a:rPr kumimoji="1" lang="ja-JP" altLang="en-US" dirty="0"/>
              <a:t>構成成分において</a:t>
            </a:r>
            <a:r>
              <a:rPr kumimoji="1" lang="en-US" altLang="ja-JP" dirty="0" err="1"/>
              <a:t>RAASi</a:t>
            </a:r>
            <a:r>
              <a:rPr kumimoji="1" lang="ja-JP" altLang="en-US" dirty="0"/>
              <a:t>薬による差はみられませんでした。</a:t>
            </a:r>
            <a:endParaRPr kumimoji="1" lang="en-US" altLang="ja-JP" dirty="0"/>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23</a:t>
            </a:fld>
            <a:endParaRPr kumimoji="1" lang="ja-JP" altLang="en-US"/>
          </a:p>
        </p:txBody>
      </p:sp>
    </p:spTree>
    <p:extLst>
      <p:ext uri="{BB962C8B-B14F-4D97-AF65-F5344CB8AC3E}">
        <p14:creationId xmlns:p14="http://schemas.microsoft.com/office/powerpoint/2010/main" val="908921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ベースラインの</a:t>
            </a:r>
            <a:r>
              <a:rPr kumimoji="1" lang="en-US" altLang="ja-JP" dirty="0"/>
              <a:t>RAAS</a:t>
            </a:r>
            <a:r>
              <a:rPr kumimoji="1" lang="ja-JP" altLang="en-US" dirty="0"/>
              <a:t>活性のバイオマーカー値、およびそれぞれの値の変化は、</a:t>
            </a:r>
            <a:r>
              <a:rPr kumimoji="1" lang="en-US" altLang="ja-JP" dirty="0"/>
              <a:t>AKI</a:t>
            </a:r>
            <a:r>
              <a:rPr kumimoji="1" lang="ja-JP" altLang="en-US" dirty="0"/>
              <a:t>や他の有害転帰の複合とは関連しませんでした。</a:t>
            </a:r>
            <a:endParaRPr kumimoji="1" lang="en-US" altLang="ja-JP" dirty="0"/>
          </a:p>
          <a:p>
            <a:endParaRPr kumimoji="1" lang="en-US" altLang="ja-JP" dirty="0"/>
          </a:p>
          <a:p>
            <a:r>
              <a:rPr kumimoji="1" lang="ja-JP" altLang="en-US" dirty="0"/>
              <a:t>めも</a:t>
            </a:r>
            <a:endParaRPr kumimoji="1" lang="en-US" altLang="ja-JP" dirty="0"/>
          </a:p>
          <a:p>
            <a:r>
              <a:rPr kumimoji="1" lang="ja-JP" altLang="en-US" dirty="0"/>
              <a:t>手術前における血漿レニン濃度の</a:t>
            </a:r>
            <a:r>
              <a:rPr kumimoji="1" lang="en-US" altLang="ja-JP" dirty="0"/>
              <a:t>upper quartile</a:t>
            </a:r>
            <a:r>
              <a:rPr kumimoji="1" lang="ja-JP" altLang="en-US" dirty="0"/>
              <a:t>はノルエピネフリン群でのみ血管収縮薬の高容量での必要性と関連していた。</a:t>
            </a:r>
            <a:endParaRPr kumimoji="1" lang="en-US" altLang="ja-JP" dirty="0"/>
          </a:p>
          <a:p>
            <a:r>
              <a:rPr kumimoji="1" lang="ja-JP" altLang="en-US" dirty="0"/>
              <a:t>ジペプチジルペプチダーゼ</a:t>
            </a:r>
            <a:r>
              <a:rPr kumimoji="1" lang="en-US" altLang="ja-JP" dirty="0"/>
              <a:t>-3 </a:t>
            </a:r>
            <a:r>
              <a:rPr kumimoji="1" lang="ja-JP" altLang="en-US" dirty="0"/>
              <a:t>レベルとアンジオテンシン変換酵素</a:t>
            </a:r>
            <a:r>
              <a:rPr kumimoji="1" lang="en-US" altLang="ja-JP" dirty="0"/>
              <a:t>2</a:t>
            </a:r>
            <a:r>
              <a:rPr kumimoji="1" lang="ja-JP" altLang="en-US" dirty="0"/>
              <a:t>活性はすべての時点で同様であった</a:t>
            </a:r>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24</a:t>
            </a:fld>
            <a:endParaRPr kumimoji="1" lang="ja-JP" altLang="en-US"/>
          </a:p>
        </p:txBody>
      </p:sp>
    </p:spTree>
    <p:extLst>
      <p:ext uri="{BB962C8B-B14F-4D97-AF65-F5344CB8AC3E}">
        <p14:creationId xmlns:p14="http://schemas.microsoft.com/office/powerpoint/2010/main" val="4211229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ディスカッションです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25</a:t>
            </a:fld>
            <a:endParaRPr kumimoji="1" lang="ja-JP" altLang="en-US"/>
          </a:p>
        </p:txBody>
      </p:sp>
    </p:spTree>
    <p:extLst>
      <p:ext uri="{BB962C8B-B14F-4D97-AF65-F5344CB8AC3E}">
        <p14:creationId xmlns:p14="http://schemas.microsoft.com/office/powerpoint/2010/main" val="1159883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レニンの血漿中濃度は心臓手術後に上昇しましたが、ノルエピネフリンの注入でより上昇し、一方、アンジオテンシン</a:t>
            </a:r>
            <a:r>
              <a:rPr kumimoji="1" lang="en-US" altLang="ja-JP" dirty="0"/>
              <a:t>II</a:t>
            </a:r>
            <a:r>
              <a:rPr kumimoji="1" lang="ja-JP" altLang="en-US" dirty="0"/>
              <a:t>の注入では比較的抑制される事が判明し、</a:t>
            </a:r>
            <a:endParaRPr kumimoji="1" lang="en-US" altLang="ja-JP" dirty="0"/>
          </a:p>
          <a:p>
            <a:r>
              <a:rPr kumimoji="1" lang="ja-JP" altLang="en-US" dirty="0"/>
              <a:t>アルドステロン濃度は両群ともで上昇しました。</a:t>
            </a:r>
            <a:endParaRPr kumimoji="1" lang="en-US" altLang="ja-JP" dirty="0"/>
          </a:p>
          <a:p>
            <a:r>
              <a:rPr kumimoji="1" lang="ja-JP" altLang="en-US" dirty="0"/>
              <a:t>筆者らの心臓周術期におけるアルドステロン濃度を調査した先行研究でもアロドステロン濃度は上昇を認めていおり一致します</a:t>
            </a:r>
            <a:endParaRPr kumimoji="1" lang="en-US" altLang="ja-JP" dirty="0"/>
          </a:p>
          <a:p>
            <a:r>
              <a:rPr kumimoji="1" lang="ja-JP" altLang="en-US" dirty="0"/>
              <a:t>ベースラインの</a:t>
            </a:r>
            <a:r>
              <a:rPr kumimoji="1" lang="en-US" altLang="ja-JP" dirty="0"/>
              <a:t>PRC</a:t>
            </a:r>
            <a:r>
              <a:rPr kumimoji="1" lang="ja-JP" altLang="en-US" dirty="0"/>
              <a:t>が高いことはノルエピネフリン投与群では血管圧迫薬の必要量が多かったですが、アンジオテンシン</a:t>
            </a:r>
            <a:r>
              <a:rPr kumimoji="1" lang="en-US" altLang="ja-JP" dirty="0"/>
              <a:t>II</a:t>
            </a:r>
            <a:r>
              <a:rPr kumimoji="1" lang="ja-JP" altLang="en-US" dirty="0"/>
              <a:t>投与群では関連を認めませんでした。</a:t>
            </a:r>
            <a:endParaRPr kumimoji="1" lang="en-US" altLang="ja-JP" dirty="0"/>
          </a:p>
          <a:p>
            <a:r>
              <a:rPr kumimoji="1" lang="ja-JP" altLang="en-US" dirty="0"/>
              <a:t>ベースライン</a:t>
            </a:r>
            <a:r>
              <a:rPr kumimoji="1" lang="en-US" altLang="ja-JP" dirty="0"/>
              <a:t>PRC</a:t>
            </a:r>
            <a:r>
              <a:rPr kumimoji="1" lang="ja-JP" altLang="en-US" dirty="0"/>
              <a:t>の違いは</a:t>
            </a:r>
            <a:r>
              <a:rPr kumimoji="1" lang="en-US" altLang="ja-JP" dirty="0" err="1"/>
              <a:t>ACEi</a:t>
            </a:r>
            <a:r>
              <a:rPr kumimoji="1" lang="ja-JP" altLang="en-US" dirty="0"/>
              <a:t>の使用によって一部説明され、</a:t>
            </a:r>
            <a:r>
              <a:rPr kumimoji="1" lang="en-US" altLang="ja-JP" dirty="0"/>
              <a:t>ACE</a:t>
            </a:r>
            <a:r>
              <a:rPr kumimoji="1" lang="ja-JP" altLang="en-US" dirty="0"/>
              <a:t>阻害薬の投与はベースライン</a:t>
            </a:r>
            <a:r>
              <a:rPr kumimoji="1" lang="en-US" altLang="ja-JP" dirty="0"/>
              <a:t>PRC</a:t>
            </a:r>
            <a:r>
              <a:rPr kumimoji="1" lang="ja-JP" altLang="en-US" dirty="0"/>
              <a:t>を増加させており、また</a:t>
            </a:r>
            <a:r>
              <a:rPr kumimoji="1" lang="en-US" altLang="ja-JP" dirty="0"/>
              <a:t>DPP3</a:t>
            </a:r>
            <a:r>
              <a:rPr kumimoji="1" lang="ja-JP" altLang="en-US" dirty="0"/>
              <a:t>レベルも心臓手術後に上昇しましたが、アンジオテンシン</a:t>
            </a:r>
            <a:r>
              <a:rPr kumimoji="1" lang="en-US" altLang="ja-JP" dirty="0"/>
              <a:t>II</a:t>
            </a:r>
            <a:r>
              <a:rPr kumimoji="1" lang="ja-JP" altLang="en-US" dirty="0"/>
              <a:t>投与による</a:t>
            </a:r>
            <a:r>
              <a:rPr kumimoji="1" lang="en-US" altLang="ja-JP" dirty="0"/>
              <a:t>DPP3</a:t>
            </a:r>
            <a:r>
              <a:rPr kumimoji="1" lang="ja-JP" altLang="en-US" dirty="0"/>
              <a:t>への反応の差は両群でみられませんでした。</a:t>
            </a:r>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26</a:t>
            </a:fld>
            <a:endParaRPr kumimoji="1" lang="ja-JP" altLang="en-US"/>
          </a:p>
        </p:txBody>
      </p:sp>
    </p:spTree>
    <p:extLst>
      <p:ext uri="{BB962C8B-B14F-4D97-AF65-F5344CB8AC3E}">
        <p14:creationId xmlns:p14="http://schemas.microsoft.com/office/powerpoint/2010/main" val="3193261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今回の研究は、アンジオテンシン</a:t>
            </a:r>
            <a:r>
              <a:rPr kumimoji="1" lang="en-US" altLang="ja-JP" dirty="0"/>
              <a:t>II</a:t>
            </a:r>
            <a:r>
              <a:rPr kumimoji="1" lang="ja-JP" altLang="en-US" dirty="0"/>
              <a:t>がノルエピネフリン単独と比較して</a:t>
            </a:r>
            <a:r>
              <a:rPr kumimoji="1" lang="en-US" altLang="ja-JP" dirty="0"/>
              <a:t>PRC</a:t>
            </a:r>
            <a:r>
              <a:rPr kumimoji="1" lang="ja-JP" altLang="en-US" dirty="0"/>
              <a:t>を抑制したという先行研究の結果と一致しています（</a:t>
            </a:r>
            <a:r>
              <a:rPr kumimoji="1" lang="en-US" altLang="ja-JP" dirty="0" err="1"/>
              <a:t>Anesth</a:t>
            </a:r>
            <a:r>
              <a:rPr kumimoji="1" lang="en-US" altLang="ja-JP" dirty="0"/>
              <a:t> anal 2022;134:1002-9</a:t>
            </a:r>
            <a:r>
              <a:rPr kumimoji="1" lang="ja-JP" altLang="en-US" dirty="0"/>
              <a:t>）</a:t>
            </a:r>
            <a:endParaRPr kumimoji="1" lang="en-US" altLang="ja-JP" dirty="0"/>
          </a:p>
          <a:p>
            <a:r>
              <a:rPr kumimoji="1" lang="ja-JP" altLang="en-US" dirty="0"/>
              <a:t>また、血漿レニン濃度の上昇は心臓手術後の</a:t>
            </a:r>
            <a:r>
              <a:rPr kumimoji="1" lang="en-US" altLang="ja-JP" dirty="0" err="1"/>
              <a:t>Vasoplegia</a:t>
            </a:r>
            <a:r>
              <a:rPr kumimoji="1" lang="ja-JP" altLang="en-US" dirty="0"/>
              <a:t>と関連するという別の観察研究とも一致しています（</a:t>
            </a:r>
            <a:r>
              <a:rPr kumimoji="1" lang="en-US" altLang="ja-JP" dirty="0"/>
              <a:t>J </a:t>
            </a:r>
            <a:r>
              <a:rPr kumimoji="1" lang="en-US" altLang="ja-JP" dirty="0" err="1"/>
              <a:t>cardiothor</a:t>
            </a:r>
            <a:r>
              <a:rPr kumimoji="1" lang="en-US" altLang="ja-JP" dirty="0"/>
              <a:t> </a:t>
            </a:r>
            <a:r>
              <a:rPr kumimoji="1" lang="en-US" altLang="ja-JP" dirty="0" err="1"/>
              <a:t>vasc</a:t>
            </a:r>
            <a:r>
              <a:rPr kumimoji="1" lang="en-US" altLang="ja-JP" dirty="0"/>
              <a:t> </a:t>
            </a:r>
            <a:r>
              <a:rPr kumimoji="1" lang="en-US" altLang="ja-JP" dirty="0" err="1"/>
              <a:t>anesthe</a:t>
            </a:r>
            <a:r>
              <a:rPr kumimoji="1" lang="en-US" altLang="ja-JP" dirty="0"/>
              <a:t> 2023;37:367-73</a:t>
            </a:r>
            <a:r>
              <a:rPr kumimoji="1" lang="ja-JP" altLang="en-US" dirty="0"/>
              <a:t>）</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27</a:t>
            </a:fld>
            <a:endParaRPr kumimoji="1" lang="ja-JP" altLang="en-US"/>
          </a:p>
        </p:txBody>
      </p:sp>
    </p:spTree>
    <p:extLst>
      <p:ext uri="{BB962C8B-B14F-4D97-AF65-F5344CB8AC3E}">
        <p14:creationId xmlns:p14="http://schemas.microsoft.com/office/powerpoint/2010/main" val="348680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ベースラインの血漿レニン濃度はこれらの研究と同程度でありましたが、先行研究のより高い血漿レニン濃度や高いレニン・アルルドステロン比が急性腎障害を予測するという結果にはなりませんでした（</a:t>
            </a:r>
            <a:r>
              <a:rPr kumimoji="1" lang="en-US" altLang="ja-JP" dirty="0"/>
              <a:t>Am J Resp Crit Care 2021;203:1119-26</a:t>
            </a:r>
            <a:r>
              <a:rPr kumimoji="1" lang="ja-JP" altLang="en-US" dirty="0"/>
              <a:t>）</a:t>
            </a:r>
            <a:endParaRPr kumimoji="1" lang="en-US" altLang="ja-JP" dirty="0"/>
          </a:p>
          <a:p>
            <a:r>
              <a:rPr kumimoji="1" lang="ja-JP" altLang="en-US" dirty="0"/>
              <a:t>これら先行研究との違いは我々の研究のサンプルサイズが小さい事・母集団の違い・二重盲検化試験であることが関連していると述べられている</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28</a:t>
            </a:fld>
            <a:endParaRPr kumimoji="1" lang="ja-JP" altLang="en-US"/>
          </a:p>
        </p:txBody>
      </p:sp>
    </p:spTree>
    <p:extLst>
      <p:ext uri="{BB962C8B-B14F-4D97-AF65-F5344CB8AC3E}">
        <p14:creationId xmlns:p14="http://schemas.microsoft.com/office/powerpoint/2010/main" val="382293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別の研究でも、</a:t>
            </a:r>
            <a:r>
              <a:rPr kumimoji="1" lang="en-US" altLang="ja-JP" dirty="0"/>
              <a:t>PRC</a:t>
            </a:r>
            <a:r>
              <a:rPr kumimoji="1" lang="ja-JP" altLang="en-US" dirty="0"/>
              <a:t>は</a:t>
            </a:r>
            <a:r>
              <a:rPr kumimoji="1" lang="en-US" altLang="ja-JP" dirty="0" err="1"/>
              <a:t>RAASi</a:t>
            </a:r>
            <a:r>
              <a:rPr kumimoji="1" lang="ja-JP" altLang="en-US" dirty="0"/>
              <a:t>薬を服用している患者では増加することがわかっていますが、</a:t>
            </a:r>
            <a:r>
              <a:rPr kumimoji="1" lang="en-US" altLang="ja-JP" dirty="0"/>
              <a:t>ACE</a:t>
            </a:r>
            <a:r>
              <a:rPr kumimoji="1" lang="ja-JP" altLang="en-US" dirty="0"/>
              <a:t>阻害薬の投与と</a:t>
            </a:r>
            <a:r>
              <a:rPr kumimoji="1" lang="en-US" altLang="ja-JP" dirty="0"/>
              <a:t>ARB</a:t>
            </a:r>
            <a:r>
              <a:rPr kumimoji="1" lang="ja-JP" altLang="en-US" dirty="0"/>
              <a:t>の区別はされていません（</a:t>
            </a:r>
            <a:r>
              <a:rPr kumimoji="1" lang="en-US" altLang="ja-JP" dirty="0"/>
              <a:t>Am J Resp Crit Care 2021;203:1119-26</a:t>
            </a:r>
            <a:r>
              <a:rPr kumimoji="1" lang="ja-JP" altLang="en-US" dirty="0"/>
              <a:t>）</a:t>
            </a:r>
            <a:r>
              <a:rPr kumimoji="1" lang="en-US" altLang="ja-JP" dirty="0"/>
              <a:t>ARB</a:t>
            </a:r>
            <a:r>
              <a:rPr kumimoji="1" lang="ja-JP" altLang="en-US" dirty="0"/>
              <a:t>を投与された患者では</a:t>
            </a:r>
            <a:r>
              <a:rPr kumimoji="1" lang="en-US" altLang="ja-JP" dirty="0"/>
              <a:t>PRC</a:t>
            </a:r>
            <a:r>
              <a:rPr kumimoji="1" lang="ja-JP" altLang="en-US" dirty="0"/>
              <a:t>の有意な増加は認められなかったが、</a:t>
            </a:r>
            <a:r>
              <a:rPr kumimoji="1" lang="en-US" altLang="ja-JP" dirty="0" err="1"/>
              <a:t>ACEi</a:t>
            </a:r>
            <a:r>
              <a:rPr kumimoji="1" lang="ja-JP" altLang="en-US" dirty="0"/>
              <a:t>では明らかな増加がみられた。</a:t>
            </a:r>
            <a:endParaRPr kumimoji="1" lang="en-US" altLang="ja-JP" dirty="0"/>
          </a:p>
          <a:p>
            <a:r>
              <a:rPr kumimoji="1" lang="ja-JP" altLang="en-US" dirty="0"/>
              <a:t>（Ｈ</a:t>
            </a:r>
            <a:r>
              <a:rPr kumimoji="1" lang="en-US" altLang="ja-JP" dirty="0" err="1"/>
              <a:t>ypertention</a:t>
            </a:r>
            <a:r>
              <a:rPr kumimoji="1" lang="en-US" altLang="ja-JP" dirty="0"/>
              <a:t> 2018;21:704-13</a:t>
            </a:r>
            <a:r>
              <a:rPr kumimoji="1" lang="ja-JP" altLang="en-US" dirty="0"/>
              <a:t>）とする研究もみられています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29</a:t>
            </a:fld>
            <a:endParaRPr kumimoji="1" lang="ja-JP" altLang="en-US"/>
          </a:p>
        </p:txBody>
      </p:sp>
    </p:spTree>
    <p:extLst>
      <p:ext uri="{BB962C8B-B14F-4D97-AF65-F5344CB8AC3E}">
        <p14:creationId xmlns:p14="http://schemas.microsoft.com/office/powerpoint/2010/main" val="3826475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DPP3</a:t>
            </a:r>
            <a:r>
              <a:rPr kumimoji="1" lang="ja-JP" altLang="en-US" dirty="0"/>
              <a:t>は、</a:t>
            </a:r>
            <a:r>
              <a:rPr kumimoji="1" lang="en-US" altLang="ja-JP" dirty="0"/>
              <a:t>RAAS</a:t>
            </a:r>
            <a:r>
              <a:rPr kumimoji="1" lang="ja-JP" altLang="en-US" dirty="0"/>
              <a:t>のメタロプロテアーゼ調節因子であり、アンジオテンシン</a:t>
            </a:r>
            <a:r>
              <a:rPr kumimoji="1" lang="en-US" altLang="ja-JP" dirty="0"/>
              <a:t>II</a:t>
            </a:r>
            <a:r>
              <a:rPr kumimoji="1" lang="ja-JP" altLang="en-US" dirty="0"/>
              <a:t>をアンジオテンシン</a:t>
            </a:r>
            <a:r>
              <a:rPr kumimoji="1" lang="en-US" altLang="ja-JP" dirty="0"/>
              <a:t>IV</a:t>
            </a:r>
            <a:r>
              <a:rPr kumimoji="1" lang="ja-JP" altLang="en-US" dirty="0"/>
              <a:t>に加水分解します。我々の研究と同様に、</a:t>
            </a:r>
            <a:r>
              <a:rPr kumimoji="1" lang="en-US" altLang="ja-JP" dirty="0"/>
              <a:t>DPP3</a:t>
            </a:r>
            <a:r>
              <a:rPr kumimoji="1" lang="ja-JP" altLang="en-US" dirty="0"/>
              <a:t>濃度は周術期直後には上昇するが、翌日には低下することが示されており</a:t>
            </a:r>
            <a:r>
              <a:rPr kumimoji="1" lang="en-US" altLang="ja-JP" dirty="0"/>
              <a:t>DPP3</a:t>
            </a:r>
            <a:r>
              <a:rPr kumimoji="1" lang="ja-JP" altLang="en-US" dirty="0"/>
              <a:t>の放出は手術の複雑性と関連している一方、転帰とは関連しておらず、組織障害の結果放出されると考えられています。</a:t>
            </a:r>
            <a:endParaRPr kumimoji="1" lang="en-US" altLang="ja-JP" dirty="0"/>
          </a:p>
          <a:p>
            <a:r>
              <a:rPr kumimoji="1" lang="ja-JP" altLang="en-US" dirty="0"/>
              <a:t>今回の研究では死亡例がなくサンプル数が少ないため、この仮説を検証することはできませんでしたが腎障害との関連は認められませんでした。</a:t>
            </a:r>
            <a:endParaRPr kumimoji="1" lang="en-US" altLang="ja-JP" dirty="0"/>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30</a:t>
            </a:fld>
            <a:endParaRPr kumimoji="1" lang="ja-JP" altLang="en-US"/>
          </a:p>
        </p:txBody>
      </p:sp>
    </p:spTree>
    <p:extLst>
      <p:ext uri="{BB962C8B-B14F-4D97-AF65-F5344CB8AC3E}">
        <p14:creationId xmlns:p14="http://schemas.microsoft.com/office/powerpoint/2010/main" val="3962748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背景です。心臓手術における血管麻痺における</a:t>
            </a:r>
            <a:r>
              <a:rPr kumimoji="1" lang="en-US" altLang="ja-JP" dirty="0"/>
              <a:t>RAA</a:t>
            </a:r>
            <a:r>
              <a:rPr kumimoji="1" lang="ja-JP" altLang="en-US" dirty="0"/>
              <a:t>系の役割は未だ不明確です。</a:t>
            </a:r>
            <a:endParaRPr kumimoji="1" lang="en-US" altLang="ja-JP" dirty="0"/>
          </a:p>
          <a:p>
            <a:r>
              <a:rPr kumimoji="1" lang="ja-JP" altLang="en-US" dirty="0"/>
              <a:t>心臓手術はしばしば</a:t>
            </a:r>
            <a:r>
              <a:rPr kumimoji="1" lang="en-US" altLang="ja-JP" dirty="0" err="1"/>
              <a:t>Vasoplegic</a:t>
            </a:r>
            <a:r>
              <a:rPr kumimoji="1" lang="ja-JP" altLang="en-US" dirty="0"/>
              <a:t>なショックを引きおこし、その原因には様々あり周術期の薬物の影響・手術手技による炎症・</a:t>
            </a:r>
            <a:r>
              <a:rPr kumimoji="1" lang="en-US" altLang="ja-JP" dirty="0"/>
              <a:t>CPB</a:t>
            </a:r>
            <a:r>
              <a:rPr kumimoji="1" lang="ja-JP" altLang="en-US" dirty="0"/>
              <a:t>による炎症性物質などが複合的に関連しています。</a:t>
            </a:r>
            <a:endParaRPr kumimoji="1" lang="en-US" altLang="ja-JP" dirty="0"/>
          </a:p>
          <a:p>
            <a:r>
              <a:rPr kumimoji="1" lang="ja-JP" altLang="en-US" dirty="0"/>
              <a:t>治療には一般的に輸液療法や血管収縮薬が用いられており、最も用いられているのはノルエピネプリンですが、最近の研究ではカテコラミン依存性ショックの治療にアンギオテンシン</a:t>
            </a:r>
            <a:r>
              <a:rPr kumimoji="1" lang="en-US" altLang="ja-JP" dirty="0"/>
              <a:t>Ⅱ</a:t>
            </a:r>
            <a:r>
              <a:rPr kumimoji="1" lang="ja-JP" altLang="en-US" dirty="0"/>
              <a:t>の有効性と効果が示されるようになってきました。このような観察研究により心臓手術後の特異的な病態においてもアンギオテンシン</a:t>
            </a:r>
            <a:r>
              <a:rPr kumimoji="1" lang="en-US" altLang="ja-JP" dirty="0"/>
              <a:t>Ⅱ</a:t>
            </a:r>
            <a:r>
              <a:rPr kumimoji="1" lang="ja-JP" altLang="en-US" dirty="0"/>
              <a:t>を血管収縮薬として最初から使用しようという流れが出てきました。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3</a:t>
            </a:fld>
            <a:endParaRPr kumimoji="1" lang="ja-JP" altLang="en-US"/>
          </a:p>
        </p:txBody>
      </p:sp>
    </p:spTree>
    <p:extLst>
      <p:ext uri="{BB962C8B-B14F-4D97-AF65-F5344CB8AC3E}">
        <p14:creationId xmlns:p14="http://schemas.microsoft.com/office/powerpoint/2010/main" val="16950173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我々の発見は、アンジオテンシン</a:t>
            </a:r>
            <a:r>
              <a:rPr kumimoji="1" lang="en-US" altLang="ja-JP" dirty="0"/>
              <a:t>II</a:t>
            </a:r>
            <a:r>
              <a:rPr kumimoji="1" lang="ja-JP" altLang="en-US" dirty="0"/>
              <a:t>とノルエピネフリンの予想される生理作用と一致しています。アンジオテンシン</a:t>
            </a:r>
            <a:r>
              <a:rPr kumimoji="1" lang="en-US" altLang="ja-JP" dirty="0"/>
              <a:t>II</a:t>
            </a:r>
            <a:r>
              <a:rPr kumimoji="1" lang="ja-JP" altLang="en-US" dirty="0"/>
              <a:t>は古典的な経路を介してレニン放出を抑制一方アルドステロンの放出は増加させます。</a:t>
            </a:r>
            <a:r>
              <a:rPr kumimoji="1" lang="en-US" altLang="ja-JP" dirty="0"/>
              <a:t>ACE</a:t>
            </a:r>
            <a:r>
              <a:rPr kumimoji="1" lang="ja-JP" altLang="en-US" dirty="0"/>
              <a:t>阻害薬も同じ経路で</a:t>
            </a:r>
            <a:r>
              <a:rPr kumimoji="1" lang="en-US" altLang="ja-JP" dirty="0"/>
              <a:t>PRC</a:t>
            </a:r>
            <a:r>
              <a:rPr kumimoji="1" lang="ja-JP" altLang="en-US" dirty="0"/>
              <a:t>を増加させるはずである。</a:t>
            </a:r>
            <a:r>
              <a:rPr kumimoji="1" lang="en-US" altLang="ja-JP" dirty="0"/>
              <a:t>β</a:t>
            </a:r>
            <a:r>
              <a:rPr kumimoji="1" lang="ja-JP" altLang="en-US" dirty="0"/>
              <a:t>アドレナリン作動性刺激は、シグナル伝達を介してレニン放出を誘発する。</a:t>
            </a:r>
            <a:endParaRPr kumimoji="1" lang="en-US" altLang="ja-JP" dirty="0"/>
          </a:p>
          <a:p>
            <a:r>
              <a:rPr kumimoji="1" lang="en-US" altLang="ja-JP" dirty="0"/>
              <a:t>PRC</a:t>
            </a:r>
            <a:r>
              <a:rPr kumimoji="1" lang="ja-JP" altLang="en-US" dirty="0"/>
              <a:t>が高い患者におけるカテコールアミン抵抗性（アンジオテンシン</a:t>
            </a:r>
            <a:r>
              <a:rPr kumimoji="1" lang="en-US" altLang="ja-JP" dirty="0"/>
              <a:t>II</a:t>
            </a:r>
            <a:r>
              <a:rPr kumimoji="1" lang="ja-JP" altLang="en-US" dirty="0"/>
              <a:t>レベルが低いのも同様に）も予想されている。このような変化は先行する実験室や観察研究から予測されるものであるが、無作為化試験においてこれらの所見を確認したのは我々の研究が初めてである。</a:t>
            </a:r>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31</a:t>
            </a:fld>
            <a:endParaRPr kumimoji="1" lang="ja-JP" altLang="en-US"/>
          </a:p>
        </p:txBody>
      </p:sp>
    </p:spTree>
    <p:extLst>
      <p:ext uri="{BB962C8B-B14F-4D97-AF65-F5344CB8AC3E}">
        <p14:creationId xmlns:p14="http://schemas.microsoft.com/office/powerpoint/2010/main" val="533033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われわれの研究は、一部の患者では周術期に</a:t>
            </a:r>
            <a:r>
              <a:rPr kumimoji="1" lang="en-US" altLang="ja-JP" dirty="0"/>
              <a:t>RAAS</a:t>
            </a:r>
            <a:r>
              <a:rPr kumimoji="1" lang="ja-JP" altLang="en-US" dirty="0"/>
              <a:t>の調節異常があることが示唆されました。この調節異常は相対的低アルドステロン血症を伴う高レレニン血症によって現れ、</a:t>
            </a:r>
            <a:r>
              <a:rPr kumimoji="1" lang="en-US" altLang="ja-JP" dirty="0"/>
              <a:t>PRC</a:t>
            </a:r>
            <a:r>
              <a:rPr kumimoji="1" lang="ja-JP" altLang="en-US" dirty="0"/>
              <a:t>の上昇は</a:t>
            </a:r>
            <a:r>
              <a:rPr kumimoji="1" lang="en-US" altLang="ja-JP" dirty="0" err="1"/>
              <a:t>ACEi</a:t>
            </a:r>
            <a:r>
              <a:rPr kumimoji="1" lang="ja-JP" altLang="en-US" dirty="0"/>
              <a:t>薬によって説明される症例もありますが、</a:t>
            </a:r>
            <a:r>
              <a:rPr kumimoji="1" lang="en-US" altLang="ja-JP" dirty="0"/>
              <a:t>PRC</a:t>
            </a:r>
            <a:r>
              <a:rPr kumimoji="1" lang="ja-JP" altLang="en-US" dirty="0"/>
              <a:t>が有意に上昇した患者の中には</a:t>
            </a:r>
            <a:r>
              <a:rPr kumimoji="1" lang="en-US" altLang="ja-JP" dirty="0"/>
              <a:t>A</a:t>
            </a:r>
            <a:r>
              <a:rPr kumimoji="1" lang="ja-JP" altLang="en-US" dirty="0"/>
              <a:t>Ｓ</a:t>
            </a:r>
            <a:r>
              <a:rPr kumimoji="1" lang="en-US" altLang="ja-JP" dirty="0" err="1"/>
              <a:t>CEi</a:t>
            </a:r>
            <a:r>
              <a:rPr kumimoji="1" lang="ja-JP" altLang="en-US" dirty="0"/>
              <a:t>の使用歴がないものもありこのような薬剤以外のレニン上昇の理由は不明です。</a:t>
            </a:r>
            <a:endParaRPr kumimoji="1" lang="en-US" altLang="ja-JP" dirty="0"/>
          </a:p>
          <a:p>
            <a:r>
              <a:rPr kumimoji="1" lang="ja-JP" altLang="en-US" dirty="0"/>
              <a:t>さらに手術前日に</a:t>
            </a:r>
            <a:r>
              <a:rPr kumimoji="1" lang="en-US" altLang="ja-JP" dirty="0" err="1"/>
              <a:t>ACEi</a:t>
            </a:r>
            <a:r>
              <a:rPr kumimoji="1" lang="ja-JP" altLang="en-US" dirty="0"/>
              <a:t>が投与されなかった患者においても、</a:t>
            </a:r>
            <a:r>
              <a:rPr kumimoji="1" lang="en-US" altLang="ja-JP" dirty="0"/>
              <a:t>PRC</a:t>
            </a:r>
            <a:r>
              <a:rPr kumimoji="1" lang="ja-JP" altLang="en-US" dirty="0"/>
              <a:t>に対する効果は認められており</a:t>
            </a:r>
            <a:r>
              <a:rPr kumimoji="1" lang="en-US" altLang="ja-JP" dirty="0" err="1"/>
              <a:t>ACEi</a:t>
            </a:r>
            <a:r>
              <a:rPr kumimoji="1" lang="ja-JP" altLang="en-US" dirty="0"/>
              <a:t>の効果は薬剤中止後も持続することが示唆されました。</a:t>
            </a:r>
            <a:endParaRPr kumimoji="1" lang="en-US" altLang="ja-JP" dirty="0"/>
          </a:p>
          <a:p>
            <a:endParaRPr kumimoji="1" lang="en-US" altLang="ja-JP" dirty="0"/>
          </a:p>
          <a:p>
            <a:r>
              <a:rPr kumimoji="1" lang="ja-JP" altLang="en-US" dirty="0"/>
              <a:t>このような高レニン血症患者では、アンジオテンシン</a:t>
            </a:r>
            <a:r>
              <a:rPr kumimoji="1" lang="en-US" altLang="ja-JP" dirty="0"/>
              <a:t>II</a:t>
            </a:r>
            <a:r>
              <a:rPr kumimoji="1" lang="ja-JP" altLang="en-US" dirty="0"/>
              <a:t>が欠乏している可能性があり、その結果、外因性アンジオテンシン</a:t>
            </a:r>
            <a:r>
              <a:rPr kumimoji="1" lang="en-US" altLang="ja-JP" dirty="0"/>
              <a:t>II</a:t>
            </a:r>
            <a:r>
              <a:rPr kumimoji="1" lang="ja-JP" altLang="en-US" dirty="0"/>
              <a:t>に対する感受性が相対的に高くなり、ノルエピネフリンなどの従来の血管圧迫薬に対する抵抗性が生じると考えられのような状況では、アンジオテンシン</a:t>
            </a:r>
            <a:r>
              <a:rPr kumimoji="1" lang="en-US" altLang="ja-JP" dirty="0"/>
              <a:t>II</a:t>
            </a:r>
            <a:r>
              <a:rPr kumimoji="1" lang="ja-JP" altLang="en-US" dirty="0"/>
              <a:t>が望ましい血管圧制御薬である可能性が考えられます。</a:t>
            </a:r>
            <a:endParaRPr kumimoji="1" lang="en-US" altLang="ja-JP" dirty="0"/>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32</a:t>
            </a:fld>
            <a:endParaRPr kumimoji="1" lang="ja-JP" altLang="en-US"/>
          </a:p>
        </p:txBody>
      </p:sp>
    </p:spTree>
    <p:extLst>
      <p:ext uri="{BB962C8B-B14F-4D97-AF65-F5344CB8AC3E}">
        <p14:creationId xmlns:p14="http://schemas.microsoft.com/office/powerpoint/2010/main" val="16696596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本研究の長所は、周術期の</a:t>
            </a:r>
            <a:r>
              <a:rPr kumimoji="1" lang="en-US" altLang="ja-JP" dirty="0"/>
              <a:t>RAAS</a:t>
            </a:r>
            <a:r>
              <a:rPr kumimoji="1" lang="ja-JP" altLang="en-US" dirty="0"/>
              <a:t>の変化をマッピングした唯一の試験であることであり、ランダム盲検化された</a:t>
            </a:r>
            <a:r>
              <a:rPr kumimoji="1" lang="en-US" altLang="ja-JP" dirty="0"/>
              <a:t>RAA</a:t>
            </a:r>
            <a:r>
              <a:rPr kumimoji="1" lang="ja-JP" altLang="en-US" dirty="0"/>
              <a:t>系の外因性成分を投与したことであり</a:t>
            </a:r>
            <a:endParaRPr kumimoji="1" lang="en-US" altLang="ja-JP" dirty="0"/>
          </a:p>
          <a:p>
            <a:r>
              <a:rPr kumimoji="1" lang="ja-JP" altLang="en-US" dirty="0"/>
              <a:t>既知の</a:t>
            </a:r>
            <a:r>
              <a:rPr kumimoji="1" lang="en-US" altLang="ja-JP" dirty="0"/>
              <a:t>RAAS</a:t>
            </a:r>
            <a:r>
              <a:rPr kumimoji="1" lang="ja-JP" altLang="en-US" dirty="0"/>
              <a:t>成分に加えて、アンジオテンシン</a:t>
            </a:r>
            <a:r>
              <a:rPr kumimoji="1" lang="en-US" altLang="ja-JP" dirty="0"/>
              <a:t>II</a:t>
            </a:r>
            <a:r>
              <a:rPr kumimoji="1" lang="ja-JP" altLang="en-US" dirty="0"/>
              <a:t>をアンジオテンシン</a:t>
            </a:r>
            <a:r>
              <a:rPr kumimoji="1" lang="en-US" altLang="ja-JP" dirty="0"/>
              <a:t>1-7</a:t>
            </a:r>
            <a:r>
              <a:rPr kumimoji="1" lang="ja-JP" altLang="en-US" dirty="0"/>
              <a:t>に変換するために働く複雑な制御系を初めて研究したものであり</a:t>
            </a:r>
            <a:endParaRPr kumimoji="1" lang="en-US" altLang="ja-JP" dirty="0"/>
          </a:p>
          <a:p>
            <a:r>
              <a:rPr kumimoji="1" lang="ja-JP" altLang="en-US" dirty="0"/>
              <a:t>複雑な周術期における重要な調節系の時間的変化と介入との因果関係に関するユニークな洞察を得ることができたと述べられたいます</a:t>
            </a:r>
            <a:endParaRPr kumimoji="1" lang="en-US" altLang="ja-JP" dirty="0"/>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33</a:t>
            </a:fld>
            <a:endParaRPr kumimoji="1" lang="ja-JP" altLang="en-US"/>
          </a:p>
        </p:txBody>
      </p:sp>
    </p:spTree>
    <p:extLst>
      <p:ext uri="{BB962C8B-B14F-4D97-AF65-F5344CB8AC3E}">
        <p14:creationId xmlns:p14="http://schemas.microsoft.com/office/powerpoint/2010/main" val="739902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a:t>Limitaion</a:t>
            </a:r>
            <a:r>
              <a:rPr kumimoji="1" lang="ja-JP" altLang="en-US" dirty="0"/>
              <a:t>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アンジオテンシン</a:t>
            </a:r>
            <a:r>
              <a:rPr kumimoji="1" lang="en-US" altLang="ja-JP" dirty="0"/>
              <a:t>I</a:t>
            </a:r>
            <a:r>
              <a:rPr kumimoji="1" lang="ja-JP" altLang="en-US" dirty="0"/>
              <a:t>や</a:t>
            </a:r>
            <a:r>
              <a:rPr kumimoji="1" lang="en-US" altLang="ja-JP" dirty="0"/>
              <a:t>II</a:t>
            </a:r>
            <a:r>
              <a:rPr kumimoji="1" lang="ja-JP" altLang="en-US" dirty="0"/>
              <a:t>の濃度を測定することができておたず、したがって</a:t>
            </a:r>
            <a:r>
              <a:rPr kumimoji="1" lang="en-US" altLang="ja-JP" dirty="0"/>
              <a:t>RAAS</a:t>
            </a:r>
            <a:r>
              <a:rPr kumimoji="1" lang="ja-JP" altLang="en-US" dirty="0"/>
              <a:t>については、測定できた成分の濃度と既知の生理学的知見に基づいて推測するしかありません</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試験の性質と試験薬の血圧に対する漸増のため、試験薬の投与を受けた患者数は試験期間中に減少しました。従って、群割付の効果は後の時点で減少した可能性があります。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さらに、</a:t>
            </a:r>
            <a:r>
              <a:rPr kumimoji="1" lang="en-US" altLang="ja-JP" dirty="0"/>
              <a:t>24</a:t>
            </a:r>
            <a:r>
              <a:rPr kumimoji="1" lang="ja-JP" altLang="en-US" dirty="0"/>
              <a:t>時間後に試験薬を必要とした患者はほとんどいなかったため、</a:t>
            </a:r>
            <a:r>
              <a:rPr kumimoji="1" lang="en-US" altLang="ja-JP" dirty="0"/>
              <a:t>t1〜t2</a:t>
            </a:r>
            <a:r>
              <a:rPr kumimoji="1" lang="ja-JP" altLang="en-US" dirty="0"/>
              <a:t>における</a:t>
            </a:r>
            <a:r>
              <a:rPr kumimoji="1" lang="en-US" altLang="ja-JP" dirty="0"/>
              <a:t>RAAS</a:t>
            </a:r>
            <a:r>
              <a:rPr kumimoji="1" lang="ja-JP" altLang="en-US" dirty="0"/>
              <a:t>生化学に対する試験薬の影響は減少したと思われます。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a:t>RAASi</a:t>
            </a:r>
            <a:r>
              <a:rPr kumimoji="1" lang="ja-JP" altLang="en-US" dirty="0"/>
              <a:t>薬剤薬剤の投与中止は標準化されていないのは臨床にそくしたものですが。このことが</a:t>
            </a:r>
            <a:r>
              <a:rPr kumimoji="1" lang="en-US" altLang="ja-JP" dirty="0"/>
              <a:t>PRC</a:t>
            </a:r>
            <a:r>
              <a:rPr kumimoji="1" lang="ja-JP" altLang="en-US" dirty="0"/>
              <a:t>や他の臨床試験に影響を与えた可能性が高いことと述べられています。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腎機能と肺機能に関する</a:t>
            </a:r>
            <a:r>
              <a:rPr kumimoji="1" lang="en-US" altLang="ja-JP" dirty="0"/>
              <a:t>RAAS</a:t>
            </a:r>
            <a:r>
              <a:rPr kumimoji="1" lang="ja-JP" altLang="en-US" dirty="0"/>
              <a:t>のデータは限られてたことも</a:t>
            </a:r>
            <a:r>
              <a:rPr kumimoji="1" lang="en-US" altLang="ja-JP" dirty="0" err="1"/>
              <a:t>Limitaion</a:t>
            </a:r>
            <a:r>
              <a:rPr kumimoji="1" lang="ja-JP" altLang="en-US" dirty="0"/>
              <a:t>としてあげられています。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34</a:t>
            </a:fld>
            <a:endParaRPr kumimoji="1" lang="ja-JP" altLang="en-US"/>
          </a:p>
        </p:txBody>
      </p:sp>
    </p:spTree>
    <p:extLst>
      <p:ext uri="{BB962C8B-B14F-4D97-AF65-F5344CB8AC3E}">
        <p14:creationId xmlns:p14="http://schemas.microsoft.com/office/powerpoint/2010/main" val="38742726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結論です。</a:t>
            </a:r>
            <a:endParaRPr kumimoji="1" lang="en-US" altLang="ja-JP" dirty="0"/>
          </a:p>
          <a:p>
            <a:r>
              <a:rPr kumimoji="1" lang="ja-JP" altLang="en-US" dirty="0"/>
              <a:t>アンギオテンシン</a:t>
            </a:r>
            <a:r>
              <a:rPr kumimoji="1" lang="en-US" altLang="ja-JP" dirty="0"/>
              <a:t>Ⅱ</a:t>
            </a:r>
            <a:r>
              <a:rPr kumimoji="1" lang="ja-JP" altLang="en-US" dirty="0"/>
              <a:t>の投与はノルエピネプリンと比較して血漿アルドステロン濃度を維持したまま血漿レニン濃度を抑制しました。</a:t>
            </a:r>
            <a:endParaRPr kumimoji="1" lang="en-US" altLang="ja-JP" dirty="0"/>
          </a:p>
          <a:p>
            <a:r>
              <a:rPr kumimoji="1" lang="ja-JP" altLang="en-US" dirty="0"/>
              <a:t>手術前の血漿レニン濃度の高値は</a:t>
            </a:r>
            <a:r>
              <a:rPr kumimoji="1" lang="en-US" altLang="ja-JP" dirty="0"/>
              <a:t>MAP</a:t>
            </a:r>
            <a:r>
              <a:rPr kumimoji="1" lang="ja-JP" altLang="en-US" dirty="0"/>
              <a:t>を保つためのノルエピネフリンの必要性と関連していましたがアンギオテンシン</a:t>
            </a:r>
            <a:r>
              <a:rPr kumimoji="1" lang="en-US" altLang="ja-JP" dirty="0"/>
              <a:t>Ⅱ</a:t>
            </a:r>
            <a:r>
              <a:rPr kumimoji="1" lang="ja-JP" altLang="en-US" dirty="0"/>
              <a:t>との関連はありませんでした。</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35</a:t>
            </a:fld>
            <a:endParaRPr kumimoji="1" lang="ja-JP" altLang="en-US"/>
          </a:p>
        </p:txBody>
      </p:sp>
    </p:spTree>
    <p:extLst>
      <p:ext uri="{BB962C8B-B14F-4D97-AF65-F5344CB8AC3E}">
        <p14:creationId xmlns:p14="http://schemas.microsoft.com/office/powerpoint/2010/main" val="34212070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アンギオテンシン</a:t>
            </a:r>
            <a:r>
              <a:rPr kumimoji="1" lang="en-US" altLang="ja-JP" dirty="0"/>
              <a:t>Ⅱ</a:t>
            </a:r>
            <a:r>
              <a:rPr kumimoji="1" lang="ja-JP" altLang="en-US" dirty="0"/>
              <a:t>は心臓手術後の</a:t>
            </a:r>
            <a:r>
              <a:rPr kumimoji="1" lang="en-US" altLang="ja-JP" dirty="0" err="1"/>
              <a:t>Vasoplegic</a:t>
            </a:r>
            <a:r>
              <a:rPr kumimoji="1" lang="ja-JP" altLang="en-US" dirty="0"/>
              <a:t>なショックやカテコラミン依存性のショックの治療に使われるがその機序は不明である。</a:t>
            </a:r>
            <a:endParaRPr kumimoji="1" lang="en-US" altLang="ja-JP" dirty="0"/>
          </a:p>
          <a:p>
            <a:r>
              <a:rPr kumimoji="1" lang="en-US" altLang="ja-JP" dirty="0"/>
              <a:t>RAA</a:t>
            </a:r>
            <a:r>
              <a:rPr kumimoji="1" lang="ja-JP" altLang="en-US" dirty="0"/>
              <a:t>系におけるアンギオテンシン</a:t>
            </a:r>
            <a:r>
              <a:rPr kumimoji="1" lang="en-US" altLang="ja-JP" dirty="0"/>
              <a:t>Ⅱ</a:t>
            </a:r>
            <a:r>
              <a:rPr kumimoji="1" lang="ja-JP" altLang="en-US" dirty="0"/>
              <a:t>の効果も不明である。</a:t>
            </a:r>
            <a:endParaRPr kumimoji="1" lang="en-US" altLang="ja-JP" dirty="0"/>
          </a:p>
          <a:p>
            <a:r>
              <a:rPr kumimoji="1" lang="ja-JP" altLang="en-US" dirty="0"/>
              <a:t>二重盲検無作為化比較試験で心臓手術患者での標的</a:t>
            </a:r>
            <a:r>
              <a:rPr kumimoji="1" lang="en-US" altLang="ja-JP" dirty="0"/>
              <a:t>MAP</a:t>
            </a:r>
            <a:r>
              <a:rPr kumimoji="1" lang="ja-JP" altLang="en-US" dirty="0"/>
              <a:t>を保つために投与されたノルエピネプリンとアンギオテンシン</a:t>
            </a:r>
            <a:r>
              <a:rPr kumimoji="1" lang="en-US" altLang="ja-JP" dirty="0"/>
              <a:t>Ⅱ</a:t>
            </a:r>
            <a:r>
              <a:rPr kumimoji="1" lang="ja-JP" altLang="en-US" dirty="0"/>
              <a:t>に比較の血漿サンプルが採取された。</a:t>
            </a:r>
            <a:endParaRPr kumimoji="1" lang="en-US" altLang="ja-JP" dirty="0"/>
          </a:p>
          <a:p>
            <a:r>
              <a:rPr kumimoji="1" lang="ja-JP" altLang="en-US" dirty="0"/>
              <a:t>アンギオテンシン</a:t>
            </a:r>
            <a:r>
              <a:rPr kumimoji="1" lang="en-US" altLang="ja-JP" dirty="0"/>
              <a:t>Ⅱ</a:t>
            </a:r>
            <a:r>
              <a:rPr kumimoji="1" lang="ja-JP" altLang="en-US" dirty="0"/>
              <a:t>の外的投与がノルエピネフリンと比較してアルドステロン濃度を保ったまま血漿レニン濃度を抑制した。</a:t>
            </a:r>
            <a:endParaRPr kumimoji="1" lang="en-US" altLang="ja-JP" dirty="0"/>
          </a:p>
          <a:p>
            <a:r>
              <a:rPr kumimoji="1" lang="ja-JP" altLang="en-US" dirty="0"/>
              <a:t>血漿レニン濃度の高値はノルエピエピネフリンの必要性と関連していたがアンギオテンシン</a:t>
            </a:r>
            <a:r>
              <a:rPr kumimoji="1" lang="en-US" altLang="ja-JP" dirty="0"/>
              <a:t>Ⅱ</a:t>
            </a:r>
            <a:r>
              <a:rPr kumimoji="1" lang="ja-JP" altLang="en-US" dirty="0"/>
              <a:t>との関連は認められなかった。</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36</a:t>
            </a:fld>
            <a:endParaRPr kumimoji="1" lang="ja-JP" altLang="en-US"/>
          </a:p>
        </p:txBody>
      </p:sp>
    </p:spTree>
    <p:extLst>
      <p:ext uri="{BB962C8B-B14F-4D97-AF65-F5344CB8AC3E}">
        <p14:creationId xmlns:p14="http://schemas.microsoft.com/office/powerpoint/2010/main" val="438681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心臓手術では、周術期の</a:t>
            </a:r>
            <a:r>
              <a:rPr kumimoji="1" lang="en-US" altLang="ja-JP" dirty="0"/>
              <a:t>RAA</a:t>
            </a:r>
            <a:r>
              <a:rPr kumimoji="1" lang="ja-JP" altLang="en-US" dirty="0"/>
              <a:t>阻害剤の使用・</a:t>
            </a:r>
            <a:r>
              <a:rPr kumimoji="1" lang="en-US" altLang="ja-JP" dirty="0"/>
              <a:t>ACE</a:t>
            </a:r>
            <a:r>
              <a:rPr kumimoji="1" lang="ja-JP" altLang="en-US" dirty="0"/>
              <a:t>の代謝器官である肺に対する</a:t>
            </a:r>
            <a:r>
              <a:rPr kumimoji="1" lang="en-US" altLang="ja-JP" dirty="0"/>
              <a:t>CPB</a:t>
            </a:r>
            <a:r>
              <a:rPr kumimoji="1" lang="ja-JP" altLang="en-US" dirty="0"/>
              <a:t>による影響・などによりアンギオテンシン</a:t>
            </a:r>
            <a:r>
              <a:rPr kumimoji="1" lang="en-US" altLang="ja-JP" dirty="0"/>
              <a:t>Ⅱ</a:t>
            </a:r>
            <a:r>
              <a:rPr kumimoji="1" lang="ja-JP" altLang="en-US" dirty="0"/>
              <a:t>が欠乏している可能性がああります。</a:t>
            </a:r>
            <a:endParaRPr kumimoji="1" lang="en-US" altLang="ja-JP" dirty="0"/>
          </a:p>
          <a:p>
            <a:r>
              <a:rPr kumimoji="1" lang="ja-JP" altLang="en-US" dirty="0"/>
              <a:t>これらのことから心臓手術における、生物学的、生理学的な</a:t>
            </a:r>
            <a:r>
              <a:rPr kumimoji="1" lang="en-US" altLang="ja-JP" dirty="0"/>
              <a:t>RAA</a:t>
            </a:r>
            <a:r>
              <a:rPr kumimoji="1" lang="ja-JP" altLang="en-US" dirty="0"/>
              <a:t>系の役割・アンギオテンシン</a:t>
            </a:r>
            <a:r>
              <a:rPr kumimoji="1" lang="en-US" altLang="ja-JP" dirty="0"/>
              <a:t>Ⅱ</a:t>
            </a:r>
            <a:r>
              <a:rPr kumimoji="1" lang="ja-JP" altLang="en-US" dirty="0"/>
              <a:t>の臨床的効果を研究する必要性が示唆されています。</a:t>
            </a:r>
            <a:endParaRPr kumimoji="1" lang="en-US" altLang="ja-JP" dirty="0"/>
          </a:p>
          <a:p>
            <a:r>
              <a:rPr kumimoji="1" lang="ja-JP" altLang="en-US" dirty="0"/>
              <a:t>そのため心臓手術患者における血管収縮薬としてのアンジオテンシン</a:t>
            </a:r>
            <a:r>
              <a:rPr kumimoji="1" lang="en-US" altLang="ja-JP" dirty="0"/>
              <a:t>II</a:t>
            </a:r>
            <a:r>
              <a:rPr kumimoji="1" lang="ja-JP" altLang="en-US" dirty="0"/>
              <a:t>とノルエピネフリンとを比較する今回の研究が行なわれました。</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4</a:t>
            </a:fld>
            <a:endParaRPr kumimoji="1" lang="ja-JP" altLang="en-US"/>
          </a:p>
        </p:txBody>
      </p:sp>
    </p:spTree>
    <p:extLst>
      <p:ext uri="{BB962C8B-B14F-4D97-AF65-F5344CB8AC3E}">
        <p14:creationId xmlns:p14="http://schemas.microsoft.com/office/powerpoint/2010/main" val="1915492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本研究の目的は、心臓手術患者において標的血圧を保つための血管収縮薬としてノルエピネフリンとアンギオテンシン</a:t>
            </a:r>
            <a:r>
              <a:rPr kumimoji="1" lang="en-US" altLang="ja-JP" dirty="0"/>
              <a:t>Ⅱ</a:t>
            </a:r>
            <a:r>
              <a:rPr kumimoji="1" lang="ja-JP" altLang="en-US" dirty="0"/>
              <a:t>を比較して、アンギオテンシン</a:t>
            </a:r>
            <a:r>
              <a:rPr kumimoji="1" lang="en-US" altLang="ja-JP" dirty="0"/>
              <a:t>Ⅱ</a:t>
            </a:r>
            <a:r>
              <a:rPr kumimoji="1" lang="ja-JP" altLang="en-US" dirty="0"/>
              <a:t>は術後の血症レニン濃度を抑制する一方アルドステロン濃度は維持するのではないか？</a:t>
            </a:r>
            <a:endParaRPr kumimoji="1" lang="en-US" altLang="ja-JP" dirty="0"/>
          </a:p>
          <a:p>
            <a:r>
              <a:rPr kumimoji="1" lang="ja-JP" altLang="en-US" dirty="0"/>
              <a:t>また血症レニン濃度の高値は術後のノルエピネフリンの必要量と関連しているか？</a:t>
            </a:r>
            <a:endParaRPr kumimoji="1" lang="en-US" altLang="ja-JP" dirty="0"/>
          </a:p>
          <a:p>
            <a:r>
              <a:rPr kumimoji="1" lang="ja-JP" altLang="en-US" dirty="0"/>
              <a:t>術前の</a:t>
            </a:r>
            <a:r>
              <a:rPr kumimoji="1" lang="en-US" altLang="ja-JP" dirty="0"/>
              <a:t>ACE</a:t>
            </a:r>
            <a:r>
              <a:rPr kumimoji="1" lang="ja-JP" altLang="en-US" dirty="0"/>
              <a:t>阻害薬の投与により血症レニン濃度が上昇するか？　といった仮説を検証する事が目的です。</a:t>
            </a:r>
            <a:endParaRPr kumimoji="1" lang="en-US" altLang="ja-JP" dirty="0"/>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5</a:t>
            </a:fld>
            <a:endParaRPr kumimoji="1" lang="ja-JP" altLang="en-US"/>
          </a:p>
        </p:txBody>
      </p:sp>
    </p:spTree>
    <p:extLst>
      <p:ext uri="{BB962C8B-B14F-4D97-AF65-F5344CB8AC3E}">
        <p14:creationId xmlns:p14="http://schemas.microsoft.com/office/powerpoint/2010/main" val="3730674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方法です。</a:t>
            </a:r>
            <a:endParaRPr kumimoji="1" lang="en-US" altLang="ja-JP" dirty="0"/>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6</a:t>
            </a:fld>
            <a:endParaRPr kumimoji="1" lang="ja-JP" altLang="en-US"/>
          </a:p>
        </p:txBody>
      </p:sp>
    </p:spTree>
    <p:extLst>
      <p:ext uri="{BB962C8B-B14F-4D97-AF65-F5344CB8AC3E}">
        <p14:creationId xmlns:p14="http://schemas.microsoft.com/office/powerpoint/2010/main" val="1773613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二重盲検化無作為比較試験において、被験者は麻酔導入時から</a:t>
            </a:r>
            <a:r>
              <a:rPr kumimoji="1" lang="en-US" altLang="ja-JP" dirty="0"/>
              <a:t>MAP</a:t>
            </a:r>
            <a:r>
              <a:rPr kumimoji="1" lang="ja-JP" altLang="en-US" dirty="0"/>
              <a:t>を</a:t>
            </a:r>
            <a:r>
              <a:rPr kumimoji="1" lang="en-US" altLang="ja-JP" dirty="0"/>
              <a:t>70</a:t>
            </a:r>
            <a:r>
              <a:rPr kumimoji="1" lang="ja-JP" altLang="en-US" dirty="0"/>
              <a:t>から</a:t>
            </a:r>
            <a:r>
              <a:rPr kumimoji="1" lang="en-US" altLang="ja-JP" dirty="0"/>
              <a:t>80</a:t>
            </a:r>
            <a:r>
              <a:rPr kumimoji="1" lang="ja-JP" altLang="en-US" dirty="0"/>
              <a:t>保つようにノルエピネフリンもしくはアンギオテンシン</a:t>
            </a:r>
            <a:r>
              <a:rPr kumimoji="1" lang="en-US" altLang="ja-JP" dirty="0"/>
              <a:t>Ⅱ</a:t>
            </a:r>
            <a:r>
              <a:rPr kumimoji="1" lang="ja-JP" altLang="en-US" dirty="0"/>
              <a:t>を投与されています。</a:t>
            </a:r>
            <a:endParaRPr kumimoji="1" lang="en-US" altLang="ja-JP" dirty="0"/>
          </a:p>
          <a:p>
            <a:r>
              <a:rPr kumimoji="1" lang="ja-JP" altLang="en-US" dirty="0"/>
              <a:t>両グループにおいて手術開始前、</a:t>
            </a:r>
            <a:r>
              <a:rPr kumimoji="1" lang="en-US" altLang="ja-JP" dirty="0"/>
              <a:t>ICU</a:t>
            </a:r>
            <a:r>
              <a:rPr kumimoji="1" lang="ja-JP" altLang="en-US" dirty="0"/>
              <a:t>入室時、手術後</a:t>
            </a:r>
            <a:r>
              <a:rPr kumimoji="1" lang="en-US" altLang="ja-JP" dirty="0"/>
              <a:t>24</a:t>
            </a:r>
            <a:r>
              <a:rPr kumimoji="1" lang="ja-JP" altLang="en-US" dirty="0"/>
              <a:t>時間の時点での血漿レニン濃度・血漿アルドステロン濃度・ジペプチジルペプチターゼ</a:t>
            </a:r>
            <a:r>
              <a:rPr kumimoji="1" lang="en-US" altLang="ja-JP" dirty="0"/>
              <a:t>3</a:t>
            </a:r>
            <a:r>
              <a:rPr kumimoji="1" lang="ja-JP" altLang="en-US" dirty="0"/>
              <a:t>・アンギオテンシン</a:t>
            </a:r>
            <a:r>
              <a:rPr kumimoji="1" lang="en-US" altLang="ja-JP" dirty="0"/>
              <a:t>Ⅱ</a:t>
            </a:r>
            <a:r>
              <a:rPr kumimoji="1" lang="ja-JP" altLang="en-US" dirty="0"/>
              <a:t>変換酵素活性を比較しました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この研究では血漿レニン濃度（</a:t>
            </a:r>
            <a:r>
              <a:rPr kumimoji="1" lang="en-US" altLang="ja-JP" dirty="0"/>
              <a:t>PRC</a:t>
            </a:r>
            <a:r>
              <a:rPr kumimoji="1" lang="ja-JP" altLang="en-US" dirty="0"/>
              <a:t>）とアルドステロン濃度、アンジオテンシン変換酵素</a:t>
            </a:r>
            <a:r>
              <a:rPr kumimoji="1" lang="en-US" altLang="ja-JP" dirty="0"/>
              <a:t>2</a:t>
            </a:r>
            <a:r>
              <a:rPr kumimoji="1" lang="ja-JP" altLang="en-US" dirty="0"/>
              <a:t>（</a:t>
            </a:r>
            <a:r>
              <a:rPr kumimoji="1" lang="en-US" altLang="ja-JP" dirty="0"/>
              <a:t>ACE2</a:t>
            </a:r>
            <a:r>
              <a:rPr kumimoji="1" lang="ja-JP" altLang="en-US" dirty="0"/>
              <a:t>）活性、およびジペプチジルペプチダーゼ</a:t>
            </a:r>
            <a:r>
              <a:rPr kumimoji="1" lang="en-US" altLang="ja-JP" dirty="0"/>
              <a:t>-3</a:t>
            </a:r>
            <a:r>
              <a:rPr kumimoji="1" lang="ja-JP" altLang="en-US" dirty="0"/>
              <a:t>（</a:t>
            </a:r>
            <a:r>
              <a:rPr kumimoji="1" lang="en-US" altLang="ja-JP" dirty="0"/>
              <a:t>DPP3</a:t>
            </a:r>
            <a:r>
              <a:rPr kumimoji="1" lang="ja-JP" altLang="en-US" dirty="0"/>
              <a:t>）レベルの経時的変化を検討しており、前者</a:t>
            </a:r>
            <a:r>
              <a:rPr kumimoji="1" lang="en-US" altLang="ja-JP" dirty="0"/>
              <a:t>2</a:t>
            </a:r>
            <a:r>
              <a:rPr kumimoji="1" lang="ja-JP" altLang="en-US" dirty="0"/>
              <a:t>つは</a:t>
            </a:r>
            <a:r>
              <a:rPr kumimoji="1" lang="en-US" altLang="ja-JP" dirty="0"/>
              <a:t>RAAS</a:t>
            </a:r>
            <a:r>
              <a:rPr kumimoji="1" lang="ja-JP" altLang="en-US" dirty="0"/>
              <a:t>経路を代表するものであり、後者は</a:t>
            </a:r>
            <a:r>
              <a:rPr kumimoji="1" lang="en-US" altLang="ja-JP" dirty="0"/>
              <a:t>RAAS</a:t>
            </a:r>
            <a:r>
              <a:rPr kumimoji="1" lang="ja-JP" altLang="en-US" dirty="0"/>
              <a:t>の重要な調節因子として認識されています。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7</a:t>
            </a:fld>
            <a:endParaRPr kumimoji="1" lang="ja-JP" altLang="en-US"/>
          </a:p>
        </p:txBody>
      </p:sp>
    </p:spTree>
    <p:extLst>
      <p:ext uri="{BB962C8B-B14F-4D97-AF65-F5344CB8AC3E}">
        <p14:creationId xmlns:p14="http://schemas.microsoft.com/office/powerpoint/2010/main" val="4092289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急性腎障害（</a:t>
            </a:r>
            <a:r>
              <a:rPr kumimoji="1" lang="en-US" altLang="ja-JP" dirty="0"/>
              <a:t>AKI</a:t>
            </a:r>
            <a:r>
              <a:rPr kumimoji="1" lang="ja-JP" altLang="en-US" dirty="0"/>
              <a:t>）のリスクが高く、かつ心臓手術を受けている患者を対象としました。すでに</a:t>
            </a:r>
            <a:r>
              <a:rPr kumimoji="1" lang="en-US" altLang="ja-JP" dirty="0" err="1"/>
              <a:t>RAASi</a:t>
            </a:r>
            <a:r>
              <a:rPr kumimoji="1" lang="ja-JP" altLang="en-US" dirty="0"/>
              <a:t>薬（</a:t>
            </a:r>
            <a:r>
              <a:rPr kumimoji="1" lang="en-US" altLang="ja-JP" dirty="0" err="1"/>
              <a:t>ACEi</a:t>
            </a:r>
            <a:r>
              <a:rPr kumimoji="1" lang="ja-JP" altLang="en-US" dirty="0"/>
              <a:t>またはアンジオテンシン受容体拮抗薬</a:t>
            </a:r>
            <a:r>
              <a:rPr kumimoji="1" lang="en-US" altLang="ja-JP" dirty="0"/>
              <a:t>[ARB]</a:t>
            </a:r>
            <a:r>
              <a:rPr kumimoji="1" lang="ja-JP" altLang="en-US" dirty="0"/>
              <a:t>）を服用している患者も除外されていません。少なくとも</a:t>
            </a:r>
            <a:r>
              <a:rPr kumimoji="1" lang="en-US" altLang="ja-JP" dirty="0"/>
              <a:t>24</a:t>
            </a:r>
            <a:r>
              <a:rPr kumimoji="1" lang="ja-JP" altLang="en-US" dirty="0"/>
              <a:t>日間は</a:t>
            </a:r>
            <a:r>
              <a:rPr kumimoji="1" lang="en-US" altLang="ja-JP" dirty="0" err="1"/>
              <a:t>RAASi</a:t>
            </a:r>
            <a:r>
              <a:rPr kumimoji="1" lang="ja-JP" altLang="en-US" dirty="0"/>
              <a:t>薬を休薬するよう患者に勧めており、</a:t>
            </a:r>
            <a:r>
              <a:rPr kumimoji="1" lang="en-US" altLang="ja-JP" dirty="0" err="1"/>
              <a:t>RAASi</a:t>
            </a:r>
            <a:r>
              <a:rPr kumimoji="1" lang="ja-JP" altLang="en-US" dirty="0"/>
              <a:t>薬の服用状況および最後に</a:t>
            </a:r>
            <a:r>
              <a:rPr kumimoji="1" lang="en-US" altLang="ja-JP" dirty="0" err="1"/>
              <a:t>RAASi</a:t>
            </a:r>
            <a:r>
              <a:rPr kumimoji="1" lang="ja-JP" altLang="en-US" dirty="0"/>
              <a:t>薬を使用した時期が記録されています。</a:t>
            </a:r>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8</a:t>
            </a:fld>
            <a:endParaRPr kumimoji="1" lang="ja-JP" altLang="en-US"/>
          </a:p>
        </p:txBody>
      </p:sp>
    </p:spTree>
    <p:extLst>
      <p:ext uri="{BB962C8B-B14F-4D97-AF65-F5344CB8AC3E}">
        <p14:creationId xmlns:p14="http://schemas.microsoft.com/office/powerpoint/2010/main" val="4121946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患者は麻酔導入直前にアンジオテンシン</a:t>
            </a:r>
            <a:r>
              <a:rPr kumimoji="1" lang="en-US" altLang="ja-JP" dirty="0"/>
              <a:t>II</a:t>
            </a:r>
            <a:r>
              <a:rPr kumimoji="1" lang="ja-JP" altLang="en-US" dirty="0"/>
              <a:t>またはノルエピネフリンに無作為に割り付けられました。部位と緊急状況によって層別化されています。</a:t>
            </a:r>
            <a:endParaRPr kumimoji="1" lang="en-US" altLang="ja-JP" dirty="0"/>
          </a:p>
          <a:p>
            <a:r>
              <a:rPr kumimoji="1" lang="ja-JP" altLang="en-US" dirty="0"/>
              <a:t>参加者、臨床医、および転帰を評価する研究はは治療割り付けについて盲検化されています。</a:t>
            </a:r>
            <a:endParaRPr kumimoji="1" lang="en-US" altLang="ja-JP" dirty="0"/>
          </a:p>
          <a:p>
            <a:r>
              <a:rPr kumimoji="1" lang="ja-JP" altLang="en-US" dirty="0"/>
              <a:t>臨床医には試験薬とラベルされた等量の血管収縮薬（ノルエピネフリン</a:t>
            </a:r>
            <a:r>
              <a:rPr kumimoji="1" lang="en-US" altLang="ja-JP" dirty="0"/>
              <a:t>40μg/ml 1 </a:t>
            </a:r>
            <a:r>
              <a:rPr kumimoji="1" lang="ja-JP" altLang="en-US" dirty="0"/>
              <a:t>またはアンジオテンシン</a:t>
            </a:r>
            <a:r>
              <a:rPr kumimoji="1" lang="en-US" altLang="ja-JP" dirty="0"/>
              <a:t>II 4μg ml1)</a:t>
            </a:r>
            <a:r>
              <a:rPr kumimoji="1" lang="ja-JP" altLang="en-US" dirty="0"/>
              <a:t>」が手渡されました。</a:t>
            </a:r>
            <a:endParaRPr kumimoji="1" lang="en-US" altLang="ja-JP" dirty="0"/>
          </a:p>
          <a:p>
            <a:r>
              <a:rPr kumimoji="1" lang="ja-JP" altLang="en-US" dirty="0"/>
              <a:t>試験薬の注入は麻酔導入後に開始し、</a:t>
            </a:r>
            <a:r>
              <a:rPr kumimoji="1" lang="en-US" altLang="ja-JP" dirty="0"/>
              <a:t>MAP</a:t>
            </a:r>
            <a:r>
              <a:rPr kumimoji="1" lang="ja-JP" altLang="en-US" dirty="0"/>
              <a:t>が</a:t>
            </a:r>
            <a:r>
              <a:rPr kumimoji="1" lang="en-US" altLang="ja-JP" dirty="0"/>
              <a:t>70</a:t>
            </a:r>
            <a:r>
              <a:rPr kumimoji="1" lang="ja-JP" altLang="en-US" dirty="0"/>
              <a:t>～</a:t>
            </a:r>
            <a:r>
              <a:rPr kumimoji="1" lang="en-US" altLang="ja-JP" dirty="0"/>
              <a:t>80mmHg</a:t>
            </a:r>
            <a:r>
              <a:rPr kumimoji="1" lang="ja-JP" altLang="en-US" dirty="0"/>
              <a:t>になるように漸増しています。不十分な麻酔や心拍出量低下などによる低血圧・高血圧は臨床医の裁量によって対応しています。麻酔と集中治療管理はプロトコール化されていません。試験薬は術後</a:t>
            </a:r>
            <a:r>
              <a:rPr kumimoji="1" lang="en-US" altLang="ja-JP" dirty="0"/>
              <a:t>48</a:t>
            </a:r>
            <a:r>
              <a:rPr kumimoji="1" lang="ja-JP" altLang="en-US" dirty="0"/>
              <a:t>時間または患者が</a:t>
            </a:r>
            <a:r>
              <a:rPr kumimoji="1" lang="en-US" altLang="ja-JP" dirty="0"/>
              <a:t>ICU</a:t>
            </a:r>
            <a:r>
              <a:rPr kumimoji="1" lang="ja-JP" altLang="en-US" dirty="0"/>
              <a:t>から退院できるようになるまで継続しています。</a:t>
            </a:r>
            <a:endParaRPr kumimoji="1" lang="en-US" altLang="ja-JP" dirty="0"/>
          </a:p>
          <a:p>
            <a:r>
              <a:rPr kumimoji="1" lang="ja-JP" altLang="en-US" dirty="0"/>
              <a:t>投与量はアンギオテンシン</a:t>
            </a:r>
            <a:r>
              <a:rPr kumimoji="1" lang="en-US" altLang="ja-JP" dirty="0"/>
              <a:t>Ⅱ</a:t>
            </a:r>
            <a:r>
              <a:rPr kumimoji="1" lang="ja-JP" altLang="en-US" dirty="0"/>
              <a:t>は</a:t>
            </a:r>
            <a:r>
              <a:rPr kumimoji="1" lang="en-US" altLang="ja-JP" dirty="0"/>
              <a:t>1</a:t>
            </a:r>
            <a:r>
              <a:rPr kumimoji="1" lang="ja-JP" altLang="en-US" dirty="0"/>
              <a:t>～</a:t>
            </a:r>
            <a:r>
              <a:rPr kumimoji="1" lang="en-US" altLang="ja-JP" dirty="0"/>
              <a:t>40ng/kg/min</a:t>
            </a:r>
            <a:r>
              <a:rPr kumimoji="1" lang="ja-JP" altLang="en-US" dirty="0"/>
              <a:t>、ノルエピネフリンについては</a:t>
            </a:r>
            <a:r>
              <a:rPr kumimoji="1" lang="en-US" altLang="ja-JP" dirty="0"/>
              <a:t>0.01〜0.4mg/kg/min</a:t>
            </a:r>
            <a:r>
              <a:rPr kumimoji="1" lang="ja-JP" altLang="en-US" dirty="0"/>
              <a:t>が最大投与量となっています。</a:t>
            </a:r>
          </a:p>
        </p:txBody>
      </p:sp>
      <p:sp>
        <p:nvSpPr>
          <p:cNvPr id="4" name="スライド番号プレースホルダー 3"/>
          <p:cNvSpPr>
            <a:spLocks noGrp="1"/>
          </p:cNvSpPr>
          <p:nvPr>
            <p:ph type="sldNum" sz="quarter" idx="5"/>
          </p:nvPr>
        </p:nvSpPr>
        <p:spPr/>
        <p:txBody>
          <a:bodyPr/>
          <a:lstStyle/>
          <a:p>
            <a:fld id="{3C364DCC-26C3-4ACA-BF47-F4E8EF2DB130}" type="slidenum">
              <a:rPr kumimoji="1" lang="ja-JP" altLang="en-US" smtClean="0"/>
              <a:t>9</a:t>
            </a:fld>
            <a:endParaRPr kumimoji="1" lang="ja-JP" altLang="en-US"/>
          </a:p>
        </p:txBody>
      </p:sp>
    </p:spTree>
    <p:extLst>
      <p:ext uri="{BB962C8B-B14F-4D97-AF65-F5344CB8AC3E}">
        <p14:creationId xmlns:p14="http://schemas.microsoft.com/office/powerpoint/2010/main" val="193824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7983232" y="5037663"/>
            <a:ext cx="897467" cy="279400"/>
          </a:xfrm>
        </p:spPr>
        <p:txBody>
          <a:bodyPr/>
          <a:lstStyle/>
          <a:p>
            <a:fld id="{1CDBF3E5-0B7F-430D-9D73-C09D3C2A575C}" type="datetimeFigureOut">
              <a:rPr kumimoji="1" lang="ja-JP" altLang="en-US" smtClean="0"/>
              <a:t>2023/10/11</a:t>
            </a:fld>
            <a:endParaRPr kumimoji="1" lang="ja-JP" altLang="en-US"/>
          </a:p>
        </p:txBody>
      </p:sp>
      <p:sp>
        <p:nvSpPr>
          <p:cNvPr id="5" name="Footer Placeholder 4"/>
          <p:cNvSpPr>
            <a:spLocks noGrp="1"/>
          </p:cNvSpPr>
          <p:nvPr>
            <p:ph type="ftr" sz="quarter" idx="11"/>
          </p:nvPr>
        </p:nvSpPr>
        <p:spPr>
          <a:xfrm>
            <a:off x="2692397" y="5037663"/>
            <a:ext cx="5214635" cy="279400"/>
          </a:xfrm>
        </p:spPr>
        <p:txBody>
          <a:bodyPr/>
          <a:lstStyle/>
          <a:p>
            <a:endParaRPr kumimoji="1" lang="ja-JP" altLang="en-US"/>
          </a:p>
        </p:txBody>
      </p:sp>
      <p:sp>
        <p:nvSpPr>
          <p:cNvPr id="6" name="Slide Number Placeholder 5"/>
          <p:cNvSpPr>
            <a:spLocks noGrp="1"/>
          </p:cNvSpPr>
          <p:nvPr>
            <p:ph type="sldNum" sz="quarter" idx="12"/>
          </p:nvPr>
        </p:nvSpPr>
        <p:spPr>
          <a:xfrm>
            <a:off x="8956900" y="5037663"/>
            <a:ext cx="551167" cy="279400"/>
          </a:xfrm>
        </p:spPr>
        <p:txBody>
          <a:bodyPr/>
          <a:lstStyle/>
          <a:p>
            <a:fld id="{37BAF300-B14C-4F0E-BDC9-2BA91E236096}" type="slidenum">
              <a:rPr kumimoji="1" lang="ja-JP" altLang="en-US" smtClean="0"/>
              <a:t>‹#›</a:t>
            </a:fld>
            <a:endParaRPr kumimoji="1" lang="ja-JP" alt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1565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CDBF3E5-0B7F-430D-9D73-C09D3C2A575C}" type="datetimeFigureOut">
              <a:rPr kumimoji="1" lang="ja-JP" altLang="en-US" smtClean="0"/>
              <a:t>2023/10/11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7BAF300-B14C-4F0E-BDC9-2BA91E236096}" type="slidenum">
              <a:rPr kumimoji="1" lang="ja-JP" altLang="en-US" smtClean="0"/>
              <a:t>‹#›</a:t>
            </a:fld>
            <a:endParaRPr kumimoji="1" lang="ja-JP" altLang="en-US"/>
          </a:p>
        </p:txBody>
      </p:sp>
    </p:spTree>
    <p:extLst>
      <p:ext uri="{BB962C8B-B14F-4D97-AF65-F5344CB8AC3E}">
        <p14:creationId xmlns:p14="http://schemas.microsoft.com/office/powerpoint/2010/main" val="3716841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CDBF3E5-0B7F-430D-9D73-C09D3C2A575C}" type="datetimeFigureOut">
              <a:rPr kumimoji="1" lang="ja-JP" altLang="en-US" smtClean="0"/>
              <a:t>2023/10/11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BAF300-B14C-4F0E-BDC9-2BA91E236096}" type="slidenum">
              <a:rPr kumimoji="1" lang="ja-JP" altLang="en-US" smtClean="0"/>
              <a:t>‹#›</a:t>
            </a:fld>
            <a:endParaRPr kumimoji="1" lang="ja-JP" alt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314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CDBF3E5-0B7F-430D-9D73-C09D3C2A575C}" type="datetimeFigureOut">
              <a:rPr kumimoji="1" lang="ja-JP" altLang="en-US" smtClean="0"/>
              <a:t>2023/10/11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BAF300-B14C-4F0E-BDC9-2BA91E236096}" type="slidenum">
              <a:rPr kumimoji="1" lang="ja-JP" altLang="en-US" smtClean="0"/>
              <a:t>‹#›</a:t>
            </a:fld>
            <a:endParaRPr kumimoji="1" lang="ja-JP" alt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751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CDBF3E5-0B7F-430D-9D73-C09D3C2A575C}" type="datetimeFigureOut">
              <a:rPr kumimoji="1" lang="ja-JP" altLang="en-US" smtClean="0"/>
              <a:t>2023/10/11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BAF300-B14C-4F0E-BDC9-2BA91E236096}" type="slidenum">
              <a:rPr kumimoji="1" lang="ja-JP" altLang="en-US" smtClean="0"/>
              <a:t>‹#›</a:t>
            </a:fld>
            <a:endParaRPr kumimoji="1" lang="ja-JP" altLang="en-US"/>
          </a:p>
        </p:txBody>
      </p:sp>
    </p:spTree>
    <p:extLst>
      <p:ext uri="{BB962C8B-B14F-4D97-AF65-F5344CB8AC3E}">
        <p14:creationId xmlns:p14="http://schemas.microsoft.com/office/powerpoint/2010/main" val="3577119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ja-JP" altLang="en-US"/>
              <a:t>マスター タイトルの書式設定</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CDBF3E5-0B7F-430D-9D73-C09D3C2A575C}" type="datetimeFigureOut">
              <a:rPr kumimoji="1" lang="ja-JP" altLang="en-US" smtClean="0"/>
              <a:t>2023/10/11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BAF300-B14C-4F0E-BDC9-2BA91E236096}" type="slidenum">
              <a:rPr kumimoji="1" lang="ja-JP" altLang="en-US" smtClean="0"/>
              <a:t>‹#›</a:t>
            </a:fld>
            <a:endParaRPr kumimoji="1" lang="ja-JP" alt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6165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ja-JP" altLang="en-US"/>
              <a:t>マスター タイトルの書式設定</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CDBF3E5-0B7F-430D-9D73-C09D3C2A575C}" type="datetimeFigureOut">
              <a:rPr kumimoji="1" lang="ja-JP" altLang="en-US" smtClean="0"/>
              <a:t>2023/10/11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BAF300-B14C-4F0E-BDC9-2BA91E236096}" type="slidenum">
              <a:rPr kumimoji="1" lang="ja-JP" altLang="en-US" smtClean="0"/>
              <a:t>‹#›</a:t>
            </a:fld>
            <a:endParaRPr kumimoji="1" lang="ja-JP" alt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4326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CDBF3E5-0B7F-430D-9D73-C09D3C2A575C}" type="datetimeFigureOut">
              <a:rPr kumimoji="1" lang="ja-JP" altLang="en-US" smtClean="0"/>
              <a:t>2023/10/11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BAF300-B14C-4F0E-BDC9-2BA91E236096}" type="slidenum">
              <a:rPr kumimoji="1" lang="ja-JP" altLang="en-US" smtClean="0"/>
              <a:t>‹#›</a:t>
            </a:fld>
            <a:endParaRPr kumimoji="1" lang="ja-JP"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9213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CDBF3E5-0B7F-430D-9D73-C09D3C2A575C}" type="datetimeFigureOut">
              <a:rPr kumimoji="1" lang="ja-JP" altLang="en-US" smtClean="0"/>
              <a:t>2023/10/11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BAF300-B14C-4F0E-BDC9-2BA91E236096}" type="slidenum">
              <a:rPr kumimoji="1" lang="ja-JP" altLang="en-US" smtClean="0"/>
              <a:t>‹#›</a:t>
            </a:fld>
            <a:endParaRPr kumimoji="1" lang="ja-JP" alt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290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CDBF3E5-0B7F-430D-9D73-C09D3C2A575C}" type="datetimeFigureOut">
              <a:rPr kumimoji="1" lang="ja-JP" altLang="en-US" smtClean="0"/>
              <a:t>2023/10/11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BAF300-B14C-4F0E-BDC9-2BA91E236096}" type="slidenum">
              <a:rPr kumimoji="1" lang="ja-JP" altLang="en-US" smtClean="0"/>
              <a:t>‹#›</a:t>
            </a:fld>
            <a:endParaRPr kumimoji="1" lang="ja-JP" altLang="en-US"/>
          </a:p>
        </p:txBody>
      </p:sp>
    </p:spTree>
    <p:extLst>
      <p:ext uri="{BB962C8B-B14F-4D97-AF65-F5344CB8AC3E}">
        <p14:creationId xmlns:p14="http://schemas.microsoft.com/office/powerpoint/2010/main" val="3187291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CDBF3E5-0B7F-430D-9D73-C09D3C2A575C}" type="datetimeFigureOut">
              <a:rPr kumimoji="1" lang="ja-JP" altLang="en-US" smtClean="0"/>
              <a:t>2023/10/11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BAF300-B14C-4F0E-BDC9-2BA91E236096}" type="slidenum">
              <a:rPr kumimoji="1" lang="ja-JP" altLang="en-US" smtClean="0"/>
              <a:t>‹#›</a:t>
            </a:fld>
            <a:endParaRPr kumimoji="1" lang="ja-JP" alt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0983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CDBF3E5-0B7F-430D-9D73-C09D3C2A575C}" type="datetimeFigureOut">
              <a:rPr kumimoji="1" lang="ja-JP" altLang="en-US" smtClean="0"/>
              <a:t>2023/10/11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7BAF300-B14C-4F0E-BDC9-2BA91E236096}" type="slidenum">
              <a:rPr kumimoji="1" lang="ja-JP" altLang="en-US" smtClean="0"/>
              <a:t>‹#›</a:t>
            </a:fld>
            <a:endParaRPr kumimoji="1" lang="ja-JP" altLang="en-US"/>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9476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CDBF3E5-0B7F-430D-9D73-C09D3C2A575C}" type="datetimeFigureOut">
              <a:rPr kumimoji="1" lang="ja-JP" altLang="en-US" smtClean="0"/>
              <a:t>2023/10/11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7BAF300-B14C-4F0E-BDC9-2BA91E236096}" type="slidenum">
              <a:rPr kumimoji="1" lang="ja-JP" altLang="en-US" smtClean="0"/>
              <a:t>‹#›</a:t>
            </a:fld>
            <a:endParaRPr kumimoji="1" lang="ja-JP" alt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4720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CDBF3E5-0B7F-430D-9D73-C09D3C2A575C}" type="datetimeFigureOut">
              <a:rPr kumimoji="1" lang="ja-JP" altLang="en-US" smtClean="0"/>
              <a:t>2023/10/11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7BAF300-B14C-4F0E-BDC9-2BA91E236096}" type="slidenum">
              <a:rPr kumimoji="1" lang="ja-JP" altLang="en-US" smtClean="0"/>
              <a:t>‹#›</a:t>
            </a:fld>
            <a:endParaRPr kumimoji="1" lang="ja-JP"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8458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DBF3E5-0B7F-430D-9D73-C09D3C2A575C}" type="datetimeFigureOut">
              <a:rPr kumimoji="1" lang="ja-JP" altLang="en-US" smtClean="0"/>
              <a:t>2023/10/11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7BAF300-B14C-4F0E-BDC9-2BA91E236096}" type="slidenum">
              <a:rPr kumimoji="1" lang="ja-JP" altLang="en-US" smtClean="0"/>
              <a:t>‹#›</a:t>
            </a:fld>
            <a:endParaRPr kumimoji="1" lang="ja-JP" altLang="en-US"/>
          </a:p>
        </p:txBody>
      </p:sp>
    </p:spTree>
    <p:extLst>
      <p:ext uri="{BB962C8B-B14F-4D97-AF65-F5344CB8AC3E}">
        <p14:creationId xmlns:p14="http://schemas.microsoft.com/office/powerpoint/2010/main" val="2367209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CDBF3E5-0B7F-430D-9D73-C09D3C2A575C}" type="datetimeFigureOut">
              <a:rPr kumimoji="1" lang="ja-JP" altLang="en-US" smtClean="0"/>
              <a:t>2023/10/11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7BAF300-B14C-4F0E-BDC9-2BA91E236096}" type="slidenum">
              <a:rPr kumimoji="1" lang="ja-JP" altLang="en-US" smtClean="0"/>
              <a:t>‹#›</a:t>
            </a:fld>
            <a:endParaRPr kumimoji="1" lang="ja-JP" alt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9529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ja-JP" altLang="en-US"/>
              <a:t>マスター タイトルの書式設定</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CDBF3E5-0B7F-430D-9D73-C09D3C2A575C}" type="datetimeFigureOut">
              <a:rPr kumimoji="1" lang="ja-JP" altLang="en-US" smtClean="0"/>
              <a:t>2023/10/11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7BAF300-B14C-4F0E-BDC9-2BA91E236096}" type="slidenum">
              <a:rPr kumimoji="1" lang="ja-JP" altLang="en-US" smtClean="0"/>
              <a:t>‹#›</a:t>
            </a:fld>
            <a:endParaRPr kumimoji="1" lang="ja-JP" altLang="en-US"/>
          </a:p>
        </p:txBody>
      </p:sp>
    </p:spTree>
    <p:extLst>
      <p:ext uri="{BB962C8B-B14F-4D97-AF65-F5344CB8AC3E}">
        <p14:creationId xmlns:p14="http://schemas.microsoft.com/office/powerpoint/2010/main" val="2440799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CDBF3E5-0B7F-430D-9D73-C09D3C2A575C}" type="datetimeFigureOut">
              <a:rPr kumimoji="1" lang="ja-JP" altLang="en-US" smtClean="0"/>
              <a:t>2023/10/11</a:t>
            </a:fld>
            <a:endParaRPr kumimoji="1" lang="ja-JP"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7BAF300-B14C-4F0E-BDC9-2BA91E236096}" type="slidenum">
              <a:rPr kumimoji="1" lang="ja-JP" altLang="en-US" smtClean="0"/>
              <a:t>‹#›</a:t>
            </a:fld>
            <a:endParaRPr kumimoji="1" lang="ja-JP" altLang="en-US"/>
          </a:p>
        </p:txBody>
      </p:sp>
    </p:spTree>
    <p:extLst>
      <p:ext uri="{BB962C8B-B14F-4D97-AF65-F5344CB8AC3E}">
        <p14:creationId xmlns:p14="http://schemas.microsoft.com/office/powerpoint/2010/main" val="29054960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ctr" defTabSz="457200" rtl="0" eaLnBrk="1" latinLnBrk="0" hangingPunct="1">
        <a:spcBef>
          <a:spcPct val="0"/>
        </a:spcBef>
        <a:buNone/>
        <a:defRPr kumimoji="1" sz="44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kumimoji="1"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kumimoji="1"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kumimoji="1"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kumimoji="1"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7.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7.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7.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7.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7.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comments" Target="../comments/comment1.xml"/><Relationship Id="rId5" Type="http://schemas.openxmlformats.org/officeDocument/2006/relationships/image" Target="../media/image7.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8D09D6-F743-3C25-F68A-AE3E6999CEB7}"/>
              </a:ext>
            </a:extLst>
          </p:cNvPr>
          <p:cNvSpPr>
            <a:spLocks noGrp="1"/>
          </p:cNvSpPr>
          <p:nvPr>
            <p:ph type="ctrTitle"/>
          </p:nvPr>
        </p:nvSpPr>
        <p:spPr/>
        <p:txBody>
          <a:bodyPr/>
          <a:lstStyle/>
          <a:p>
            <a:r>
              <a:rPr kumimoji="1" lang="en-US" altLang="ja-JP" dirty="0"/>
              <a:t>WEB</a:t>
            </a:r>
            <a:r>
              <a:rPr kumimoji="1" lang="ja-JP" altLang="en-US" dirty="0"/>
              <a:t>抄読会</a:t>
            </a:r>
          </a:p>
        </p:txBody>
      </p:sp>
      <p:sp>
        <p:nvSpPr>
          <p:cNvPr id="3" name="字幕 2">
            <a:extLst>
              <a:ext uri="{FF2B5EF4-FFF2-40B4-BE49-F238E27FC236}">
                <a16:creationId xmlns:a16="http://schemas.microsoft.com/office/drawing/2014/main" id="{E5E30297-52B2-7740-F541-5D3BBF5CE407}"/>
              </a:ext>
            </a:extLst>
          </p:cNvPr>
          <p:cNvSpPr>
            <a:spLocks noGrp="1"/>
          </p:cNvSpPr>
          <p:nvPr>
            <p:ph type="subTitle" idx="1"/>
          </p:nvPr>
        </p:nvSpPr>
        <p:spPr/>
        <p:txBody>
          <a:bodyPr/>
          <a:lstStyle/>
          <a:p>
            <a:r>
              <a:rPr kumimoji="1" lang="ja-JP" altLang="en-US" dirty="0"/>
              <a:t>木内　直人　</a:t>
            </a:r>
          </a:p>
        </p:txBody>
      </p:sp>
      <p:pic>
        <p:nvPicPr>
          <p:cNvPr id="4" name="オーディオ 3">
            <a:hlinkClick r:id="" action="ppaction://media"/>
            <a:extLst>
              <a:ext uri="{FF2B5EF4-FFF2-40B4-BE49-F238E27FC236}">
                <a16:creationId xmlns:a16="http://schemas.microsoft.com/office/drawing/2014/main" id="{278EA5DF-E34B-EDA4-7D9E-B2BB4AC1E8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5310630"/>
      </p:ext>
    </p:extLst>
  </p:cSld>
  <p:clrMapOvr>
    <a:masterClrMapping/>
  </p:clrMapOvr>
  <mc:AlternateContent xmlns:mc="http://schemas.openxmlformats.org/markup-compatibility/2006" xmlns:p14="http://schemas.microsoft.com/office/powerpoint/2010/main">
    <mc:Choice Requires="p14">
      <p:transition spd="slow" p14:dur="2000" advTm="4473"/>
    </mc:Choice>
    <mc:Fallback xmlns="">
      <p:transition spd="slow" advTm="4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DF54A2-7B50-5BB7-AF42-1119557BA574}"/>
              </a:ext>
            </a:extLst>
          </p:cNvPr>
          <p:cNvSpPr>
            <a:spLocks noGrp="1"/>
          </p:cNvSpPr>
          <p:nvPr>
            <p:ph type="title"/>
          </p:nvPr>
        </p:nvSpPr>
        <p:spPr/>
        <p:txBody>
          <a:bodyPr/>
          <a:lstStyle/>
          <a:p>
            <a:r>
              <a:rPr kumimoji="1" lang="en-US" altLang="ja-JP" dirty="0"/>
              <a:t>outcome</a:t>
            </a:r>
            <a:endParaRPr kumimoji="1" lang="ja-JP" altLang="en-US" dirty="0"/>
          </a:p>
        </p:txBody>
      </p:sp>
      <p:sp>
        <p:nvSpPr>
          <p:cNvPr id="3" name="コンテンツ プレースホルダー 2">
            <a:extLst>
              <a:ext uri="{FF2B5EF4-FFF2-40B4-BE49-F238E27FC236}">
                <a16:creationId xmlns:a16="http://schemas.microsoft.com/office/drawing/2014/main" id="{5649C83B-F4C1-382A-C82D-ECA158DFB53B}"/>
              </a:ext>
            </a:extLst>
          </p:cNvPr>
          <p:cNvSpPr>
            <a:spLocks noGrp="1"/>
          </p:cNvSpPr>
          <p:nvPr>
            <p:ph idx="1"/>
          </p:nvPr>
        </p:nvSpPr>
        <p:spPr/>
        <p:txBody>
          <a:bodyPr/>
          <a:lstStyle/>
          <a:p>
            <a:r>
              <a:rPr kumimoji="1" lang="ja-JP" altLang="en-US" dirty="0"/>
              <a:t>主要評価項目である血漿レニン濃度・アルドステロン濃度・</a:t>
            </a:r>
            <a:r>
              <a:rPr kumimoji="1" lang="en-US" altLang="ja-JP" dirty="0"/>
              <a:t>DPP3</a:t>
            </a:r>
            <a:r>
              <a:rPr kumimoji="1" lang="ja-JP" altLang="en-US" dirty="0"/>
              <a:t>・</a:t>
            </a:r>
            <a:r>
              <a:rPr kumimoji="1" lang="en-US" altLang="ja-JP" dirty="0"/>
              <a:t>ACE2</a:t>
            </a:r>
            <a:r>
              <a:rPr kumimoji="1" lang="ja-JP" altLang="en-US" dirty="0"/>
              <a:t>活性を生化学的に分析した</a:t>
            </a:r>
            <a:endParaRPr kumimoji="1" lang="en-US" altLang="ja-JP" dirty="0"/>
          </a:p>
          <a:p>
            <a:endParaRPr lang="en-US" altLang="ja-JP" dirty="0"/>
          </a:p>
          <a:p>
            <a:r>
              <a:rPr kumimoji="1" lang="ja-JP" altLang="en-US" dirty="0"/>
              <a:t>薬物総投与量・術前の</a:t>
            </a:r>
            <a:r>
              <a:rPr kumimoji="1" lang="en-US" altLang="ja-JP" dirty="0"/>
              <a:t>ACE</a:t>
            </a:r>
            <a:r>
              <a:rPr kumimoji="1" lang="ja-JP" altLang="en-US" dirty="0"/>
              <a:t>阻害薬の使用・臨床的転帰を副次評価項目とした</a:t>
            </a:r>
          </a:p>
        </p:txBody>
      </p:sp>
      <p:pic>
        <p:nvPicPr>
          <p:cNvPr id="4" name="オーディオ 3">
            <a:hlinkClick r:id="" action="ppaction://media"/>
            <a:extLst>
              <a:ext uri="{FF2B5EF4-FFF2-40B4-BE49-F238E27FC236}">
                <a16:creationId xmlns:a16="http://schemas.microsoft.com/office/drawing/2014/main" id="{D3A404E1-C2CE-D125-B37E-C55C9DF33A3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136770950"/>
      </p:ext>
    </p:extLst>
  </p:cSld>
  <p:clrMapOvr>
    <a:masterClrMapping/>
  </p:clrMapOvr>
  <mc:AlternateContent xmlns:mc="http://schemas.openxmlformats.org/markup-compatibility/2006" xmlns:p14="http://schemas.microsoft.com/office/powerpoint/2010/main">
    <mc:Choice Requires="p14">
      <p:transition spd="slow" p14:dur="2000" advTm="19176"/>
    </mc:Choice>
    <mc:Fallback xmlns="">
      <p:transition spd="slow" advTm="19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EA3ED5-0A62-530A-1C87-39BF51B44335}"/>
              </a:ext>
            </a:extLst>
          </p:cNvPr>
          <p:cNvSpPr>
            <a:spLocks noGrp="1"/>
          </p:cNvSpPr>
          <p:nvPr>
            <p:ph type="title"/>
          </p:nvPr>
        </p:nvSpPr>
        <p:spPr/>
        <p:txBody>
          <a:bodyPr/>
          <a:lstStyle/>
          <a:p>
            <a:r>
              <a:rPr kumimoji="1" lang="ja-JP" altLang="en-US" dirty="0"/>
              <a:t>結果</a:t>
            </a:r>
          </a:p>
        </p:txBody>
      </p:sp>
      <p:sp>
        <p:nvSpPr>
          <p:cNvPr id="3" name="コンテンツ プレースホルダー 2">
            <a:extLst>
              <a:ext uri="{FF2B5EF4-FFF2-40B4-BE49-F238E27FC236}">
                <a16:creationId xmlns:a16="http://schemas.microsoft.com/office/drawing/2014/main" id="{C17B0AA5-E53C-2CBE-6CA6-61C4EB8D4FAB}"/>
              </a:ext>
            </a:extLst>
          </p:cNvPr>
          <p:cNvSpPr>
            <a:spLocks noGrp="1"/>
          </p:cNvSpPr>
          <p:nvPr>
            <p:ph idx="1"/>
          </p:nvPr>
        </p:nvSpPr>
        <p:spPr/>
        <p:txBody>
          <a:bodyPr/>
          <a:lstStyle/>
          <a:p>
            <a:endParaRPr kumimoji="1" lang="ja-JP" altLang="en-US"/>
          </a:p>
        </p:txBody>
      </p:sp>
      <p:pic>
        <p:nvPicPr>
          <p:cNvPr id="4" name="オーディオ 3">
            <a:hlinkClick r:id="" action="ppaction://media"/>
            <a:extLst>
              <a:ext uri="{FF2B5EF4-FFF2-40B4-BE49-F238E27FC236}">
                <a16:creationId xmlns:a16="http://schemas.microsoft.com/office/drawing/2014/main" id="{7BC5C60B-AA42-A10A-22A2-8E786519E63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76936419"/>
      </p:ext>
    </p:extLst>
  </p:cSld>
  <p:clrMapOvr>
    <a:masterClrMapping/>
  </p:clrMapOvr>
  <mc:AlternateContent xmlns:mc="http://schemas.openxmlformats.org/markup-compatibility/2006" xmlns:p14="http://schemas.microsoft.com/office/powerpoint/2010/main">
    <mc:Choice Requires="p14">
      <p:transition spd="slow" p14:dur="2000" advTm="2152"/>
    </mc:Choice>
    <mc:Fallback xmlns="">
      <p:transition spd="slow" advTm="2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726D33-6FC7-8E4E-66A1-E25E1A13C429}"/>
              </a:ext>
            </a:extLst>
          </p:cNvPr>
          <p:cNvSpPr>
            <a:spLocks noGrp="1"/>
          </p:cNvSpPr>
          <p:nvPr>
            <p:ph type="title"/>
          </p:nvPr>
        </p:nvSpPr>
        <p:spPr/>
        <p:txBody>
          <a:bodyPr>
            <a:normAutofit/>
          </a:bodyPr>
          <a:lstStyle/>
          <a:p>
            <a:r>
              <a:rPr kumimoji="1" lang="en-US" altLang="ja-JP" dirty="0"/>
              <a:t>Participant characteristics</a:t>
            </a:r>
            <a:endParaRPr kumimoji="1" lang="ja-JP" altLang="en-US" dirty="0"/>
          </a:p>
        </p:txBody>
      </p:sp>
      <p:pic>
        <p:nvPicPr>
          <p:cNvPr id="5" name="コンテンツ プレースホルダー 4">
            <a:extLst>
              <a:ext uri="{FF2B5EF4-FFF2-40B4-BE49-F238E27FC236}">
                <a16:creationId xmlns:a16="http://schemas.microsoft.com/office/drawing/2014/main" id="{E4BC28F7-D8D6-141C-26E4-9433884BA509}"/>
              </a:ext>
            </a:extLst>
          </p:cNvPr>
          <p:cNvPicPr>
            <a:picLocks noGrp="1" noChangeAspect="1"/>
          </p:cNvPicPr>
          <p:nvPr>
            <p:ph idx="1"/>
          </p:nvPr>
        </p:nvPicPr>
        <p:blipFill rotWithShape="1">
          <a:blip r:embed="rId5"/>
          <a:srcRect b="56435"/>
          <a:stretch/>
        </p:blipFill>
        <p:spPr>
          <a:xfrm>
            <a:off x="1312751" y="2430026"/>
            <a:ext cx="9601196" cy="3013286"/>
          </a:xfrm>
        </p:spPr>
      </p:pic>
      <p:pic>
        <p:nvPicPr>
          <p:cNvPr id="3" name="オーディオ 2">
            <a:hlinkClick r:id="" action="ppaction://media"/>
            <a:extLst>
              <a:ext uri="{FF2B5EF4-FFF2-40B4-BE49-F238E27FC236}">
                <a16:creationId xmlns:a16="http://schemas.microsoft.com/office/drawing/2014/main" id="{D4B0CC22-BA0D-C4F9-BBAA-72273901DAC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804271510"/>
      </p:ext>
    </p:extLst>
  </p:cSld>
  <p:clrMapOvr>
    <a:masterClrMapping/>
  </p:clrMapOvr>
  <mc:AlternateContent xmlns:mc="http://schemas.openxmlformats.org/markup-compatibility/2006" xmlns:p14="http://schemas.microsoft.com/office/powerpoint/2010/main">
    <mc:Choice Requires="p14">
      <p:transition spd="slow" p14:dur="2000" advTm="16438"/>
    </mc:Choice>
    <mc:Fallback xmlns="">
      <p:transition spd="slow" advTm="16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7C27D0-B2B7-1BF6-E108-C8ECEBFD408A}"/>
              </a:ext>
            </a:extLst>
          </p:cNvPr>
          <p:cNvSpPr>
            <a:spLocks noGrp="1"/>
          </p:cNvSpPr>
          <p:nvPr>
            <p:ph type="title"/>
          </p:nvPr>
        </p:nvSpPr>
        <p:spPr/>
        <p:txBody>
          <a:bodyPr/>
          <a:lstStyle/>
          <a:p>
            <a:r>
              <a:rPr kumimoji="1" lang="en-US" altLang="ja-JP" dirty="0"/>
              <a:t>Participant characteristics</a:t>
            </a:r>
            <a:endParaRPr kumimoji="1" lang="ja-JP" altLang="en-US" dirty="0"/>
          </a:p>
        </p:txBody>
      </p:sp>
      <p:pic>
        <p:nvPicPr>
          <p:cNvPr id="5" name="コンテンツ プレースホルダー 4">
            <a:extLst>
              <a:ext uri="{FF2B5EF4-FFF2-40B4-BE49-F238E27FC236}">
                <a16:creationId xmlns:a16="http://schemas.microsoft.com/office/drawing/2014/main" id="{53F871DB-3E1C-022C-E767-42E0079AAEA3}"/>
              </a:ext>
            </a:extLst>
          </p:cNvPr>
          <p:cNvPicPr>
            <a:picLocks noGrp="1" noChangeAspect="1"/>
          </p:cNvPicPr>
          <p:nvPr>
            <p:ph idx="1"/>
          </p:nvPr>
        </p:nvPicPr>
        <p:blipFill>
          <a:blip r:embed="rId4"/>
          <a:stretch>
            <a:fillRect/>
          </a:stretch>
        </p:blipFill>
        <p:spPr>
          <a:xfrm>
            <a:off x="1295402" y="2469930"/>
            <a:ext cx="9183412" cy="3805738"/>
          </a:xfrm>
        </p:spPr>
      </p:pic>
      <p:pic>
        <p:nvPicPr>
          <p:cNvPr id="3" name="オーディオ 2">
            <a:hlinkClick r:id="" action="ppaction://media"/>
            <a:extLst>
              <a:ext uri="{FF2B5EF4-FFF2-40B4-BE49-F238E27FC236}">
                <a16:creationId xmlns:a16="http://schemas.microsoft.com/office/drawing/2014/main" id="{D795389C-9C79-C3CE-6568-614E50ADDDA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804035379"/>
      </p:ext>
    </p:extLst>
  </p:cSld>
  <p:clrMapOvr>
    <a:masterClrMapping/>
  </p:clrMapOvr>
  <mc:AlternateContent xmlns:mc="http://schemas.openxmlformats.org/markup-compatibility/2006" xmlns:p14="http://schemas.microsoft.com/office/powerpoint/2010/main">
    <mc:Choice Requires="p14">
      <p:transition spd="slow" p14:dur="2000" advTm="7815"/>
    </mc:Choice>
    <mc:Fallback xmlns="">
      <p:transition spd="slow" advTm="7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F252E2-05D5-6BB9-E1ED-9B3B5F9A7F5C}"/>
              </a:ext>
            </a:extLst>
          </p:cNvPr>
          <p:cNvSpPr>
            <a:spLocks noGrp="1"/>
          </p:cNvSpPr>
          <p:nvPr>
            <p:ph type="title"/>
          </p:nvPr>
        </p:nvSpPr>
        <p:spPr/>
        <p:txBody>
          <a:bodyPr/>
          <a:lstStyle/>
          <a:p>
            <a:r>
              <a:rPr kumimoji="1" lang="en-US" altLang="ja-JP" dirty="0"/>
              <a:t>Primary outcome</a:t>
            </a:r>
            <a:endParaRPr kumimoji="1" lang="ja-JP" altLang="en-US" dirty="0"/>
          </a:p>
        </p:txBody>
      </p:sp>
      <p:pic>
        <p:nvPicPr>
          <p:cNvPr id="5" name="コンテンツ プレースホルダー 4">
            <a:extLst>
              <a:ext uri="{FF2B5EF4-FFF2-40B4-BE49-F238E27FC236}">
                <a16:creationId xmlns:a16="http://schemas.microsoft.com/office/drawing/2014/main" id="{64C347F9-2CB4-A198-65B8-005A660DE898}"/>
              </a:ext>
            </a:extLst>
          </p:cNvPr>
          <p:cNvPicPr>
            <a:picLocks noGrp="1" noChangeAspect="1"/>
          </p:cNvPicPr>
          <p:nvPr>
            <p:ph idx="1"/>
          </p:nvPr>
        </p:nvPicPr>
        <p:blipFill>
          <a:blip r:embed="rId5"/>
          <a:stretch>
            <a:fillRect/>
          </a:stretch>
        </p:blipFill>
        <p:spPr>
          <a:xfrm>
            <a:off x="1295401" y="2373089"/>
            <a:ext cx="9359577" cy="3502779"/>
          </a:xfrm>
        </p:spPr>
      </p:pic>
      <p:pic>
        <p:nvPicPr>
          <p:cNvPr id="3" name="オーディオ 2">
            <a:hlinkClick r:id="" action="ppaction://media"/>
            <a:extLst>
              <a:ext uri="{FF2B5EF4-FFF2-40B4-BE49-F238E27FC236}">
                <a16:creationId xmlns:a16="http://schemas.microsoft.com/office/drawing/2014/main" id="{0546B3C8-1E91-5864-D6D6-F1D540EC199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970700402"/>
      </p:ext>
    </p:extLst>
  </p:cSld>
  <p:clrMapOvr>
    <a:masterClrMapping/>
  </p:clrMapOvr>
  <mc:AlternateContent xmlns:mc="http://schemas.openxmlformats.org/markup-compatibility/2006" xmlns:p14="http://schemas.microsoft.com/office/powerpoint/2010/main">
    <mc:Choice Requires="p14">
      <p:transition spd="slow" p14:dur="2000" advTm="32283"/>
    </mc:Choice>
    <mc:Fallback xmlns="">
      <p:transition spd="slow" advTm="32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BF98B4-39F9-EA37-DF7E-E97A298F197E}"/>
              </a:ext>
            </a:extLst>
          </p:cNvPr>
          <p:cNvSpPr>
            <a:spLocks noGrp="1"/>
          </p:cNvSpPr>
          <p:nvPr>
            <p:ph type="title"/>
          </p:nvPr>
        </p:nvSpPr>
        <p:spPr/>
        <p:txBody>
          <a:bodyPr/>
          <a:lstStyle/>
          <a:p>
            <a:r>
              <a:rPr kumimoji="1" lang="en-US" altLang="ja-JP" dirty="0"/>
              <a:t>Primary outcome</a:t>
            </a:r>
            <a:endParaRPr kumimoji="1" lang="ja-JP" altLang="en-US" dirty="0"/>
          </a:p>
        </p:txBody>
      </p:sp>
      <p:pic>
        <p:nvPicPr>
          <p:cNvPr id="5" name="コンテンツ プレースホルダー 4">
            <a:extLst>
              <a:ext uri="{FF2B5EF4-FFF2-40B4-BE49-F238E27FC236}">
                <a16:creationId xmlns:a16="http://schemas.microsoft.com/office/drawing/2014/main" id="{6E6AC5A4-79C3-F46C-994E-6051A8260525}"/>
              </a:ext>
            </a:extLst>
          </p:cNvPr>
          <p:cNvPicPr>
            <a:picLocks noGrp="1" noChangeAspect="1"/>
          </p:cNvPicPr>
          <p:nvPr>
            <p:ph idx="1"/>
          </p:nvPr>
        </p:nvPicPr>
        <p:blipFill rotWithShape="1">
          <a:blip r:embed="rId5"/>
          <a:srcRect b="49714"/>
          <a:stretch/>
        </p:blipFill>
        <p:spPr>
          <a:xfrm>
            <a:off x="1295401" y="2427888"/>
            <a:ext cx="9601195" cy="3408887"/>
          </a:xfrm>
        </p:spPr>
      </p:pic>
      <p:pic>
        <p:nvPicPr>
          <p:cNvPr id="4" name="オーディオ 3">
            <a:hlinkClick r:id="" action="ppaction://media"/>
            <a:extLst>
              <a:ext uri="{FF2B5EF4-FFF2-40B4-BE49-F238E27FC236}">
                <a16:creationId xmlns:a16="http://schemas.microsoft.com/office/drawing/2014/main" id="{8165A937-16F4-2BDA-1F6C-6BB8F44C602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05987732"/>
      </p:ext>
    </p:extLst>
  </p:cSld>
  <p:clrMapOvr>
    <a:masterClrMapping/>
  </p:clrMapOvr>
  <mc:AlternateContent xmlns:mc="http://schemas.openxmlformats.org/markup-compatibility/2006" xmlns:p14="http://schemas.microsoft.com/office/powerpoint/2010/main">
    <mc:Choice Requires="p14">
      <p:transition spd="slow" p14:dur="2000" advTm="8082"/>
    </mc:Choice>
    <mc:Fallback xmlns="">
      <p:transition spd="slow" advTm="8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60AE01-A5DE-EB52-68A4-736DBF8D0394}"/>
              </a:ext>
            </a:extLst>
          </p:cNvPr>
          <p:cNvSpPr>
            <a:spLocks noGrp="1"/>
          </p:cNvSpPr>
          <p:nvPr>
            <p:ph type="title"/>
          </p:nvPr>
        </p:nvSpPr>
        <p:spPr/>
        <p:txBody>
          <a:bodyPr/>
          <a:lstStyle/>
          <a:p>
            <a:r>
              <a:rPr kumimoji="1" lang="en-US" altLang="ja-JP" dirty="0"/>
              <a:t>Primary outcome</a:t>
            </a:r>
            <a:endParaRPr kumimoji="1" lang="ja-JP" altLang="en-US" dirty="0"/>
          </a:p>
        </p:txBody>
      </p:sp>
      <p:pic>
        <p:nvPicPr>
          <p:cNvPr id="5" name="コンテンツ プレースホルダー 4">
            <a:extLst>
              <a:ext uri="{FF2B5EF4-FFF2-40B4-BE49-F238E27FC236}">
                <a16:creationId xmlns:a16="http://schemas.microsoft.com/office/drawing/2014/main" id="{096644DC-6F3B-63E8-78D8-73B96D8A14E1}"/>
              </a:ext>
            </a:extLst>
          </p:cNvPr>
          <p:cNvPicPr>
            <a:picLocks noGrp="1" noChangeAspect="1"/>
          </p:cNvPicPr>
          <p:nvPr>
            <p:ph idx="1"/>
          </p:nvPr>
        </p:nvPicPr>
        <p:blipFill rotWithShape="1">
          <a:blip r:embed="rId5"/>
          <a:srcRect t="48680"/>
          <a:stretch/>
        </p:blipFill>
        <p:spPr>
          <a:xfrm>
            <a:off x="1295401" y="2459420"/>
            <a:ext cx="9428551" cy="3416448"/>
          </a:xfrm>
        </p:spPr>
      </p:pic>
      <p:pic>
        <p:nvPicPr>
          <p:cNvPr id="3" name="オーディオ 2">
            <a:hlinkClick r:id="" action="ppaction://media"/>
            <a:extLst>
              <a:ext uri="{FF2B5EF4-FFF2-40B4-BE49-F238E27FC236}">
                <a16:creationId xmlns:a16="http://schemas.microsoft.com/office/drawing/2014/main" id="{719BBF25-61AE-7BF5-37B6-C2BD4E5D32D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999135792"/>
      </p:ext>
    </p:extLst>
  </p:cSld>
  <p:clrMapOvr>
    <a:masterClrMapping/>
  </p:clrMapOvr>
  <mc:AlternateContent xmlns:mc="http://schemas.openxmlformats.org/markup-compatibility/2006" xmlns:p14="http://schemas.microsoft.com/office/powerpoint/2010/main">
    <mc:Choice Requires="p14">
      <p:transition spd="slow" p14:dur="2000" advTm="11477"/>
    </mc:Choice>
    <mc:Fallback xmlns="">
      <p:transition spd="slow" advTm="11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1CA3D4-891F-F294-1F18-2E668C23D719}"/>
              </a:ext>
            </a:extLst>
          </p:cNvPr>
          <p:cNvSpPr>
            <a:spLocks noGrp="1"/>
          </p:cNvSpPr>
          <p:nvPr>
            <p:ph type="title"/>
          </p:nvPr>
        </p:nvSpPr>
        <p:spPr/>
        <p:txBody>
          <a:bodyPr>
            <a:normAutofit fontScale="90000"/>
          </a:bodyPr>
          <a:lstStyle/>
          <a:p>
            <a:r>
              <a:rPr kumimoji="1" lang="en-US" altLang="ja-JP" dirty="0"/>
              <a:t>Primary outcome</a:t>
            </a:r>
            <a:r>
              <a:rPr kumimoji="1" lang="ja-JP" altLang="en-US" dirty="0"/>
              <a:t>（</a:t>
            </a:r>
            <a:r>
              <a:rPr lang="en-US" altLang="ja-JP" dirty="0"/>
              <a:t>serial renal measurement</a:t>
            </a:r>
            <a:r>
              <a:rPr kumimoji="1" lang="ja-JP" altLang="en-US" dirty="0"/>
              <a:t>）</a:t>
            </a:r>
          </a:p>
        </p:txBody>
      </p:sp>
      <p:pic>
        <p:nvPicPr>
          <p:cNvPr id="5" name="コンテンツ プレースホルダー 4">
            <a:extLst>
              <a:ext uri="{FF2B5EF4-FFF2-40B4-BE49-F238E27FC236}">
                <a16:creationId xmlns:a16="http://schemas.microsoft.com/office/drawing/2014/main" id="{DA720E7B-2F70-DEA2-34AA-0CD76C26D491}"/>
              </a:ext>
            </a:extLst>
          </p:cNvPr>
          <p:cNvPicPr>
            <a:picLocks noGrp="1" noChangeAspect="1"/>
          </p:cNvPicPr>
          <p:nvPr>
            <p:ph idx="1"/>
          </p:nvPr>
        </p:nvPicPr>
        <p:blipFill>
          <a:blip r:embed="rId5"/>
          <a:stretch>
            <a:fillRect/>
          </a:stretch>
        </p:blipFill>
        <p:spPr>
          <a:xfrm>
            <a:off x="1397013" y="2503269"/>
            <a:ext cx="9670706" cy="3004151"/>
          </a:xfrm>
        </p:spPr>
      </p:pic>
      <p:pic>
        <p:nvPicPr>
          <p:cNvPr id="6" name="オーディオ 5">
            <a:hlinkClick r:id="" action="ppaction://media"/>
            <a:extLst>
              <a:ext uri="{FF2B5EF4-FFF2-40B4-BE49-F238E27FC236}">
                <a16:creationId xmlns:a16="http://schemas.microsoft.com/office/drawing/2014/main" id="{A2722D02-14BF-FE15-A05A-67930887E68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258459056"/>
      </p:ext>
    </p:extLst>
  </p:cSld>
  <p:clrMapOvr>
    <a:masterClrMapping/>
  </p:clrMapOvr>
  <mc:AlternateContent xmlns:mc="http://schemas.openxmlformats.org/markup-compatibility/2006" xmlns:p14="http://schemas.microsoft.com/office/powerpoint/2010/main">
    <mc:Choice Requires="p14">
      <p:transition spd="slow" p14:dur="2000" advTm="15006"/>
    </mc:Choice>
    <mc:Fallback xmlns="">
      <p:transition spd="slow" advTm="15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1D5390-E76B-20C3-2F1F-ED51C17ADD18}"/>
              </a:ext>
            </a:extLst>
          </p:cNvPr>
          <p:cNvSpPr>
            <a:spLocks noGrp="1"/>
          </p:cNvSpPr>
          <p:nvPr>
            <p:ph type="title"/>
          </p:nvPr>
        </p:nvSpPr>
        <p:spPr/>
        <p:txBody>
          <a:bodyPr>
            <a:normAutofit fontScale="90000"/>
          </a:bodyPr>
          <a:lstStyle/>
          <a:p>
            <a:r>
              <a:rPr kumimoji="1" lang="en-US" altLang="ja-JP" dirty="0"/>
              <a:t>Primary outcome</a:t>
            </a:r>
            <a:r>
              <a:rPr kumimoji="1" lang="ja-JP" altLang="en-US" dirty="0"/>
              <a:t> （</a:t>
            </a:r>
            <a:r>
              <a:rPr lang="en-US" altLang="ja-JP" dirty="0"/>
              <a:t>serial renal measurement</a:t>
            </a:r>
            <a:r>
              <a:rPr kumimoji="1" lang="ja-JP" altLang="en-US" dirty="0"/>
              <a:t>）</a:t>
            </a:r>
          </a:p>
        </p:txBody>
      </p:sp>
      <p:pic>
        <p:nvPicPr>
          <p:cNvPr id="5" name="コンテンツ プレースホルダー 4">
            <a:extLst>
              <a:ext uri="{FF2B5EF4-FFF2-40B4-BE49-F238E27FC236}">
                <a16:creationId xmlns:a16="http://schemas.microsoft.com/office/drawing/2014/main" id="{5E1A2F61-3279-F640-8459-383842004DEE}"/>
              </a:ext>
            </a:extLst>
          </p:cNvPr>
          <p:cNvPicPr>
            <a:picLocks noGrp="1" noChangeAspect="1"/>
          </p:cNvPicPr>
          <p:nvPr>
            <p:ph idx="1"/>
          </p:nvPr>
        </p:nvPicPr>
        <p:blipFill>
          <a:blip r:embed="rId5"/>
          <a:stretch>
            <a:fillRect/>
          </a:stretch>
        </p:blipFill>
        <p:spPr>
          <a:xfrm>
            <a:off x="1407130" y="2483891"/>
            <a:ext cx="9386993" cy="3675171"/>
          </a:xfrm>
        </p:spPr>
      </p:pic>
      <p:pic>
        <p:nvPicPr>
          <p:cNvPr id="3" name="オーディオ 2">
            <a:hlinkClick r:id="" action="ppaction://media"/>
            <a:extLst>
              <a:ext uri="{FF2B5EF4-FFF2-40B4-BE49-F238E27FC236}">
                <a16:creationId xmlns:a16="http://schemas.microsoft.com/office/drawing/2014/main" id="{41CBC3F5-2805-7A37-BAEA-1DC2F5E4E8C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588795410"/>
      </p:ext>
    </p:extLst>
  </p:cSld>
  <p:clrMapOvr>
    <a:masterClrMapping/>
  </p:clrMapOvr>
  <mc:AlternateContent xmlns:mc="http://schemas.openxmlformats.org/markup-compatibility/2006" xmlns:p14="http://schemas.microsoft.com/office/powerpoint/2010/main">
    <mc:Choice Requires="p14">
      <p:transition spd="slow" p14:dur="2000" advTm="26461"/>
    </mc:Choice>
    <mc:Fallback xmlns="">
      <p:transition spd="slow" advTm="26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2172F0-EDEC-5598-143F-DAC5C81F0889}"/>
              </a:ext>
            </a:extLst>
          </p:cNvPr>
          <p:cNvSpPr>
            <a:spLocks noGrp="1"/>
          </p:cNvSpPr>
          <p:nvPr>
            <p:ph type="title"/>
          </p:nvPr>
        </p:nvSpPr>
        <p:spPr/>
        <p:txBody>
          <a:bodyPr>
            <a:normAutofit fontScale="90000"/>
          </a:bodyPr>
          <a:lstStyle/>
          <a:p>
            <a:r>
              <a:rPr kumimoji="1" lang="en-US" altLang="ja-JP" dirty="0"/>
              <a:t>Primary outcome</a:t>
            </a:r>
            <a:r>
              <a:rPr kumimoji="1" lang="ja-JP" altLang="en-US" dirty="0"/>
              <a:t> （</a:t>
            </a:r>
            <a:r>
              <a:rPr lang="en-US" altLang="ja-JP" dirty="0"/>
              <a:t>serial aldosterone measurement</a:t>
            </a:r>
            <a:r>
              <a:rPr kumimoji="1" lang="ja-JP" altLang="en-US" dirty="0"/>
              <a:t>）</a:t>
            </a:r>
          </a:p>
        </p:txBody>
      </p:sp>
      <p:pic>
        <p:nvPicPr>
          <p:cNvPr id="5" name="コンテンツ プレースホルダー 4">
            <a:extLst>
              <a:ext uri="{FF2B5EF4-FFF2-40B4-BE49-F238E27FC236}">
                <a16:creationId xmlns:a16="http://schemas.microsoft.com/office/drawing/2014/main" id="{7EE2A545-BF84-4A19-E423-317DFBC58790}"/>
              </a:ext>
            </a:extLst>
          </p:cNvPr>
          <p:cNvPicPr>
            <a:picLocks noGrp="1" noChangeAspect="1"/>
          </p:cNvPicPr>
          <p:nvPr>
            <p:ph idx="1"/>
          </p:nvPr>
        </p:nvPicPr>
        <p:blipFill>
          <a:blip r:embed="rId5"/>
          <a:stretch>
            <a:fillRect/>
          </a:stretch>
        </p:blipFill>
        <p:spPr>
          <a:xfrm>
            <a:off x="1295402" y="2285999"/>
            <a:ext cx="9908626" cy="3953106"/>
          </a:xfrm>
        </p:spPr>
      </p:pic>
      <p:pic>
        <p:nvPicPr>
          <p:cNvPr id="3" name="オーディオ 2">
            <a:hlinkClick r:id="" action="ppaction://media"/>
            <a:extLst>
              <a:ext uri="{FF2B5EF4-FFF2-40B4-BE49-F238E27FC236}">
                <a16:creationId xmlns:a16="http://schemas.microsoft.com/office/drawing/2014/main" id="{85358F9D-955F-DD74-1201-D5461EE4E17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497251620"/>
      </p:ext>
    </p:extLst>
  </p:cSld>
  <p:clrMapOvr>
    <a:masterClrMapping/>
  </p:clrMapOvr>
  <mc:AlternateContent xmlns:mc="http://schemas.openxmlformats.org/markup-compatibility/2006" xmlns:p14="http://schemas.microsoft.com/office/powerpoint/2010/main">
    <mc:Choice Requires="p14">
      <p:transition spd="slow" p14:dur="2000" advTm="25440"/>
    </mc:Choice>
    <mc:Fallback xmlns="">
      <p:transition spd="slow" advTm="25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E55E047-E246-5D0A-D323-02A837D518D9}"/>
              </a:ext>
            </a:extLst>
          </p:cNvPr>
          <p:cNvPicPr>
            <a:picLocks noChangeAspect="1"/>
          </p:cNvPicPr>
          <p:nvPr/>
        </p:nvPicPr>
        <p:blipFill>
          <a:blip r:embed="rId5"/>
          <a:stretch>
            <a:fillRect/>
          </a:stretch>
        </p:blipFill>
        <p:spPr>
          <a:xfrm>
            <a:off x="613577" y="1019503"/>
            <a:ext cx="10964846" cy="4519450"/>
          </a:xfrm>
          <a:prstGeom prst="rect">
            <a:avLst/>
          </a:prstGeom>
        </p:spPr>
      </p:pic>
      <p:pic>
        <p:nvPicPr>
          <p:cNvPr id="2" name="オーディオ 1">
            <a:hlinkClick r:id="" action="ppaction://media"/>
            <a:extLst>
              <a:ext uri="{FF2B5EF4-FFF2-40B4-BE49-F238E27FC236}">
                <a16:creationId xmlns:a16="http://schemas.microsoft.com/office/drawing/2014/main" id="{3A55F25B-73F2-1B16-4610-FC05C149519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823421294"/>
      </p:ext>
    </p:extLst>
  </p:cSld>
  <p:clrMapOvr>
    <a:masterClrMapping/>
  </p:clrMapOvr>
  <mc:AlternateContent xmlns:mc="http://schemas.openxmlformats.org/markup-compatibility/2006" xmlns:p14="http://schemas.microsoft.com/office/powerpoint/2010/main">
    <mc:Choice Requires="p14">
      <p:transition spd="slow" p14:dur="2000" advTm="16283"/>
    </mc:Choice>
    <mc:Fallback xmlns="">
      <p:transition spd="slow" advTm="16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989C34-969A-2485-6F4A-3A49C810B6B9}"/>
              </a:ext>
            </a:extLst>
          </p:cNvPr>
          <p:cNvSpPr>
            <a:spLocks noGrp="1"/>
          </p:cNvSpPr>
          <p:nvPr>
            <p:ph type="title"/>
          </p:nvPr>
        </p:nvSpPr>
        <p:spPr/>
        <p:txBody>
          <a:bodyPr>
            <a:normAutofit fontScale="90000"/>
          </a:bodyPr>
          <a:lstStyle/>
          <a:p>
            <a:r>
              <a:rPr kumimoji="1" lang="en-US" altLang="ja-JP" dirty="0"/>
              <a:t>Primary outcome</a:t>
            </a:r>
            <a:r>
              <a:rPr kumimoji="1" lang="ja-JP" altLang="en-US" dirty="0"/>
              <a:t> （</a:t>
            </a:r>
            <a:r>
              <a:rPr lang="en-US" altLang="ja-JP" dirty="0"/>
              <a:t>serial DPP3 measurement</a:t>
            </a:r>
            <a:r>
              <a:rPr kumimoji="1" lang="ja-JP" altLang="en-US" dirty="0"/>
              <a:t>）</a:t>
            </a:r>
          </a:p>
        </p:txBody>
      </p:sp>
      <p:pic>
        <p:nvPicPr>
          <p:cNvPr id="5" name="コンテンツ プレースホルダー 4">
            <a:extLst>
              <a:ext uri="{FF2B5EF4-FFF2-40B4-BE49-F238E27FC236}">
                <a16:creationId xmlns:a16="http://schemas.microsoft.com/office/drawing/2014/main" id="{B1F02705-F1DC-CD4E-A5C4-E26A4FB2152F}"/>
              </a:ext>
            </a:extLst>
          </p:cNvPr>
          <p:cNvPicPr>
            <a:picLocks noGrp="1" noChangeAspect="1"/>
          </p:cNvPicPr>
          <p:nvPr>
            <p:ph idx="1"/>
          </p:nvPr>
        </p:nvPicPr>
        <p:blipFill>
          <a:blip r:embed="rId5"/>
          <a:stretch>
            <a:fillRect/>
          </a:stretch>
        </p:blipFill>
        <p:spPr>
          <a:xfrm>
            <a:off x="1295402" y="2285998"/>
            <a:ext cx="6850115" cy="3907345"/>
          </a:xfrm>
        </p:spPr>
      </p:pic>
      <p:pic>
        <p:nvPicPr>
          <p:cNvPr id="3" name="オーディオ 2">
            <a:hlinkClick r:id="" action="ppaction://media"/>
            <a:extLst>
              <a:ext uri="{FF2B5EF4-FFF2-40B4-BE49-F238E27FC236}">
                <a16:creationId xmlns:a16="http://schemas.microsoft.com/office/drawing/2014/main" id="{E1E01B20-5249-D625-40A1-14A870EC62B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97512224"/>
      </p:ext>
    </p:extLst>
  </p:cSld>
  <p:clrMapOvr>
    <a:masterClrMapping/>
  </p:clrMapOvr>
  <mc:AlternateContent xmlns:mc="http://schemas.openxmlformats.org/markup-compatibility/2006" xmlns:p14="http://schemas.microsoft.com/office/powerpoint/2010/main">
    <mc:Choice Requires="p14">
      <p:transition spd="slow" p14:dur="2000" advTm="15438"/>
    </mc:Choice>
    <mc:Fallback xmlns="">
      <p:transition spd="slow" advTm="15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87DD43-C65A-A376-DCC9-9D59681D281D}"/>
              </a:ext>
            </a:extLst>
          </p:cNvPr>
          <p:cNvSpPr>
            <a:spLocks noGrp="1"/>
          </p:cNvSpPr>
          <p:nvPr>
            <p:ph type="title"/>
          </p:nvPr>
        </p:nvSpPr>
        <p:spPr/>
        <p:txBody>
          <a:bodyPr>
            <a:normAutofit/>
          </a:bodyPr>
          <a:lstStyle/>
          <a:p>
            <a:r>
              <a:rPr lang="en-US" altLang="ja-JP" dirty="0"/>
              <a:t>secondary</a:t>
            </a:r>
            <a:r>
              <a:rPr kumimoji="1" lang="en-US" altLang="ja-JP" dirty="0"/>
              <a:t> outcome</a:t>
            </a:r>
            <a:r>
              <a:rPr kumimoji="1" lang="ja-JP" altLang="en-US" dirty="0"/>
              <a:t> </a:t>
            </a:r>
          </a:p>
        </p:txBody>
      </p:sp>
      <p:pic>
        <p:nvPicPr>
          <p:cNvPr id="5" name="コンテンツ プレースホルダー 4">
            <a:extLst>
              <a:ext uri="{FF2B5EF4-FFF2-40B4-BE49-F238E27FC236}">
                <a16:creationId xmlns:a16="http://schemas.microsoft.com/office/drawing/2014/main" id="{C09C0B81-F8A2-7AB4-2F1E-14B8234AF649}"/>
              </a:ext>
            </a:extLst>
          </p:cNvPr>
          <p:cNvPicPr>
            <a:picLocks noGrp="1" noChangeAspect="1"/>
          </p:cNvPicPr>
          <p:nvPr>
            <p:ph idx="1"/>
          </p:nvPr>
        </p:nvPicPr>
        <p:blipFill>
          <a:blip r:embed="rId5"/>
          <a:stretch>
            <a:fillRect/>
          </a:stretch>
        </p:blipFill>
        <p:spPr>
          <a:xfrm>
            <a:off x="1295402" y="2285999"/>
            <a:ext cx="9601196" cy="3844994"/>
          </a:xfrm>
        </p:spPr>
      </p:pic>
      <p:pic>
        <p:nvPicPr>
          <p:cNvPr id="6" name="オーディオ 5">
            <a:hlinkClick r:id="" action="ppaction://media"/>
            <a:extLst>
              <a:ext uri="{FF2B5EF4-FFF2-40B4-BE49-F238E27FC236}">
                <a16:creationId xmlns:a16="http://schemas.microsoft.com/office/drawing/2014/main" id="{A8B9E22C-344B-26F5-AB1F-6F54F3FDE51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097224656"/>
      </p:ext>
    </p:extLst>
  </p:cSld>
  <p:clrMapOvr>
    <a:masterClrMapping/>
  </p:clrMapOvr>
  <mc:AlternateContent xmlns:mc="http://schemas.openxmlformats.org/markup-compatibility/2006" xmlns:p14="http://schemas.microsoft.com/office/powerpoint/2010/main">
    <mc:Choice Requires="p14">
      <p:transition spd="slow" p14:dur="2000" advTm="11948"/>
    </mc:Choice>
    <mc:Fallback xmlns="">
      <p:transition spd="slow" advTm="11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06780A-0024-2CDC-448B-45D8BDEBF6D9}"/>
              </a:ext>
            </a:extLst>
          </p:cNvPr>
          <p:cNvSpPr>
            <a:spLocks noGrp="1"/>
          </p:cNvSpPr>
          <p:nvPr>
            <p:ph type="title"/>
          </p:nvPr>
        </p:nvSpPr>
        <p:spPr/>
        <p:txBody>
          <a:bodyPr/>
          <a:lstStyle/>
          <a:p>
            <a:r>
              <a:rPr lang="en-US" altLang="ja-JP" dirty="0"/>
              <a:t>secondary</a:t>
            </a:r>
            <a:r>
              <a:rPr kumimoji="1" lang="en-US" altLang="ja-JP" dirty="0"/>
              <a:t> outcome</a:t>
            </a:r>
            <a:r>
              <a:rPr kumimoji="1" lang="ja-JP" altLang="en-US" dirty="0"/>
              <a:t> </a:t>
            </a:r>
          </a:p>
        </p:txBody>
      </p:sp>
      <p:pic>
        <p:nvPicPr>
          <p:cNvPr id="5" name="コンテンツ プレースホルダー 4">
            <a:extLst>
              <a:ext uri="{FF2B5EF4-FFF2-40B4-BE49-F238E27FC236}">
                <a16:creationId xmlns:a16="http://schemas.microsoft.com/office/drawing/2014/main" id="{5F0BA279-CA35-1BC2-A778-52D2234B7646}"/>
              </a:ext>
            </a:extLst>
          </p:cNvPr>
          <p:cNvPicPr>
            <a:picLocks noGrp="1" noChangeAspect="1"/>
          </p:cNvPicPr>
          <p:nvPr>
            <p:ph idx="1"/>
          </p:nvPr>
        </p:nvPicPr>
        <p:blipFill>
          <a:blip r:embed="rId5"/>
          <a:stretch>
            <a:fillRect/>
          </a:stretch>
        </p:blipFill>
        <p:spPr>
          <a:xfrm>
            <a:off x="1295402" y="2396212"/>
            <a:ext cx="9599169" cy="2974574"/>
          </a:xfrm>
        </p:spPr>
      </p:pic>
      <p:pic>
        <p:nvPicPr>
          <p:cNvPr id="3" name="オーディオ 2">
            <a:hlinkClick r:id="" action="ppaction://media"/>
            <a:extLst>
              <a:ext uri="{FF2B5EF4-FFF2-40B4-BE49-F238E27FC236}">
                <a16:creationId xmlns:a16="http://schemas.microsoft.com/office/drawing/2014/main" id="{1977765B-CC3F-6B56-D347-77EF4C042D9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626661504"/>
      </p:ext>
    </p:extLst>
  </p:cSld>
  <p:clrMapOvr>
    <a:masterClrMapping/>
  </p:clrMapOvr>
  <mc:AlternateContent xmlns:mc="http://schemas.openxmlformats.org/markup-compatibility/2006" xmlns:p14="http://schemas.microsoft.com/office/powerpoint/2010/main">
    <mc:Choice Requires="p14">
      <p:transition spd="slow" p14:dur="2000" advTm="4649"/>
    </mc:Choice>
    <mc:Fallback xmlns="">
      <p:transition spd="slow" advTm="4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E3DD25-3C69-1FDE-2F9D-8681C6421CD1}"/>
              </a:ext>
            </a:extLst>
          </p:cNvPr>
          <p:cNvSpPr>
            <a:spLocks noGrp="1"/>
          </p:cNvSpPr>
          <p:nvPr>
            <p:ph type="title"/>
          </p:nvPr>
        </p:nvSpPr>
        <p:spPr/>
        <p:txBody>
          <a:bodyPr/>
          <a:lstStyle/>
          <a:p>
            <a:r>
              <a:rPr lang="en-US" altLang="ja-JP" dirty="0"/>
              <a:t>secondary</a:t>
            </a:r>
            <a:r>
              <a:rPr kumimoji="1" lang="en-US" altLang="ja-JP" dirty="0"/>
              <a:t> outcome</a:t>
            </a:r>
            <a:r>
              <a:rPr kumimoji="1" lang="ja-JP" altLang="en-US" dirty="0"/>
              <a:t> </a:t>
            </a:r>
          </a:p>
        </p:txBody>
      </p:sp>
      <p:pic>
        <p:nvPicPr>
          <p:cNvPr id="5" name="コンテンツ プレースホルダー 4">
            <a:extLst>
              <a:ext uri="{FF2B5EF4-FFF2-40B4-BE49-F238E27FC236}">
                <a16:creationId xmlns:a16="http://schemas.microsoft.com/office/drawing/2014/main" id="{4AD42D4E-7764-3A97-FF7A-0D657C2FA727}"/>
              </a:ext>
            </a:extLst>
          </p:cNvPr>
          <p:cNvPicPr>
            <a:picLocks noGrp="1" noChangeAspect="1"/>
          </p:cNvPicPr>
          <p:nvPr>
            <p:ph idx="1"/>
          </p:nvPr>
        </p:nvPicPr>
        <p:blipFill>
          <a:blip r:embed="rId5"/>
          <a:stretch>
            <a:fillRect/>
          </a:stretch>
        </p:blipFill>
        <p:spPr>
          <a:xfrm>
            <a:off x="1295402" y="2285999"/>
            <a:ext cx="9601196" cy="3715408"/>
          </a:xfrm>
        </p:spPr>
      </p:pic>
      <p:pic>
        <p:nvPicPr>
          <p:cNvPr id="4" name="オーディオ 3">
            <a:hlinkClick r:id="" action="ppaction://media"/>
            <a:extLst>
              <a:ext uri="{FF2B5EF4-FFF2-40B4-BE49-F238E27FC236}">
                <a16:creationId xmlns:a16="http://schemas.microsoft.com/office/drawing/2014/main" id="{6372A0D5-E472-4F09-BAFC-7938D68AF22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382348184"/>
      </p:ext>
    </p:extLst>
  </p:cSld>
  <p:clrMapOvr>
    <a:masterClrMapping/>
  </p:clrMapOvr>
  <mc:AlternateContent xmlns:mc="http://schemas.openxmlformats.org/markup-compatibility/2006" xmlns:p14="http://schemas.microsoft.com/office/powerpoint/2010/main">
    <mc:Choice Requires="p14">
      <p:transition spd="slow" p14:dur="2000" advTm="30767"/>
    </mc:Choice>
    <mc:Fallback xmlns="">
      <p:transition spd="slow" advTm="30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96DF44-D38D-0132-A300-7C5C476D1C19}"/>
              </a:ext>
            </a:extLst>
          </p:cNvPr>
          <p:cNvSpPr>
            <a:spLocks noGrp="1"/>
          </p:cNvSpPr>
          <p:nvPr>
            <p:ph type="title"/>
          </p:nvPr>
        </p:nvSpPr>
        <p:spPr/>
        <p:txBody>
          <a:bodyPr/>
          <a:lstStyle/>
          <a:p>
            <a:r>
              <a:rPr lang="en-US" altLang="ja-JP" dirty="0"/>
              <a:t>secondary</a:t>
            </a:r>
            <a:r>
              <a:rPr kumimoji="1" lang="en-US" altLang="ja-JP" dirty="0"/>
              <a:t> outcome</a:t>
            </a:r>
            <a:r>
              <a:rPr kumimoji="1" lang="ja-JP" altLang="en-US" dirty="0"/>
              <a:t> </a:t>
            </a:r>
          </a:p>
        </p:txBody>
      </p:sp>
      <p:pic>
        <p:nvPicPr>
          <p:cNvPr id="5" name="コンテンツ プレースホルダー 4">
            <a:extLst>
              <a:ext uri="{FF2B5EF4-FFF2-40B4-BE49-F238E27FC236}">
                <a16:creationId xmlns:a16="http://schemas.microsoft.com/office/drawing/2014/main" id="{30C43E78-B9C5-491C-5039-75D6D38C42A9}"/>
              </a:ext>
            </a:extLst>
          </p:cNvPr>
          <p:cNvPicPr>
            <a:picLocks noGrp="1" noChangeAspect="1"/>
          </p:cNvPicPr>
          <p:nvPr>
            <p:ph idx="1"/>
          </p:nvPr>
        </p:nvPicPr>
        <p:blipFill>
          <a:blip r:embed="rId5"/>
          <a:stretch>
            <a:fillRect/>
          </a:stretch>
        </p:blipFill>
        <p:spPr>
          <a:xfrm>
            <a:off x="1281860" y="2664371"/>
            <a:ext cx="9628280" cy="2790498"/>
          </a:xfrm>
        </p:spPr>
      </p:pic>
      <p:pic>
        <p:nvPicPr>
          <p:cNvPr id="3" name="オーディオ 2">
            <a:hlinkClick r:id="" action="ppaction://media"/>
            <a:extLst>
              <a:ext uri="{FF2B5EF4-FFF2-40B4-BE49-F238E27FC236}">
                <a16:creationId xmlns:a16="http://schemas.microsoft.com/office/drawing/2014/main" id="{E09AFBB0-28E2-A5F0-11D8-1F639D93E7E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316076118"/>
      </p:ext>
    </p:extLst>
  </p:cSld>
  <p:clrMapOvr>
    <a:masterClrMapping/>
  </p:clrMapOvr>
  <mc:AlternateContent xmlns:mc="http://schemas.openxmlformats.org/markup-compatibility/2006" xmlns:p14="http://schemas.microsoft.com/office/powerpoint/2010/main">
    <mc:Choice Requires="p14">
      <p:transition spd="slow" p14:dur="2000" advTm="12611"/>
    </mc:Choice>
    <mc:Fallback xmlns="">
      <p:transition spd="slow" advTm="12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EB496A-5C73-D8D7-4435-3DEC4455A173}"/>
              </a:ext>
            </a:extLst>
          </p:cNvPr>
          <p:cNvSpPr>
            <a:spLocks noGrp="1"/>
          </p:cNvSpPr>
          <p:nvPr>
            <p:ph type="title"/>
          </p:nvPr>
        </p:nvSpPr>
        <p:spPr/>
        <p:txBody>
          <a:bodyPr/>
          <a:lstStyle/>
          <a:p>
            <a:r>
              <a:rPr kumimoji="1" lang="en-US" altLang="ja-JP" dirty="0" err="1"/>
              <a:t>Disucussion</a:t>
            </a:r>
            <a:endParaRPr kumimoji="1" lang="ja-JP" altLang="en-US" dirty="0"/>
          </a:p>
        </p:txBody>
      </p:sp>
      <p:sp>
        <p:nvSpPr>
          <p:cNvPr id="3" name="コンテンツ プレースホルダー 2">
            <a:extLst>
              <a:ext uri="{FF2B5EF4-FFF2-40B4-BE49-F238E27FC236}">
                <a16:creationId xmlns:a16="http://schemas.microsoft.com/office/drawing/2014/main" id="{1F0C0A1A-0CE0-D71D-C429-ACF1AF0A4517}"/>
              </a:ext>
            </a:extLst>
          </p:cNvPr>
          <p:cNvSpPr>
            <a:spLocks noGrp="1"/>
          </p:cNvSpPr>
          <p:nvPr>
            <p:ph idx="1"/>
          </p:nvPr>
        </p:nvSpPr>
        <p:spPr/>
        <p:txBody>
          <a:bodyPr/>
          <a:lstStyle/>
          <a:p>
            <a:endParaRPr kumimoji="1" lang="ja-JP" altLang="en-US"/>
          </a:p>
        </p:txBody>
      </p:sp>
      <p:pic>
        <p:nvPicPr>
          <p:cNvPr id="4" name="オーディオ 3">
            <a:hlinkClick r:id="" action="ppaction://media"/>
            <a:extLst>
              <a:ext uri="{FF2B5EF4-FFF2-40B4-BE49-F238E27FC236}">
                <a16:creationId xmlns:a16="http://schemas.microsoft.com/office/drawing/2014/main" id="{D0FF2218-1421-A03A-52FC-C181C9191FA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707747827"/>
      </p:ext>
    </p:extLst>
  </p:cSld>
  <p:clrMapOvr>
    <a:masterClrMapping/>
  </p:clrMapOvr>
  <mc:AlternateContent xmlns:mc="http://schemas.openxmlformats.org/markup-compatibility/2006" xmlns:p14="http://schemas.microsoft.com/office/powerpoint/2010/main">
    <mc:Choice Requires="p14">
      <p:transition spd="slow" p14:dur="2000" advTm="2341"/>
    </mc:Choice>
    <mc:Fallback xmlns="">
      <p:transition spd="slow" advTm="2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96A837-FABF-9A96-D53C-DB639CCD9C99}"/>
              </a:ext>
            </a:extLst>
          </p:cNvPr>
          <p:cNvSpPr>
            <a:spLocks noGrp="1"/>
          </p:cNvSpPr>
          <p:nvPr>
            <p:ph type="title"/>
          </p:nvPr>
        </p:nvSpPr>
        <p:spPr/>
        <p:txBody>
          <a:bodyPr/>
          <a:lstStyle/>
          <a:p>
            <a:r>
              <a:rPr kumimoji="1" lang="en-US" altLang="ja-JP" dirty="0"/>
              <a:t>Discussion</a:t>
            </a:r>
            <a:endParaRPr kumimoji="1" lang="ja-JP" altLang="en-US" dirty="0"/>
          </a:p>
        </p:txBody>
      </p:sp>
      <p:sp>
        <p:nvSpPr>
          <p:cNvPr id="3" name="コンテンツ プレースホルダー 2">
            <a:extLst>
              <a:ext uri="{FF2B5EF4-FFF2-40B4-BE49-F238E27FC236}">
                <a16:creationId xmlns:a16="http://schemas.microsoft.com/office/drawing/2014/main" id="{219FD954-5B16-4633-9491-2079E0C38191}"/>
              </a:ext>
            </a:extLst>
          </p:cNvPr>
          <p:cNvSpPr>
            <a:spLocks noGrp="1"/>
          </p:cNvSpPr>
          <p:nvPr>
            <p:ph idx="1"/>
          </p:nvPr>
        </p:nvSpPr>
        <p:spPr/>
        <p:txBody>
          <a:bodyPr>
            <a:normAutofit/>
          </a:bodyPr>
          <a:lstStyle/>
          <a:p>
            <a:r>
              <a:rPr kumimoji="1" lang="ja-JP" altLang="en-US" dirty="0"/>
              <a:t>血漿レニン濃度は心臓手術後に上昇するがノルエピネフリン群ではより上昇した一方、アンギオテンシン</a:t>
            </a:r>
            <a:r>
              <a:rPr kumimoji="1" lang="en-US" altLang="ja-JP" dirty="0"/>
              <a:t>Ⅱ</a:t>
            </a:r>
            <a:r>
              <a:rPr kumimoji="1" lang="ja-JP" altLang="en-US" dirty="0"/>
              <a:t>群では抑制された</a:t>
            </a:r>
            <a:endParaRPr kumimoji="1" lang="en-US" altLang="ja-JP" dirty="0"/>
          </a:p>
          <a:p>
            <a:endParaRPr lang="en-US" altLang="ja-JP" dirty="0"/>
          </a:p>
          <a:p>
            <a:r>
              <a:rPr kumimoji="1" lang="ja-JP" altLang="en-US" dirty="0"/>
              <a:t>アルドステロン濃度は両群で上昇した</a:t>
            </a:r>
            <a:endParaRPr kumimoji="1" lang="en-US" altLang="ja-JP" dirty="0"/>
          </a:p>
          <a:p>
            <a:endParaRPr lang="en-US" altLang="ja-JP" dirty="0"/>
          </a:p>
          <a:p>
            <a:r>
              <a:rPr kumimoji="1" lang="ja-JP" altLang="en-US" dirty="0"/>
              <a:t>ベースラインの血漿レニン濃度の高い事はノルエピネフリン群での血管収縮薬の必要量と関連を認めた</a:t>
            </a:r>
          </a:p>
        </p:txBody>
      </p:sp>
      <p:pic>
        <p:nvPicPr>
          <p:cNvPr id="4" name="オーディオ 3">
            <a:hlinkClick r:id="" action="ppaction://media"/>
            <a:extLst>
              <a:ext uri="{FF2B5EF4-FFF2-40B4-BE49-F238E27FC236}">
                <a16:creationId xmlns:a16="http://schemas.microsoft.com/office/drawing/2014/main" id="{BE56EDAF-583D-F137-2B95-83EE788BE7F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197248872"/>
      </p:ext>
    </p:extLst>
  </p:cSld>
  <p:clrMapOvr>
    <a:masterClrMapping/>
  </p:clrMapOvr>
  <mc:AlternateContent xmlns:mc="http://schemas.openxmlformats.org/markup-compatibility/2006" xmlns:p14="http://schemas.microsoft.com/office/powerpoint/2010/main">
    <mc:Choice Requires="p14">
      <p:transition spd="slow" p14:dur="2000" advTm="64732"/>
    </mc:Choice>
    <mc:Fallback xmlns="">
      <p:transition spd="slow" advTm="64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11B137-1BB2-732C-D070-EB4EC6441B33}"/>
              </a:ext>
            </a:extLst>
          </p:cNvPr>
          <p:cNvSpPr>
            <a:spLocks noGrp="1"/>
          </p:cNvSpPr>
          <p:nvPr>
            <p:ph type="title"/>
          </p:nvPr>
        </p:nvSpPr>
        <p:spPr/>
        <p:txBody>
          <a:bodyPr/>
          <a:lstStyle/>
          <a:p>
            <a:r>
              <a:rPr kumimoji="1" lang="en-US" altLang="ja-JP" dirty="0"/>
              <a:t>Discussion</a:t>
            </a:r>
            <a:endParaRPr kumimoji="1" lang="ja-JP" altLang="en-US" dirty="0"/>
          </a:p>
        </p:txBody>
      </p:sp>
      <p:sp>
        <p:nvSpPr>
          <p:cNvPr id="3" name="コンテンツ プレースホルダー 2">
            <a:extLst>
              <a:ext uri="{FF2B5EF4-FFF2-40B4-BE49-F238E27FC236}">
                <a16:creationId xmlns:a16="http://schemas.microsoft.com/office/drawing/2014/main" id="{E9348B25-9146-BC14-DD86-487C0339623A}"/>
              </a:ext>
            </a:extLst>
          </p:cNvPr>
          <p:cNvSpPr>
            <a:spLocks noGrp="1"/>
          </p:cNvSpPr>
          <p:nvPr>
            <p:ph idx="1"/>
          </p:nvPr>
        </p:nvSpPr>
        <p:spPr/>
        <p:txBody>
          <a:bodyPr/>
          <a:lstStyle/>
          <a:p>
            <a:r>
              <a:rPr kumimoji="1" lang="ja-JP" altLang="en-US" dirty="0"/>
              <a:t>アンジオテンシン</a:t>
            </a:r>
            <a:r>
              <a:rPr kumimoji="1" lang="en-US" altLang="ja-JP" dirty="0"/>
              <a:t>II</a:t>
            </a:r>
            <a:r>
              <a:rPr kumimoji="1" lang="ja-JP" altLang="en-US" dirty="0"/>
              <a:t>がノルエピネフリン単独と比較して</a:t>
            </a:r>
            <a:r>
              <a:rPr kumimoji="1" lang="en-US" altLang="ja-JP" dirty="0"/>
              <a:t>PRC</a:t>
            </a:r>
            <a:r>
              <a:rPr kumimoji="1" lang="ja-JP" altLang="en-US" dirty="0"/>
              <a:t>を抑制したという先行研究の結果と一致（</a:t>
            </a:r>
            <a:r>
              <a:rPr kumimoji="1" lang="en-US" altLang="ja-JP" dirty="0" err="1"/>
              <a:t>Anesth</a:t>
            </a:r>
            <a:r>
              <a:rPr kumimoji="1" lang="en-US" altLang="ja-JP" dirty="0"/>
              <a:t> anal 2022;134:1002-9</a:t>
            </a:r>
            <a:r>
              <a:rPr kumimoji="1" lang="ja-JP" altLang="en-US" dirty="0"/>
              <a:t>）</a:t>
            </a:r>
            <a:endParaRPr kumimoji="1" lang="en-US" altLang="ja-JP" dirty="0"/>
          </a:p>
          <a:p>
            <a:endParaRPr lang="en-US" altLang="ja-JP" dirty="0"/>
          </a:p>
          <a:p>
            <a:r>
              <a:rPr kumimoji="1" lang="ja-JP" altLang="en-US" dirty="0"/>
              <a:t>血漿レニン濃度の上昇は心臓手術後の</a:t>
            </a:r>
            <a:r>
              <a:rPr kumimoji="1" lang="en-US" altLang="ja-JP" dirty="0" err="1"/>
              <a:t>Vasoplegia</a:t>
            </a:r>
            <a:r>
              <a:rPr kumimoji="1" lang="ja-JP" altLang="en-US" dirty="0"/>
              <a:t>と関連するという観察研究とも一致（</a:t>
            </a:r>
            <a:r>
              <a:rPr kumimoji="1" lang="en-US" altLang="ja-JP" dirty="0"/>
              <a:t>J </a:t>
            </a:r>
            <a:r>
              <a:rPr kumimoji="1" lang="en-US" altLang="ja-JP" dirty="0" err="1"/>
              <a:t>cardiothor</a:t>
            </a:r>
            <a:r>
              <a:rPr kumimoji="1" lang="en-US" altLang="ja-JP" dirty="0"/>
              <a:t> </a:t>
            </a:r>
            <a:r>
              <a:rPr kumimoji="1" lang="en-US" altLang="ja-JP" dirty="0" err="1"/>
              <a:t>vasc</a:t>
            </a:r>
            <a:r>
              <a:rPr kumimoji="1" lang="en-US" altLang="ja-JP" dirty="0"/>
              <a:t> </a:t>
            </a:r>
            <a:r>
              <a:rPr kumimoji="1" lang="en-US" altLang="ja-JP" dirty="0" err="1"/>
              <a:t>anesthe</a:t>
            </a:r>
            <a:r>
              <a:rPr kumimoji="1" lang="en-US" altLang="ja-JP" dirty="0"/>
              <a:t> 2023;37:367-73</a:t>
            </a:r>
            <a:r>
              <a:rPr kumimoji="1" lang="ja-JP" altLang="en-US" dirty="0"/>
              <a:t>）</a:t>
            </a:r>
            <a:endParaRPr kumimoji="1" lang="en-US" altLang="ja-JP" dirty="0"/>
          </a:p>
          <a:p>
            <a:endParaRPr lang="en-US" altLang="ja-JP" dirty="0"/>
          </a:p>
          <a:p>
            <a:endParaRPr kumimoji="1" lang="en-US" altLang="ja-JP" dirty="0"/>
          </a:p>
          <a:p>
            <a:endParaRPr kumimoji="1" lang="ja-JP" altLang="en-US" dirty="0"/>
          </a:p>
        </p:txBody>
      </p:sp>
      <p:pic>
        <p:nvPicPr>
          <p:cNvPr id="4" name="オーディオ 3">
            <a:hlinkClick r:id="" action="ppaction://media"/>
            <a:extLst>
              <a:ext uri="{FF2B5EF4-FFF2-40B4-BE49-F238E27FC236}">
                <a16:creationId xmlns:a16="http://schemas.microsoft.com/office/drawing/2014/main" id="{13B0A14B-CE6E-3429-827D-D0B245555A8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96342320"/>
      </p:ext>
    </p:extLst>
  </p:cSld>
  <p:clrMapOvr>
    <a:masterClrMapping/>
  </p:clrMapOvr>
  <mc:AlternateContent xmlns:mc="http://schemas.openxmlformats.org/markup-compatibility/2006" xmlns:p14="http://schemas.microsoft.com/office/powerpoint/2010/main">
    <mc:Choice Requires="p14">
      <p:transition spd="slow" p14:dur="2000" advTm="18512"/>
    </mc:Choice>
    <mc:Fallback xmlns="">
      <p:transition spd="slow" advTm="18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D5DDB7-6D22-F9D7-5FFB-411BE5D6A20A}"/>
              </a:ext>
            </a:extLst>
          </p:cNvPr>
          <p:cNvSpPr>
            <a:spLocks noGrp="1"/>
          </p:cNvSpPr>
          <p:nvPr>
            <p:ph type="title"/>
          </p:nvPr>
        </p:nvSpPr>
        <p:spPr/>
        <p:txBody>
          <a:bodyPr/>
          <a:lstStyle/>
          <a:p>
            <a:r>
              <a:rPr kumimoji="1" lang="en-US" altLang="ja-JP" dirty="0"/>
              <a:t>Discussion</a:t>
            </a:r>
            <a:endParaRPr kumimoji="1" lang="ja-JP" altLang="en-US" dirty="0"/>
          </a:p>
        </p:txBody>
      </p:sp>
      <p:sp>
        <p:nvSpPr>
          <p:cNvPr id="3" name="コンテンツ プレースホルダー 2">
            <a:extLst>
              <a:ext uri="{FF2B5EF4-FFF2-40B4-BE49-F238E27FC236}">
                <a16:creationId xmlns:a16="http://schemas.microsoft.com/office/drawing/2014/main" id="{B6E024B8-4872-0E65-F381-AB84ED747B33}"/>
              </a:ext>
            </a:extLst>
          </p:cNvPr>
          <p:cNvSpPr>
            <a:spLocks noGrp="1"/>
          </p:cNvSpPr>
          <p:nvPr>
            <p:ph idx="1"/>
          </p:nvPr>
        </p:nvSpPr>
        <p:spPr/>
        <p:txBody>
          <a:bodyPr/>
          <a:lstStyle/>
          <a:p>
            <a:r>
              <a:rPr kumimoji="1" lang="ja-JP" altLang="en-US" dirty="0"/>
              <a:t>先行研究のより高い血漿レニン濃度や高いレニン・アルルドステロン比が急性腎障害を予測するという結果にはならず（</a:t>
            </a:r>
            <a:r>
              <a:rPr kumimoji="1" lang="en-US" altLang="ja-JP" dirty="0"/>
              <a:t>Am J Resp Crit Care 2021;203:1119-26</a:t>
            </a:r>
            <a:r>
              <a:rPr kumimoji="1" lang="ja-JP" altLang="en-US" dirty="0"/>
              <a:t>）</a:t>
            </a:r>
            <a:endParaRPr kumimoji="1" lang="en-US" altLang="ja-JP" dirty="0"/>
          </a:p>
          <a:p>
            <a:pPr marL="0" indent="0">
              <a:buNone/>
            </a:pPr>
            <a:r>
              <a:rPr kumimoji="1" lang="ja-JP" altLang="en-US" dirty="0"/>
              <a:t>→サンプルサイズが小さい事・母集団の違い・二重盲検化試験であることが関連している</a:t>
            </a:r>
            <a:endParaRPr kumimoji="1" lang="en-US" altLang="ja-JP" dirty="0"/>
          </a:p>
          <a:p>
            <a:pPr marL="0" indent="0">
              <a:buNone/>
            </a:pPr>
            <a:endParaRPr kumimoji="1" lang="ja-JP" altLang="en-US" dirty="0"/>
          </a:p>
        </p:txBody>
      </p:sp>
      <p:pic>
        <p:nvPicPr>
          <p:cNvPr id="4" name="オーディオ 3">
            <a:hlinkClick r:id="" action="ppaction://media"/>
            <a:extLst>
              <a:ext uri="{FF2B5EF4-FFF2-40B4-BE49-F238E27FC236}">
                <a16:creationId xmlns:a16="http://schemas.microsoft.com/office/drawing/2014/main" id="{5B7EE3A8-C99B-4D50-FAEE-DBF85DEF431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522446291"/>
      </p:ext>
    </p:extLst>
  </p:cSld>
  <p:clrMapOvr>
    <a:masterClrMapping/>
  </p:clrMapOvr>
  <mc:AlternateContent xmlns:mc="http://schemas.openxmlformats.org/markup-compatibility/2006" xmlns:p14="http://schemas.microsoft.com/office/powerpoint/2010/main">
    <mc:Choice Requires="p14">
      <p:transition spd="slow" p14:dur="2000" advTm="28164"/>
    </mc:Choice>
    <mc:Fallback xmlns="">
      <p:transition spd="slow" advTm="28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8CB95F-6EF5-ACD8-8F09-B95AC60907C9}"/>
              </a:ext>
            </a:extLst>
          </p:cNvPr>
          <p:cNvSpPr>
            <a:spLocks noGrp="1"/>
          </p:cNvSpPr>
          <p:nvPr>
            <p:ph type="title"/>
          </p:nvPr>
        </p:nvSpPr>
        <p:spPr/>
        <p:txBody>
          <a:bodyPr>
            <a:normAutofit/>
          </a:bodyPr>
          <a:lstStyle/>
          <a:p>
            <a:r>
              <a:rPr kumimoji="1" lang="en-US" altLang="ja-JP" dirty="0"/>
              <a:t>Discussion</a:t>
            </a:r>
            <a:endParaRPr kumimoji="1" lang="ja-JP" altLang="en-US" dirty="0"/>
          </a:p>
        </p:txBody>
      </p:sp>
      <p:sp>
        <p:nvSpPr>
          <p:cNvPr id="3" name="コンテンツ プレースホルダー 2">
            <a:extLst>
              <a:ext uri="{FF2B5EF4-FFF2-40B4-BE49-F238E27FC236}">
                <a16:creationId xmlns:a16="http://schemas.microsoft.com/office/drawing/2014/main" id="{749F9017-7558-7D3F-C71D-09914685204C}"/>
              </a:ext>
            </a:extLst>
          </p:cNvPr>
          <p:cNvSpPr>
            <a:spLocks noGrp="1"/>
          </p:cNvSpPr>
          <p:nvPr>
            <p:ph idx="1"/>
          </p:nvPr>
        </p:nvSpPr>
        <p:spPr/>
        <p:txBody>
          <a:bodyPr/>
          <a:lstStyle/>
          <a:p>
            <a:r>
              <a:rPr kumimoji="1" lang="ja-JP" altLang="en-US" dirty="0"/>
              <a:t>血漿レニン濃度は</a:t>
            </a:r>
            <a:r>
              <a:rPr kumimoji="1" lang="en-US" altLang="ja-JP" dirty="0" err="1"/>
              <a:t>RAASi</a:t>
            </a:r>
            <a:r>
              <a:rPr kumimoji="1" lang="ja-JP" altLang="en-US" dirty="0"/>
              <a:t>薬を服用している患者では増加する（</a:t>
            </a:r>
            <a:r>
              <a:rPr kumimoji="1" lang="en-US" altLang="ja-JP" dirty="0"/>
              <a:t>Am J Resp Crit Care 2021;203:1119-26</a:t>
            </a:r>
            <a:r>
              <a:rPr kumimoji="1" lang="ja-JP" altLang="en-US" dirty="0"/>
              <a:t>）</a:t>
            </a:r>
            <a:endParaRPr kumimoji="1" lang="en-US" altLang="ja-JP" dirty="0"/>
          </a:p>
          <a:p>
            <a:r>
              <a:rPr kumimoji="1" lang="ja-JP" altLang="en-US" dirty="0"/>
              <a:t>→</a:t>
            </a:r>
            <a:r>
              <a:rPr kumimoji="1" lang="en-US" altLang="ja-JP" dirty="0"/>
              <a:t>ARB</a:t>
            </a:r>
            <a:r>
              <a:rPr kumimoji="1" lang="ja-JP" altLang="en-US" dirty="0"/>
              <a:t>を投与された患者では</a:t>
            </a:r>
            <a:r>
              <a:rPr kumimoji="1" lang="en-US" altLang="ja-JP" dirty="0"/>
              <a:t>PRC</a:t>
            </a:r>
            <a:r>
              <a:rPr kumimoji="1" lang="ja-JP" altLang="en-US" dirty="0"/>
              <a:t>の有意な増加は認められなかった。しかし、</a:t>
            </a:r>
            <a:r>
              <a:rPr kumimoji="1" lang="en-US" altLang="ja-JP" dirty="0" err="1"/>
              <a:t>ACEi</a:t>
            </a:r>
            <a:r>
              <a:rPr kumimoji="1" lang="ja-JP" altLang="en-US" dirty="0"/>
              <a:t>では明らかな増加がみられた（Ｈ</a:t>
            </a:r>
            <a:r>
              <a:rPr kumimoji="1" lang="en-US" altLang="ja-JP" dirty="0" err="1"/>
              <a:t>ypertention</a:t>
            </a:r>
            <a:r>
              <a:rPr kumimoji="1" lang="en-US" altLang="ja-JP" dirty="0"/>
              <a:t> 2018;21:704-13</a:t>
            </a:r>
            <a:r>
              <a:rPr kumimoji="1" lang="ja-JP" altLang="en-US" dirty="0"/>
              <a:t>）</a:t>
            </a:r>
            <a:endParaRPr kumimoji="1" lang="en-US" altLang="ja-JP" dirty="0"/>
          </a:p>
          <a:p>
            <a:pPr marL="0" indent="0">
              <a:buNone/>
            </a:pPr>
            <a:endParaRPr kumimoji="1" lang="en-US" altLang="ja-JP" dirty="0"/>
          </a:p>
          <a:p>
            <a:endParaRPr lang="en-US" altLang="ja-JP" dirty="0"/>
          </a:p>
          <a:p>
            <a:endParaRPr kumimoji="1" lang="en-US" altLang="ja-JP" dirty="0"/>
          </a:p>
          <a:p>
            <a:endParaRPr kumimoji="1" lang="ja-JP" altLang="en-US" dirty="0"/>
          </a:p>
        </p:txBody>
      </p:sp>
      <p:pic>
        <p:nvPicPr>
          <p:cNvPr id="5" name="オーディオ 4">
            <a:hlinkClick r:id="" action="ppaction://media"/>
            <a:extLst>
              <a:ext uri="{FF2B5EF4-FFF2-40B4-BE49-F238E27FC236}">
                <a16:creationId xmlns:a16="http://schemas.microsoft.com/office/drawing/2014/main" id="{287466D1-B044-DBC7-2C70-0CCD745E427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90885635"/>
      </p:ext>
    </p:extLst>
  </p:cSld>
  <p:clrMapOvr>
    <a:masterClrMapping/>
  </p:clrMapOvr>
  <mc:AlternateContent xmlns:mc="http://schemas.openxmlformats.org/markup-compatibility/2006" xmlns:p14="http://schemas.microsoft.com/office/powerpoint/2010/main">
    <mc:Choice Requires="p14">
      <p:transition spd="slow" p14:dur="2000" advTm="27443"/>
    </mc:Choice>
    <mc:Fallback xmlns="">
      <p:transition spd="slow" advTm="27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16DFCF-2411-6C27-6501-38E2E682DAF3}"/>
              </a:ext>
            </a:extLst>
          </p:cNvPr>
          <p:cNvSpPr>
            <a:spLocks noGrp="1"/>
          </p:cNvSpPr>
          <p:nvPr>
            <p:ph type="title"/>
          </p:nvPr>
        </p:nvSpPr>
        <p:spPr/>
        <p:txBody>
          <a:bodyPr/>
          <a:lstStyle/>
          <a:p>
            <a:r>
              <a:rPr kumimoji="1" lang="ja-JP" altLang="en-US" dirty="0"/>
              <a:t>背景</a:t>
            </a:r>
          </a:p>
        </p:txBody>
      </p:sp>
      <p:sp>
        <p:nvSpPr>
          <p:cNvPr id="3" name="コンテンツ プレースホルダー 2">
            <a:extLst>
              <a:ext uri="{FF2B5EF4-FFF2-40B4-BE49-F238E27FC236}">
                <a16:creationId xmlns:a16="http://schemas.microsoft.com/office/drawing/2014/main" id="{62918567-837A-FF40-6EAD-AF660E2EAEE1}"/>
              </a:ext>
            </a:extLst>
          </p:cNvPr>
          <p:cNvSpPr>
            <a:spLocks noGrp="1"/>
          </p:cNvSpPr>
          <p:nvPr>
            <p:ph idx="1"/>
          </p:nvPr>
        </p:nvSpPr>
        <p:spPr/>
        <p:txBody>
          <a:bodyPr/>
          <a:lstStyle/>
          <a:p>
            <a:r>
              <a:rPr kumimoji="1" lang="ja-JP" altLang="en-US" dirty="0"/>
              <a:t>心臓手術における</a:t>
            </a:r>
            <a:r>
              <a:rPr kumimoji="1" lang="en-US" altLang="ja-JP" dirty="0" err="1"/>
              <a:t>vasoplegia</a:t>
            </a:r>
            <a:r>
              <a:rPr kumimoji="1" lang="ja-JP" altLang="en-US" dirty="0"/>
              <a:t>における</a:t>
            </a:r>
            <a:r>
              <a:rPr kumimoji="1" lang="en-US" altLang="ja-JP" dirty="0"/>
              <a:t>RAA</a:t>
            </a:r>
            <a:r>
              <a:rPr kumimoji="1" lang="ja-JP" altLang="en-US" dirty="0"/>
              <a:t>系の役割は未だ不明確</a:t>
            </a:r>
            <a:endParaRPr kumimoji="1" lang="en-US" altLang="ja-JP" dirty="0"/>
          </a:p>
          <a:p>
            <a:endParaRPr lang="en-US" altLang="ja-JP" dirty="0"/>
          </a:p>
          <a:p>
            <a:r>
              <a:rPr kumimoji="1" lang="ja-JP" altLang="en-US" dirty="0"/>
              <a:t>最近の研究でカテコラミン依存性ショックの治療にアンギオテンシン</a:t>
            </a:r>
            <a:r>
              <a:rPr kumimoji="1" lang="en-US" altLang="ja-JP" dirty="0"/>
              <a:t>Ⅱ</a:t>
            </a:r>
            <a:r>
              <a:rPr kumimoji="1" lang="ja-JP" altLang="en-US" dirty="0"/>
              <a:t>を投与した有効性と効果が示された（</a:t>
            </a:r>
            <a:r>
              <a:rPr kumimoji="1" lang="en-US" altLang="ja-JP" dirty="0"/>
              <a:t>N Engl J Med 2017;377:2604</a:t>
            </a:r>
            <a:r>
              <a:rPr kumimoji="1" lang="ja-JP" altLang="en-US" dirty="0"/>
              <a:t>）</a:t>
            </a:r>
          </a:p>
        </p:txBody>
      </p:sp>
      <p:pic>
        <p:nvPicPr>
          <p:cNvPr id="7" name="オーディオ 6">
            <a:hlinkClick r:id="" action="ppaction://media"/>
            <a:extLst>
              <a:ext uri="{FF2B5EF4-FFF2-40B4-BE49-F238E27FC236}">
                <a16:creationId xmlns:a16="http://schemas.microsoft.com/office/drawing/2014/main" id="{DAB79A47-E062-E069-940C-2FED309C3F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903967046"/>
      </p:ext>
    </p:extLst>
  </p:cSld>
  <p:clrMapOvr>
    <a:masterClrMapping/>
  </p:clrMapOvr>
  <mc:AlternateContent xmlns:mc="http://schemas.openxmlformats.org/markup-compatibility/2006" xmlns:p14="http://schemas.microsoft.com/office/powerpoint/2010/main">
    <mc:Choice Requires="p14">
      <p:transition spd="slow" p14:dur="2000" advTm="48971"/>
    </mc:Choice>
    <mc:Fallback xmlns="">
      <p:transition spd="slow" advTm="48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5D614D-98DE-59A3-C1CD-CDB844772486}"/>
              </a:ext>
            </a:extLst>
          </p:cNvPr>
          <p:cNvSpPr>
            <a:spLocks noGrp="1"/>
          </p:cNvSpPr>
          <p:nvPr>
            <p:ph type="title"/>
          </p:nvPr>
        </p:nvSpPr>
        <p:spPr/>
        <p:txBody>
          <a:bodyPr/>
          <a:lstStyle/>
          <a:p>
            <a:r>
              <a:rPr kumimoji="1" lang="en-US" altLang="ja-JP" dirty="0"/>
              <a:t>Discussion</a:t>
            </a:r>
            <a:endParaRPr kumimoji="1" lang="ja-JP" altLang="en-US" dirty="0"/>
          </a:p>
        </p:txBody>
      </p:sp>
      <p:sp>
        <p:nvSpPr>
          <p:cNvPr id="3" name="コンテンツ プレースホルダー 2">
            <a:extLst>
              <a:ext uri="{FF2B5EF4-FFF2-40B4-BE49-F238E27FC236}">
                <a16:creationId xmlns:a16="http://schemas.microsoft.com/office/drawing/2014/main" id="{AE58DB23-E826-85AA-70C9-8E7EA9C34B96}"/>
              </a:ext>
            </a:extLst>
          </p:cNvPr>
          <p:cNvSpPr>
            <a:spLocks noGrp="1"/>
          </p:cNvSpPr>
          <p:nvPr>
            <p:ph idx="1"/>
          </p:nvPr>
        </p:nvSpPr>
        <p:spPr/>
        <p:txBody>
          <a:bodyPr/>
          <a:lstStyle/>
          <a:p>
            <a:r>
              <a:rPr kumimoji="1" lang="en-US" altLang="ja-JP" dirty="0"/>
              <a:t>DPP3</a:t>
            </a:r>
            <a:r>
              <a:rPr kumimoji="1" lang="ja-JP" altLang="en-US" dirty="0"/>
              <a:t>濃度は周術期直後には上昇するが、翌日には低下することが示されており、</a:t>
            </a:r>
            <a:r>
              <a:rPr kumimoji="1" lang="en-US" altLang="ja-JP" dirty="0"/>
              <a:t>DPP3</a:t>
            </a:r>
            <a:r>
              <a:rPr kumimoji="1" lang="ja-JP" altLang="en-US" dirty="0"/>
              <a:t>の放出は手術の複雑性と関連している一方、転帰とは関連しておらず、組織障害の結果放出されると考えられている（</a:t>
            </a:r>
            <a:r>
              <a:rPr kumimoji="1" lang="en-US" altLang="ja-JP" dirty="0" err="1"/>
              <a:t>Eur</a:t>
            </a:r>
            <a:r>
              <a:rPr kumimoji="1" lang="en-US" altLang="ja-JP" dirty="0"/>
              <a:t> J </a:t>
            </a:r>
            <a:r>
              <a:rPr kumimoji="1" lang="en-US" altLang="ja-JP" dirty="0" err="1"/>
              <a:t>Anaeth</a:t>
            </a:r>
            <a:r>
              <a:rPr kumimoji="1" lang="en-US" altLang="ja-JP" dirty="0"/>
              <a:t> 2022;39:342-51</a:t>
            </a:r>
            <a:r>
              <a:rPr kumimoji="1" lang="ja-JP" altLang="en-US" dirty="0"/>
              <a:t>）</a:t>
            </a:r>
            <a:endParaRPr kumimoji="1" lang="en-US" altLang="ja-JP" dirty="0"/>
          </a:p>
          <a:p>
            <a:pPr marL="0" indent="0">
              <a:buNone/>
            </a:pPr>
            <a:r>
              <a:rPr kumimoji="1" lang="ja-JP" altLang="en-US" dirty="0"/>
              <a:t>→検証できず</a:t>
            </a:r>
          </a:p>
        </p:txBody>
      </p:sp>
      <p:pic>
        <p:nvPicPr>
          <p:cNvPr id="4" name="オーディオ 3">
            <a:hlinkClick r:id="" action="ppaction://media"/>
            <a:extLst>
              <a:ext uri="{FF2B5EF4-FFF2-40B4-BE49-F238E27FC236}">
                <a16:creationId xmlns:a16="http://schemas.microsoft.com/office/drawing/2014/main" id="{3CC9177C-1ABC-B5CE-C652-AAA3A0BCD32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313656086"/>
      </p:ext>
    </p:extLst>
  </p:cSld>
  <p:clrMapOvr>
    <a:masterClrMapping/>
  </p:clrMapOvr>
  <mc:AlternateContent xmlns:mc="http://schemas.openxmlformats.org/markup-compatibility/2006" xmlns:p14="http://schemas.microsoft.com/office/powerpoint/2010/main">
    <mc:Choice Requires="p14">
      <p:transition spd="slow" p14:dur="2000" advTm="37723"/>
    </mc:Choice>
    <mc:Fallback xmlns="">
      <p:transition spd="slow" advTm="37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1B3B3C-F7AF-EF61-F8FE-992FD284FE85}"/>
              </a:ext>
            </a:extLst>
          </p:cNvPr>
          <p:cNvSpPr>
            <a:spLocks noGrp="1"/>
          </p:cNvSpPr>
          <p:nvPr>
            <p:ph type="title"/>
          </p:nvPr>
        </p:nvSpPr>
        <p:spPr/>
        <p:txBody>
          <a:bodyPr/>
          <a:lstStyle/>
          <a:p>
            <a:r>
              <a:rPr kumimoji="1" lang="en-US" altLang="ja-JP" dirty="0"/>
              <a:t>Discussion</a:t>
            </a:r>
            <a:endParaRPr kumimoji="1" lang="ja-JP" altLang="en-US" dirty="0"/>
          </a:p>
        </p:txBody>
      </p:sp>
      <p:sp>
        <p:nvSpPr>
          <p:cNvPr id="3" name="コンテンツ プレースホルダー 2">
            <a:extLst>
              <a:ext uri="{FF2B5EF4-FFF2-40B4-BE49-F238E27FC236}">
                <a16:creationId xmlns:a16="http://schemas.microsoft.com/office/drawing/2014/main" id="{06AA5F91-F564-F5B8-33DE-1F2A7E5C2F7D}"/>
              </a:ext>
            </a:extLst>
          </p:cNvPr>
          <p:cNvSpPr>
            <a:spLocks noGrp="1"/>
          </p:cNvSpPr>
          <p:nvPr>
            <p:ph idx="1"/>
          </p:nvPr>
        </p:nvSpPr>
        <p:spPr/>
        <p:txBody>
          <a:bodyPr/>
          <a:lstStyle/>
          <a:p>
            <a:r>
              <a:rPr kumimoji="1" lang="ja-JP" altLang="en-US" dirty="0"/>
              <a:t>今回の結果は、アンジオテンシン</a:t>
            </a:r>
            <a:r>
              <a:rPr kumimoji="1" lang="en-US" altLang="ja-JP" dirty="0"/>
              <a:t>II</a:t>
            </a:r>
            <a:r>
              <a:rPr kumimoji="1" lang="ja-JP" altLang="en-US" dirty="0"/>
              <a:t>とノルエピネフリンの予想される生理作用と一致</a:t>
            </a:r>
            <a:endParaRPr kumimoji="1" lang="en-US" altLang="ja-JP" dirty="0"/>
          </a:p>
          <a:p>
            <a:pPr marL="0" indent="0">
              <a:buNone/>
            </a:pPr>
            <a:r>
              <a:rPr kumimoji="1" lang="ja-JP" altLang="en-US" dirty="0"/>
              <a:t>→無作為化試験において確認したのは初めて</a:t>
            </a:r>
            <a:endParaRPr kumimoji="1" lang="en-US" altLang="ja-JP" dirty="0"/>
          </a:p>
          <a:p>
            <a:endParaRPr kumimoji="1" lang="ja-JP" altLang="en-US" dirty="0"/>
          </a:p>
        </p:txBody>
      </p:sp>
      <p:pic>
        <p:nvPicPr>
          <p:cNvPr id="6" name="オーディオ 5">
            <a:hlinkClick r:id="" action="ppaction://media"/>
            <a:extLst>
              <a:ext uri="{FF2B5EF4-FFF2-40B4-BE49-F238E27FC236}">
                <a16:creationId xmlns:a16="http://schemas.microsoft.com/office/drawing/2014/main" id="{C0006724-36DE-6354-597A-281D1CB3EF2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519453706"/>
      </p:ext>
    </p:extLst>
  </p:cSld>
  <p:clrMapOvr>
    <a:masterClrMapping/>
  </p:clrMapOvr>
  <mc:AlternateContent xmlns:mc="http://schemas.openxmlformats.org/markup-compatibility/2006" xmlns:p14="http://schemas.microsoft.com/office/powerpoint/2010/main">
    <mc:Choice Requires="p14">
      <p:transition spd="slow" p14:dur="2000" advTm="30841"/>
    </mc:Choice>
    <mc:Fallback xmlns="">
      <p:transition spd="slow" advTm="30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E9F82D-F1FA-5DAD-2115-0BA74A5A1125}"/>
              </a:ext>
            </a:extLst>
          </p:cNvPr>
          <p:cNvSpPr>
            <a:spLocks noGrp="1"/>
          </p:cNvSpPr>
          <p:nvPr>
            <p:ph type="title"/>
          </p:nvPr>
        </p:nvSpPr>
        <p:spPr/>
        <p:txBody>
          <a:bodyPr/>
          <a:lstStyle/>
          <a:p>
            <a:r>
              <a:rPr kumimoji="1" lang="en-US" altLang="ja-JP" dirty="0"/>
              <a:t>Discussion</a:t>
            </a:r>
            <a:endParaRPr kumimoji="1" lang="ja-JP" altLang="en-US" dirty="0"/>
          </a:p>
        </p:txBody>
      </p:sp>
      <p:sp>
        <p:nvSpPr>
          <p:cNvPr id="3" name="コンテンツ プレースホルダー 2">
            <a:extLst>
              <a:ext uri="{FF2B5EF4-FFF2-40B4-BE49-F238E27FC236}">
                <a16:creationId xmlns:a16="http://schemas.microsoft.com/office/drawing/2014/main" id="{4E5FB362-BC49-EF4E-4950-419400FEBE3D}"/>
              </a:ext>
            </a:extLst>
          </p:cNvPr>
          <p:cNvSpPr>
            <a:spLocks noGrp="1"/>
          </p:cNvSpPr>
          <p:nvPr>
            <p:ph idx="1"/>
          </p:nvPr>
        </p:nvSpPr>
        <p:spPr/>
        <p:txBody>
          <a:bodyPr/>
          <a:lstStyle/>
          <a:p>
            <a:r>
              <a:rPr kumimoji="1" lang="ja-JP" altLang="en-US" dirty="0"/>
              <a:t>本研究では一部の患者では周術期に</a:t>
            </a:r>
            <a:r>
              <a:rPr kumimoji="1" lang="en-US" altLang="ja-JP" dirty="0"/>
              <a:t>RAAS</a:t>
            </a:r>
            <a:r>
              <a:rPr kumimoji="1" lang="ja-JP" altLang="en-US" dirty="0"/>
              <a:t>の調節異常が示唆された</a:t>
            </a:r>
            <a:endParaRPr kumimoji="1" lang="en-US" altLang="ja-JP" dirty="0"/>
          </a:p>
          <a:p>
            <a:endParaRPr lang="en-US" altLang="ja-JP" dirty="0"/>
          </a:p>
          <a:p>
            <a:r>
              <a:rPr kumimoji="1" lang="ja-JP" altLang="en-US" dirty="0"/>
              <a:t>高レニン血症患者ではアンギオテンシン</a:t>
            </a:r>
            <a:r>
              <a:rPr kumimoji="1" lang="en-US" altLang="ja-JP" dirty="0"/>
              <a:t>Ⅱ</a:t>
            </a:r>
            <a:r>
              <a:rPr kumimoji="1" lang="ja-JP" altLang="en-US" dirty="0"/>
              <a:t>が欠乏している可能性があり、アンギオテンシン</a:t>
            </a:r>
            <a:r>
              <a:rPr kumimoji="1" lang="en-US" altLang="ja-JP" dirty="0"/>
              <a:t>Ⅱ</a:t>
            </a:r>
            <a:r>
              <a:rPr kumimoji="1" lang="ja-JP" altLang="en-US" dirty="0"/>
              <a:t>に対する感受性の亢進がノルエピネフリンなどの従来の血管収縮薬に対する抵抗性の原因と考えられアンギオテンシン</a:t>
            </a:r>
            <a:r>
              <a:rPr kumimoji="1" lang="en-US" altLang="ja-JP" dirty="0"/>
              <a:t>Ⅱ</a:t>
            </a:r>
            <a:r>
              <a:rPr kumimoji="1" lang="ja-JP" altLang="en-US" dirty="0"/>
              <a:t>の投与を推進する根拠となる</a:t>
            </a:r>
          </a:p>
        </p:txBody>
      </p:sp>
      <p:pic>
        <p:nvPicPr>
          <p:cNvPr id="5" name="オーディオ 4">
            <a:hlinkClick r:id="" action="ppaction://media"/>
            <a:extLst>
              <a:ext uri="{FF2B5EF4-FFF2-40B4-BE49-F238E27FC236}">
                <a16:creationId xmlns:a16="http://schemas.microsoft.com/office/drawing/2014/main" id="{B95603BD-D7B0-F769-DE7F-8A6694AE8C2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273540895"/>
      </p:ext>
    </p:extLst>
  </p:cSld>
  <p:clrMapOvr>
    <a:masterClrMapping/>
  </p:clrMapOvr>
  <mc:AlternateContent xmlns:mc="http://schemas.openxmlformats.org/markup-compatibility/2006" xmlns:p14="http://schemas.microsoft.com/office/powerpoint/2010/main">
    <mc:Choice Requires="p14">
      <p:transition spd="slow" p14:dur="2000" advTm="53171"/>
    </mc:Choice>
    <mc:Fallback xmlns="">
      <p:transition spd="slow" advTm="53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CEA79F-7B74-F0AE-44AA-E2820489F56F}"/>
              </a:ext>
            </a:extLst>
          </p:cNvPr>
          <p:cNvSpPr>
            <a:spLocks noGrp="1"/>
          </p:cNvSpPr>
          <p:nvPr>
            <p:ph type="title"/>
          </p:nvPr>
        </p:nvSpPr>
        <p:spPr/>
        <p:txBody>
          <a:bodyPr/>
          <a:lstStyle/>
          <a:p>
            <a:r>
              <a:rPr kumimoji="1" lang="en-US" altLang="ja-JP" dirty="0"/>
              <a:t>Discussion</a:t>
            </a:r>
            <a:endParaRPr kumimoji="1" lang="ja-JP" altLang="en-US" dirty="0"/>
          </a:p>
        </p:txBody>
      </p:sp>
      <p:sp>
        <p:nvSpPr>
          <p:cNvPr id="3" name="コンテンツ プレースホルダー 2">
            <a:extLst>
              <a:ext uri="{FF2B5EF4-FFF2-40B4-BE49-F238E27FC236}">
                <a16:creationId xmlns:a16="http://schemas.microsoft.com/office/drawing/2014/main" id="{7308D47A-005F-C0FE-01FF-02BEF0B8570F}"/>
              </a:ext>
            </a:extLst>
          </p:cNvPr>
          <p:cNvSpPr>
            <a:spLocks noGrp="1"/>
          </p:cNvSpPr>
          <p:nvPr>
            <p:ph idx="1"/>
          </p:nvPr>
        </p:nvSpPr>
        <p:spPr/>
        <p:txBody>
          <a:bodyPr/>
          <a:lstStyle/>
          <a:p>
            <a:r>
              <a:rPr kumimoji="1" lang="ja-JP" altLang="en-US" dirty="0"/>
              <a:t>本研究の長所は周術期の</a:t>
            </a:r>
            <a:r>
              <a:rPr kumimoji="1" lang="en-US" altLang="ja-JP" dirty="0"/>
              <a:t>RAAS</a:t>
            </a:r>
            <a:r>
              <a:rPr kumimoji="1" lang="ja-JP" altLang="en-US" dirty="0"/>
              <a:t>の変化をマッピングした唯一の試験でありランダム盲検化された</a:t>
            </a:r>
            <a:r>
              <a:rPr kumimoji="1" lang="en-US" altLang="ja-JP" dirty="0"/>
              <a:t>RAA</a:t>
            </a:r>
            <a:r>
              <a:rPr kumimoji="1" lang="ja-JP" altLang="en-US" dirty="0"/>
              <a:t>系の外因成分を投与した点</a:t>
            </a:r>
          </a:p>
        </p:txBody>
      </p:sp>
      <p:pic>
        <p:nvPicPr>
          <p:cNvPr id="5" name="オーディオ 4">
            <a:hlinkClick r:id="" action="ppaction://media"/>
            <a:extLst>
              <a:ext uri="{FF2B5EF4-FFF2-40B4-BE49-F238E27FC236}">
                <a16:creationId xmlns:a16="http://schemas.microsoft.com/office/drawing/2014/main" id="{B5A6D5E3-863F-87F2-CDAC-930FB95A817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78163794"/>
      </p:ext>
    </p:extLst>
  </p:cSld>
  <p:clrMapOvr>
    <a:masterClrMapping/>
  </p:clrMapOvr>
  <mc:AlternateContent xmlns:mc="http://schemas.openxmlformats.org/markup-compatibility/2006" xmlns:p14="http://schemas.microsoft.com/office/powerpoint/2010/main">
    <mc:Choice Requires="p14">
      <p:transition spd="slow" p14:dur="2000" advTm="10709"/>
    </mc:Choice>
    <mc:Fallback xmlns="">
      <p:transition spd="slow" advTm="10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FA3CDC-2B96-C8FE-C8D1-67F9B1360612}"/>
              </a:ext>
            </a:extLst>
          </p:cNvPr>
          <p:cNvSpPr>
            <a:spLocks noGrp="1"/>
          </p:cNvSpPr>
          <p:nvPr>
            <p:ph type="title"/>
          </p:nvPr>
        </p:nvSpPr>
        <p:spPr/>
        <p:txBody>
          <a:bodyPr/>
          <a:lstStyle/>
          <a:p>
            <a:r>
              <a:rPr kumimoji="1" lang="ja-JP" altLang="en-US" dirty="0"/>
              <a:t>Ｌ</a:t>
            </a:r>
            <a:r>
              <a:rPr kumimoji="1" lang="en-US" altLang="ja-JP" dirty="0"/>
              <a:t>imitation</a:t>
            </a:r>
            <a:endParaRPr kumimoji="1" lang="ja-JP" altLang="en-US" dirty="0"/>
          </a:p>
        </p:txBody>
      </p:sp>
      <p:sp>
        <p:nvSpPr>
          <p:cNvPr id="3" name="コンテンツ プレースホルダー 2">
            <a:extLst>
              <a:ext uri="{FF2B5EF4-FFF2-40B4-BE49-F238E27FC236}">
                <a16:creationId xmlns:a16="http://schemas.microsoft.com/office/drawing/2014/main" id="{F635121C-6E65-DD26-2211-B2B7723DCBFC}"/>
              </a:ext>
            </a:extLst>
          </p:cNvPr>
          <p:cNvSpPr>
            <a:spLocks noGrp="1"/>
          </p:cNvSpPr>
          <p:nvPr>
            <p:ph idx="1"/>
          </p:nvPr>
        </p:nvSpPr>
        <p:spPr/>
        <p:txBody>
          <a:bodyPr/>
          <a:lstStyle/>
          <a:p>
            <a:r>
              <a:rPr kumimoji="1" lang="ja-JP" altLang="en-US" dirty="0"/>
              <a:t>アンジオテンシン</a:t>
            </a:r>
            <a:r>
              <a:rPr kumimoji="1" lang="en-US" altLang="ja-JP" dirty="0"/>
              <a:t>I</a:t>
            </a:r>
            <a:r>
              <a:rPr kumimoji="1" lang="ja-JP" altLang="en-US" dirty="0"/>
              <a:t>や</a:t>
            </a:r>
            <a:r>
              <a:rPr kumimoji="1" lang="en-US" altLang="ja-JP" dirty="0"/>
              <a:t>II</a:t>
            </a:r>
            <a:r>
              <a:rPr kumimoji="1" lang="ja-JP" altLang="en-US" dirty="0"/>
              <a:t>の濃度を測定することができなかった</a:t>
            </a:r>
            <a:endParaRPr kumimoji="1" lang="en-US" altLang="ja-JP" dirty="0"/>
          </a:p>
          <a:p>
            <a:endParaRPr lang="en-US" altLang="ja-JP" dirty="0"/>
          </a:p>
          <a:p>
            <a:r>
              <a:rPr kumimoji="1" lang="ja-JP" altLang="en-US" dirty="0"/>
              <a:t>試験の性質と試験薬の血圧に対する漸増のため、試験薬の投与を受けた患者数は試験期間中に減少した</a:t>
            </a:r>
            <a:endParaRPr kumimoji="1" lang="en-US" altLang="ja-JP" dirty="0"/>
          </a:p>
          <a:p>
            <a:endParaRPr lang="en-US" altLang="ja-JP" dirty="0"/>
          </a:p>
          <a:p>
            <a:r>
              <a:rPr kumimoji="1" lang="en-US" altLang="ja-JP" dirty="0" err="1"/>
              <a:t>RAASi</a:t>
            </a:r>
            <a:r>
              <a:rPr kumimoji="1" lang="ja-JP" altLang="en-US" dirty="0"/>
              <a:t>薬剤薬剤の投与中止は標準化されていない</a:t>
            </a:r>
          </a:p>
        </p:txBody>
      </p:sp>
      <p:pic>
        <p:nvPicPr>
          <p:cNvPr id="4" name="オーディオ 3">
            <a:hlinkClick r:id="" action="ppaction://media"/>
            <a:extLst>
              <a:ext uri="{FF2B5EF4-FFF2-40B4-BE49-F238E27FC236}">
                <a16:creationId xmlns:a16="http://schemas.microsoft.com/office/drawing/2014/main" id="{9CEB6965-2F0F-A23A-4B33-E221389B42E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56434606"/>
      </p:ext>
    </p:extLst>
  </p:cSld>
  <p:clrMapOvr>
    <a:masterClrMapping/>
  </p:clrMapOvr>
  <mc:AlternateContent xmlns:mc="http://schemas.openxmlformats.org/markup-compatibility/2006" xmlns:p14="http://schemas.microsoft.com/office/powerpoint/2010/main">
    <mc:Choice Requires="p14">
      <p:transition spd="slow" p14:dur="2000" advTm="59906"/>
    </mc:Choice>
    <mc:Fallback xmlns="">
      <p:transition spd="slow" advTm="59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B43FA6-A234-D1C3-06D9-D012F361F08B}"/>
              </a:ext>
            </a:extLst>
          </p:cNvPr>
          <p:cNvSpPr>
            <a:spLocks noGrp="1"/>
          </p:cNvSpPr>
          <p:nvPr>
            <p:ph type="title"/>
          </p:nvPr>
        </p:nvSpPr>
        <p:spPr/>
        <p:txBody>
          <a:bodyPr/>
          <a:lstStyle/>
          <a:p>
            <a:r>
              <a:rPr kumimoji="1" lang="ja-JP" altLang="en-US" dirty="0"/>
              <a:t>結論</a:t>
            </a:r>
          </a:p>
        </p:txBody>
      </p:sp>
      <p:sp>
        <p:nvSpPr>
          <p:cNvPr id="3" name="コンテンツ プレースホルダー 2">
            <a:extLst>
              <a:ext uri="{FF2B5EF4-FFF2-40B4-BE49-F238E27FC236}">
                <a16:creationId xmlns:a16="http://schemas.microsoft.com/office/drawing/2014/main" id="{A67F9A3F-6D81-8655-1E62-D87DD92F1EA5}"/>
              </a:ext>
            </a:extLst>
          </p:cNvPr>
          <p:cNvSpPr>
            <a:spLocks noGrp="1"/>
          </p:cNvSpPr>
          <p:nvPr>
            <p:ph idx="1"/>
          </p:nvPr>
        </p:nvSpPr>
        <p:spPr/>
        <p:txBody>
          <a:bodyPr/>
          <a:lstStyle/>
          <a:p>
            <a:r>
              <a:rPr kumimoji="1" lang="ja-JP" altLang="en-US" dirty="0"/>
              <a:t>アンギオテンシン</a:t>
            </a:r>
            <a:r>
              <a:rPr kumimoji="1" lang="en-US" altLang="ja-JP" dirty="0"/>
              <a:t>Ⅱ</a:t>
            </a:r>
            <a:r>
              <a:rPr kumimoji="1" lang="ja-JP" altLang="en-US" dirty="0"/>
              <a:t>投与群ではノルエピネフリン投与群と比較して血漿アルドステロン濃度を維持したまま血漿レニン濃度を抑制した</a:t>
            </a:r>
            <a:endParaRPr kumimoji="1" lang="en-US" altLang="ja-JP" dirty="0"/>
          </a:p>
          <a:p>
            <a:endParaRPr lang="en-US" altLang="ja-JP" dirty="0"/>
          </a:p>
          <a:p>
            <a:r>
              <a:rPr kumimoji="1" lang="ja-JP" altLang="en-US" dirty="0"/>
              <a:t>手術前の血漿レニン濃度の高値は手術後のノルエピネフリンの必要性と関連していた</a:t>
            </a:r>
          </a:p>
        </p:txBody>
      </p:sp>
      <p:pic>
        <p:nvPicPr>
          <p:cNvPr id="4" name="オーディオ 3">
            <a:hlinkClick r:id="" action="ppaction://media"/>
            <a:extLst>
              <a:ext uri="{FF2B5EF4-FFF2-40B4-BE49-F238E27FC236}">
                <a16:creationId xmlns:a16="http://schemas.microsoft.com/office/drawing/2014/main" id="{852F37F1-395A-4FC5-5DB9-99247B62B67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03836973"/>
      </p:ext>
    </p:extLst>
  </p:cSld>
  <p:clrMapOvr>
    <a:masterClrMapping/>
  </p:clrMapOvr>
  <mc:AlternateContent xmlns:mc="http://schemas.openxmlformats.org/markup-compatibility/2006" xmlns:p14="http://schemas.microsoft.com/office/powerpoint/2010/main">
    <mc:Choice Requires="p14">
      <p:transition spd="slow" p14:dur="2000" advTm="20621"/>
    </mc:Choice>
    <mc:Fallback xmlns="">
      <p:transition spd="slow" advTm="20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8D007F-56D8-17CE-8577-F7AC6BA7FC4D}"/>
              </a:ext>
            </a:extLst>
          </p:cNvPr>
          <p:cNvSpPr>
            <a:spLocks noGrp="1"/>
          </p:cNvSpPr>
          <p:nvPr>
            <p:ph type="title"/>
          </p:nvPr>
        </p:nvSpPr>
        <p:spPr/>
        <p:txBody>
          <a:bodyPr/>
          <a:lstStyle/>
          <a:p>
            <a:r>
              <a:rPr kumimoji="1" lang="en-US" altLang="ja-JP" dirty="0"/>
              <a:t>Key point</a:t>
            </a:r>
            <a:endParaRPr kumimoji="1" lang="ja-JP" altLang="en-US" dirty="0"/>
          </a:p>
        </p:txBody>
      </p:sp>
      <p:sp>
        <p:nvSpPr>
          <p:cNvPr id="3" name="コンテンツ プレースホルダー 2">
            <a:extLst>
              <a:ext uri="{FF2B5EF4-FFF2-40B4-BE49-F238E27FC236}">
                <a16:creationId xmlns:a16="http://schemas.microsoft.com/office/drawing/2014/main" id="{F66691F4-BB15-A427-96ED-3284F83F1867}"/>
              </a:ext>
            </a:extLst>
          </p:cNvPr>
          <p:cNvSpPr>
            <a:spLocks noGrp="1"/>
          </p:cNvSpPr>
          <p:nvPr>
            <p:ph idx="1"/>
          </p:nvPr>
        </p:nvSpPr>
        <p:spPr/>
        <p:txBody>
          <a:bodyPr>
            <a:normAutofit fontScale="92500" lnSpcReduction="10000"/>
          </a:bodyPr>
          <a:lstStyle/>
          <a:p>
            <a:r>
              <a:rPr kumimoji="1" lang="ja-JP" altLang="en-US" dirty="0"/>
              <a:t>アンギオテンシン</a:t>
            </a:r>
            <a:r>
              <a:rPr kumimoji="1" lang="en-US" altLang="ja-JP" dirty="0"/>
              <a:t>Ⅱ</a:t>
            </a:r>
            <a:r>
              <a:rPr kumimoji="1" lang="ja-JP" altLang="en-US" dirty="0"/>
              <a:t>は心臓手術後の</a:t>
            </a:r>
            <a:r>
              <a:rPr kumimoji="1" lang="en-US" altLang="ja-JP" dirty="0" err="1"/>
              <a:t>Vasoplegic</a:t>
            </a:r>
            <a:r>
              <a:rPr kumimoji="1" lang="ja-JP" altLang="en-US" dirty="0"/>
              <a:t>なショックやカテコラミン依存性のショックの治療に使われるがその機序は不明である</a:t>
            </a:r>
            <a:endParaRPr kumimoji="1" lang="en-US" altLang="ja-JP" dirty="0"/>
          </a:p>
          <a:p>
            <a:endParaRPr lang="en-US" altLang="ja-JP" dirty="0"/>
          </a:p>
          <a:p>
            <a:r>
              <a:rPr kumimoji="1" lang="ja-JP" altLang="en-US" dirty="0"/>
              <a:t>アンギオテンシン</a:t>
            </a:r>
            <a:r>
              <a:rPr kumimoji="1" lang="en-US" altLang="ja-JP" dirty="0"/>
              <a:t>Ⅱ</a:t>
            </a:r>
            <a:r>
              <a:rPr kumimoji="1" lang="ja-JP" altLang="en-US" dirty="0"/>
              <a:t>の外的投与がノルエピネフリンと比較してアルドステロン濃度を保ったまま血漿レニン濃度を抑制した</a:t>
            </a:r>
            <a:endParaRPr kumimoji="1" lang="en-US" altLang="ja-JP" dirty="0"/>
          </a:p>
          <a:p>
            <a:endParaRPr kumimoji="1" lang="en-US" altLang="ja-JP" dirty="0"/>
          </a:p>
          <a:p>
            <a:r>
              <a:rPr kumimoji="1" lang="ja-JP" altLang="en-US" dirty="0"/>
              <a:t>血漿レニン濃度の高値はノルエピエピネフリンの必要性と関連していたがアンギオテンシン</a:t>
            </a:r>
            <a:r>
              <a:rPr kumimoji="1" lang="en-US" altLang="ja-JP" dirty="0"/>
              <a:t>Ⅱ</a:t>
            </a:r>
            <a:r>
              <a:rPr kumimoji="1" lang="ja-JP" altLang="en-US" dirty="0"/>
              <a:t>との関連は認められなかった</a:t>
            </a:r>
            <a:endParaRPr kumimoji="1" lang="en-US" altLang="ja-JP" dirty="0"/>
          </a:p>
          <a:p>
            <a:endParaRPr lang="en-US" altLang="ja-JP" dirty="0"/>
          </a:p>
          <a:p>
            <a:endParaRPr kumimoji="1" lang="en-US" altLang="ja-JP" dirty="0"/>
          </a:p>
          <a:p>
            <a:endParaRPr kumimoji="1" lang="ja-JP" altLang="en-US" dirty="0"/>
          </a:p>
        </p:txBody>
      </p:sp>
      <p:pic>
        <p:nvPicPr>
          <p:cNvPr id="4" name="オーディオ 3">
            <a:hlinkClick r:id="" action="ppaction://media"/>
            <a:extLst>
              <a:ext uri="{FF2B5EF4-FFF2-40B4-BE49-F238E27FC236}">
                <a16:creationId xmlns:a16="http://schemas.microsoft.com/office/drawing/2014/main" id="{839B2CA0-EBE8-035D-95FC-EFE38C94CDC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761886307"/>
      </p:ext>
    </p:extLst>
  </p:cSld>
  <p:clrMapOvr>
    <a:masterClrMapping/>
  </p:clrMapOvr>
  <mc:AlternateContent xmlns:mc="http://schemas.openxmlformats.org/markup-compatibility/2006" xmlns:p14="http://schemas.microsoft.com/office/powerpoint/2010/main">
    <mc:Choice Requires="p14">
      <p:transition spd="slow" p14:dur="2000" advTm="4184"/>
    </mc:Choice>
    <mc:Fallback xmlns="">
      <p:transition spd="slow" advTm="4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644BDD-6002-9FD6-B721-08E60F4577AD}"/>
              </a:ext>
            </a:extLst>
          </p:cNvPr>
          <p:cNvSpPr>
            <a:spLocks noGrp="1"/>
          </p:cNvSpPr>
          <p:nvPr>
            <p:ph type="title"/>
          </p:nvPr>
        </p:nvSpPr>
        <p:spPr/>
        <p:txBody>
          <a:bodyPr/>
          <a:lstStyle/>
          <a:p>
            <a:r>
              <a:rPr kumimoji="1" lang="ja-JP" altLang="en-US" dirty="0"/>
              <a:t>背景</a:t>
            </a:r>
          </a:p>
        </p:txBody>
      </p:sp>
      <p:sp>
        <p:nvSpPr>
          <p:cNvPr id="3" name="コンテンツ プレースホルダー 2">
            <a:extLst>
              <a:ext uri="{FF2B5EF4-FFF2-40B4-BE49-F238E27FC236}">
                <a16:creationId xmlns:a16="http://schemas.microsoft.com/office/drawing/2014/main" id="{86F423A0-E03C-C9E8-548A-E5532373BF7F}"/>
              </a:ext>
            </a:extLst>
          </p:cNvPr>
          <p:cNvSpPr>
            <a:spLocks noGrp="1"/>
          </p:cNvSpPr>
          <p:nvPr>
            <p:ph idx="1"/>
          </p:nvPr>
        </p:nvSpPr>
        <p:spPr/>
        <p:txBody>
          <a:bodyPr/>
          <a:lstStyle/>
          <a:p>
            <a:r>
              <a:rPr kumimoji="1" lang="ja-JP" altLang="en-US" dirty="0"/>
              <a:t>心臓手術患者ではアンギオテンシン</a:t>
            </a:r>
            <a:r>
              <a:rPr kumimoji="1" lang="en-US" altLang="ja-JP" dirty="0"/>
              <a:t>Ⅱ</a:t>
            </a:r>
            <a:r>
              <a:rPr kumimoji="1" lang="ja-JP" altLang="en-US" dirty="0"/>
              <a:t>が欠乏している可能性がある</a:t>
            </a:r>
            <a:endParaRPr kumimoji="1" lang="en-US" altLang="ja-JP" dirty="0"/>
          </a:p>
          <a:p>
            <a:endParaRPr lang="en-US" altLang="ja-JP" dirty="0"/>
          </a:p>
          <a:p>
            <a:r>
              <a:rPr kumimoji="1" lang="ja-JP" altLang="en-US" dirty="0"/>
              <a:t>心臓手術における</a:t>
            </a:r>
            <a:r>
              <a:rPr kumimoji="1" lang="en-US" altLang="ja-JP" dirty="0"/>
              <a:t>RAA</a:t>
            </a:r>
            <a:r>
              <a:rPr kumimoji="1" lang="ja-JP" altLang="en-US" dirty="0"/>
              <a:t>系の役割・アンギオテンシン</a:t>
            </a:r>
            <a:r>
              <a:rPr kumimoji="1" lang="en-US" altLang="ja-JP" dirty="0"/>
              <a:t>Ⅱ</a:t>
            </a:r>
            <a:r>
              <a:rPr kumimoji="1" lang="ja-JP" altLang="en-US" dirty="0"/>
              <a:t>の臨床的効果を研究する必要性が示唆されている</a:t>
            </a:r>
          </a:p>
        </p:txBody>
      </p:sp>
      <p:pic>
        <p:nvPicPr>
          <p:cNvPr id="6" name="オーディオ 5">
            <a:hlinkClick r:id="" action="ppaction://media"/>
            <a:extLst>
              <a:ext uri="{FF2B5EF4-FFF2-40B4-BE49-F238E27FC236}">
                <a16:creationId xmlns:a16="http://schemas.microsoft.com/office/drawing/2014/main" id="{C14CD124-8CDC-7A79-CA2A-84D2F00CE58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704292911"/>
      </p:ext>
    </p:extLst>
  </p:cSld>
  <p:clrMapOvr>
    <a:masterClrMapping/>
  </p:clrMapOvr>
  <mc:AlternateContent xmlns:mc="http://schemas.openxmlformats.org/markup-compatibility/2006" xmlns:p14="http://schemas.microsoft.com/office/powerpoint/2010/main">
    <mc:Choice Requires="p14">
      <p:transition spd="slow" p14:dur="2000" advTm="36679"/>
    </mc:Choice>
    <mc:Fallback xmlns="">
      <p:transition spd="slow" advTm="36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11BB51-4A42-A87F-F730-720EC5DCD8D4}"/>
              </a:ext>
            </a:extLst>
          </p:cNvPr>
          <p:cNvSpPr>
            <a:spLocks noGrp="1"/>
          </p:cNvSpPr>
          <p:nvPr>
            <p:ph type="title"/>
          </p:nvPr>
        </p:nvSpPr>
        <p:spPr/>
        <p:txBody>
          <a:bodyPr>
            <a:normAutofit/>
          </a:bodyPr>
          <a:lstStyle/>
          <a:p>
            <a:r>
              <a:rPr kumimoji="1" lang="ja-JP" altLang="en-US" dirty="0"/>
              <a:t>目的</a:t>
            </a:r>
          </a:p>
        </p:txBody>
      </p:sp>
      <p:sp>
        <p:nvSpPr>
          <p:cNvPr id="3" name="コンテンツ プレースホルダー 2">
            <a:extLst>
              <a:ext uri="{FF2B5EF4-FFF2-40B4-BE49-F238E27FC236}">
                <a16:creationId xmlns:a16="http://schemas.microsoft.com/office/drawing/2014/main" id="{74251D5D-F01C-320D-33E0-F702C4AEC5B9}"/>
              </a:ext>
            </a:extLst>
          </p:cNvPr>
          <p:cNvSpPr>
            <a:spLocks noGrp="1"/>
          </p:cNvSpPr>
          <p:nvPr>
            <p:ph idx="1"/>
          </p:nvPr>
        </p:nvSpPr>
        <p:spPr/>
        <p:txBody>
          <a:bodyPr/>
          <a:lstStyle/>
          <a:p>
            <a:r>
              <a:rPr kumimoji="1" lang="ja-JP" altLang="en-US" dirty="0"/>
              <a:t>心臓手術患者においてノルエピネフリンとアンギオテンシン</a:t>
            </a:r>
            <a:r>
              <a:rPr kumimoji="1" lang="en-US" altLang="ja-JP" dirty="0"/>
              <a:t>Ⅱ</a:t>
            </a:r>
            <a:r>
              <a:rPr kumimoji="1" lang="ja-JP" altLang="en-US" dirty="0"/>
              <a:t>を比較して、アンギオテンシン</a:t>
            </a:r>
            <a:r>
              <a:rPr kumimoji="1" lang="en-US" altLang="ja-JP" dirty="0"/>
              <a:t>Ⅱ</a:t>
            </a:r>
            <a:r>
              <a:rPr kumimoji="1" lang="ja-JP" altLang="en-US" dirty="0"/>
              <a:t>は術後の血漿レニン濃度を抑制する一方でアルドステロン濃度を維持するのではないか</a:t>
            </a:r>
            <a:endParaRPr kumimoji="1" lang="en-US" altLang="ja-JP" dirty="0"/>
          </a:p>
          <a:p>
            <a:endParaRPr lang="en-US" altLang="ja-JP" dirty="0"/>
          </a:p>
          <a:p>
            <a:r>
              <a:rPr kumimoji="1" lang="ja-JP" altLang="en-US" dirty="0"/>
              <a:t>血漿レニン濃度の高値は術後のノルエピネフリンの必要量と関係するか</a:t>
            </a:r>
            <a:endParaRPr lang="en-US" altLang="ja-JP" dirty="0"/>
          </a:p>
          <a:p>
            <a:endParaRPr lang="en-US" altLang="ja-JP" dirty="0"/>
          </a:p>
          <a:p>
            <a:r>
              <a:rPr kumimoji="1" lang="ja-JP" altLang="en-US" dirty="0"/>
              <a:t>術前の</a:t>
            </a:r>
            <a:r>
              <a:rPr kumimoji="1" lang="en-US" altLang="ja-JP" dirty="0"/>
              <a:t>ACE</a:t>
            </a:r>
            <a:r>
              <a:rPr kumimoji="1" lang="ja-JP" altLang="en-US" dirty="0"/>
              <a:t>阻害薬の投与により血漿レニン濃度が上昇するか</a:t>
            </a:r>
          </a:p>
        </p:txBody>
      </p:sp>
      <p:pic>
        <p:nvPicPr>
          <p:cNvPr id="4" name="オーディオ 3">
            <a:hlinkClick r:id="" action="ppaction://media"/>
            <a:extLst>
              <a:ext uri="{FF2B5EF4-FFF2-40B4-BE49-F238E27FC236}">
                <a16:creationId xmlns:a16="http://schemas.microsoft.com/office/drawing/2014/main" id="{8DB2AD7D-7A45-9533-C7B9-C1114A9B100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889133581"/>
      </p:ext>
    </p:extLst>
  </p:cSld>
  <p:clrMapOvr>
    <a:masterClrMapping/>
  </p:clrMapOvr>
  <mc:AlternateContent xmlns:mc="http://schemas.openxmlformats.org/markup-compatibility/2006" xmlns:p14="http://schemas.microsoft.com/office/powerpoint/2010/main">
    <mc:Choice Requires="p14">
      <p:transition spd="slow" p14:dur="2000" advTm="33383"/>
    </mc:Choice>
    <mc:Fallback xmlns="">
      <p:transition spd="slow" advTm="33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8A5D81-72D7-973E-B38B-59BB7687091B}"/>
              </a:ext>
            </a:extLst>
          </p:cNvPr>
          <p:cNvSpPr>
            <a:spLocks noGrp="1"/>
          </p:cNvSpPr>
          <p:nvPr>
            <p:ph type="title"/>
          </p:nvPr>
        </p:nvSpPr>
        <p:spPr/>
        <p:txBody>
          <a:bodyPr/>
          <a:lstStyle/>
          <a:p>
            <a:r>
              <a:rPr kumimoji="1" lang="ja-JP" altLang="en-US" dirty="0"/>
              <a:t>方法</a:t>
            </a:r>
          </a:p>
        </p:txBody>
      </p:sp>
      <p:sp>
        <p:nvSpPr>
          <p:cNvPr id="3" name="コンテンツ プレースホルダー 2">
            <a:extLst>
              <a:ext uri="{FF2B5EF4-FFF2-40B4-BE49-F238E27FC236}">
                <a16:creationId xmlns:a16="http://schemas.microsoft.com/office/drawing/2014/main" id="{7EFEC11B-B8B8-76CD-8FA7-469DBBC4C3E5}"/>
              </a:ext>
            </a:extLst>
          </p:cNvPr>
          <p:cNvSpPr>
            <a:spLocks noGrp="1"/>
          </p:cNvSpPr>
          <p:nvPr>
            <p:ph idx="1"/>
          </p:nvPr>
        </p:nvSpPr>
        <p:spPr/>
        <p:txBody>
          <a:bodyPr/>
          <a:lstStyle/>
          <a:p>
            <a:endParaRPr kumimoji="1" lang="ja-JP" altLang="en-US"/>
          </a:p>
        </p:txBody>
      </p:sp>
      <p:pic>
        <p:nvPicPr>
          <p:cNvPr id="4" name="オーディオ 3">
            <a:hlinkClick r:id="" action="ppaction://media"/>
            <a:extLst>
              <a:ext uri="{FF2B5EF4-FFF2-40B4-BE49-F238E27FC236}">
                <a16:creationId xmlns:a16="http://schemas.microsoft.com/office/drawing/2014/main" id="{C3FAA9DF-6EF3-2B09-EB24-582D779F850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889135620"/>
      </p:ext>
    </p:extLst>
  </p:cSld>
  <p:clrMapOvr>
    <a:masterClrMapping/>
  </p:clrMapOvr>
  <mc:AlternateContent xmlns:mc="http://schemas.openxmlformats.org/markup-compatibility/2006" xmlns:p14="http://schemas.microsoft.com/office/powerpoint/2010/main">
    <mc:Choice Requires="p14">
      <p:transition spd="slow" p14:dur="2000" advTm="1973"/>
    </mc:Choice>
    <mc:Fallback xmlns="">
      <p:transition spd="slow" advTm="1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069A59-173B-B7AA-A7DD-E71A8288DE18}"/>
              </a:ext>
            </a:extLst>
          </p:cNvPr>
          <p:cNvSpPr>
            <a:spLocks noGrp="1"/>
          </p:cNvSpPr>
          <p:nvPr>
            <p:ph type="title"/>
          </p:nvPr>
        </p:nvSpPr>
        <p:spPr/>
        <p:txBody>
          <a:bodyPr/>
          <a:lstStyle/>
          <a:p>
            <a:r>
              <a:rPr kumimoji="1" lang="en-US" altLang="ja-JP" dirty="0"/>
              <a:t>Study design</a:t>
            </a:r>
            <a:endParaRPr kumimoji="1" lang="ja-JP" altLang="en-US" dirty="0"/>
          </a:p>
        </p:txBody>
      </p:sp>
      <p:sp>
        <p:nvSpPr>
          <p:cNvPr id="3" name="コンテンツ プレースホルダー 2">
            <a:extLst>
              <a:ext uri="{FF2B5EF4-FFF2-40B4-BE49-F238E27FC236}">
                <a16:creationId xmlns:a16="http://schemas.microsoft.com/office/drawing/2014/main" id="{B731212C-0CFE-25DD-3287-E5C56CA8CE29}"/>
              </a:ext>
            </a:extLst>
          </p:cNvPr>
          <p:cNvSpPr>
            <a:spLocks noGrp="1"/>
          </p:cNvSpPr>
          <p:nvPr>
            <p:ph idx="1"/>
          </p:nvPr>
        </p:nvSpPr>
        <p:spPr/>
        <p:txBody>
          <a:bodyPr/>
          <a:lstStyle/>
          <a:p>
            <a:r>
              <a:rPr kumimoji="1" lang="ja-JP" altLang="en-US" dirty="0"/>
              <a:t>二施設における二重盲検化無作為比較試験</a:t>
            </a:r>
            <a:endParaRPr kumimoji="1" lang="en-US" altLang="ja-JP" dirty="0"/>
          </a:p>
          <a:p>
            <a:endParaRPr lang="en-US" altLang="ja-JP" dirty="0"/>
          </a:p>
          <a:p>
            <a:r>
              <a:rPr kumimoji="1" lang="ja-JP" altLang="en-US" dirty="0"/>
              <a:t>心臓手術患者に対して標的血圧と保つためにノルエピネプリンもしくあアンギオテンシン</a:t>
            </a:r>
            <a:r>
              <a:rPr kumimoji="1" lang="en-US" altLang="ja-JP" dirty="0"/>
              <a:t>Ⅱ</a:t>
            </a:r>
            <a:r>
              <a:rPr kumimoji="1" lang="ja-JP" altLang="en-US" dirty="0"/>
              <a:t>を投与</a:t>
            </a:r>
            <a:endParaRPr kumimoji="1" lang="en-US" altLang="ja-JP" dirty="0"/>
          </a:p>
          <a:p>
            <a:endParaRPr lang="en-US" altLang="ja-JP" dirty="0"/>
          </a:p>
          <a:p>
            <a:r>
              <a:rPr kumimoji="1" lang="ja-JP" altLang="en-US" dirty="0"/>
              <a:t>手術開始前、</a:t>
            </a:r>
            <a:r>
              <a:rPr kumimoji="1" lang="en-US" altLang="ja-JP" dirty="0"/>
              <a:t>ICU</a:t>
            </a:r>
            <a:r>
              <a:rPr kumimoji="1" lang="ja-JP" altLang="en-US" dirty="0"/>
              <a:t>入室時、手術後</a:t>
            </a:r>
            <a:r>
              <a:rPr kumimoji="1" lang="en-US" altLang="ja-JP" dirty="0"/>
              <a:t>24</a:t>
            </a:r>
            <a:r>
              <a:rPr kumimoji="1" lang="ja-JP" altLang="en-US" dirty="0"/>
              <a:t>時間での血漿レニン濃度・血漿アルドステロン濃度・</a:t>
            </a:r>
            <a:r>
              <a:rPr kumimoji="1" lang="en-US" altLang="ja-JP" dirty="0"/>
              <a:t>DPP3</a:t>
            </a:r>
            <a:r>
              <a:rPr kumimoji="1" lang="ja-JP" altLang="en-US" dirty="0"/>
              <a:t>・</a:t>
            </a:r>
            <a:r>
              <a:rPr kumimoji="1" lang="en-US" altLang="ja-JP" dirty="0"/>
              <a:t>ACE2</a:t>
            </a:r>
            <a:r>
              <a:rPr kumimoji="1" lang="ja-JP" altLang="en-US" dirty="0"/>
              <a:t>活性を測定</a:t>
            </a:r>
            <a:endParaRPr kumimoji="1" lang="en-US" altLang="ja-JP" dirty="0"/>
          </a:p>
        </p:txBody>
      </p:sp>
      <p:pic>
        <p:nvPicPr>
          <p:cNvPr id="4" name="オーディオ 3">
            <a:hlinkClick r:id="" action="ppaction://media"/>
            <a:extLst>
              <a:ext uri="{FF2B5EF4-FFF2-40B4-BE49-F238E27FC236}">
                <a16:creationId xmlns:a16="http://schemas.microsoft.com/office/drawing/2014/main" id="{48653909-8213-B8F9-1904-6E63049D1B4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292453327"/>
      </p:ext>
    </p:extLst>
  </p:cSld>
  <p:clrMapOvr>
    <a:masterClrMapping/>
  </p:clrMapOvr>
  <mc:AlternateContent xmlns:mc="http://schemas.openxmlformats.org/markup-compatibility/2006" xmlns:p14="http://schemas.microsoft.com/office/powerpoint/2010/main">
    <mc:Choice Requires="p14">
      <p:transition spd="slow" p14:dur="2000" advTm="50536"/>
    </mc:Choice>
    <mc:Fallback xmlns="">
      <p:transition spd="slow" advTm="50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52F069-19FA-3D47-7723-115069F2B036}"/>
              </a:ext>
            </a:extLst>
          </p:cNvPr>
          <p:cNvSpPr>
            <a:spLocks noGrp="1"/>
          </p:cNvSpPr>
          <p:nvPr>
            <p:ph type="title"/>
          </p:nvPr>
        </p:nvSpPr>
        <p:spPr/>
        <p:txBody>
          <a:bodyPr/>
          <a:lstStyle/>
          <a:p>
            <a:r>
              <a:rPr kumimoji="1" lang="en-US" altLang="ja-JP" dirty="0"/>
              <a:t>Inclusion criteria</a:t>
            </a:r>
            <a:endParaRPr kumimoji="1" lang="ja-JP" altLang="en-US" dirty="0"/>
          </a:p>
        </p:txBody>
      </p:sp>
      <p:sp>
        <p:nvSpPr>
          <p:cNvPr id="3" name="コンテンツ プレースホルダー 2">
            <a:extLst>
              <a:ext uri="{FF2B5EF4-FFF2-40B4-BE49-F238E27FC236}">
                <a16:creationId xmlns:a16="http://schemas.microsoft.com/office/drawing/2014/main" id="{55EEFFDF-F1F9-5A44-113C-8F16CE1A0C91}"/>
              </a:ext>
            </a:extLst>
          </p:cNvPr>
          <p:cNvSpPr>
            <a:spLocks noGrp="1"/>
          </p:cNvSpPr>
          <p:nvPr>
            <p:ph idx="1"/>
          </p:nvPr>
        </p:nvSpPr>
        <p:spPr/>
        <p:txBody>
          <a:bodyPr/>
          <a:lstStyle/>
          <a:p>
            <a:r>
              <a:rPr kumimoji="1" lang="ja-JP" altLang="en-US" dirty="0"/>
              <a:t>急性腎障害の高く、心臓手術（弁膜症・</a:t>
            </a:r>
            <a:r>
              <a:rPr kumimoji="1" lang="en-US" altLang="ja-JP" dirty="0"/>
              <a:t>CABG</a:t>
            </a:r>
            <a:r>
              <a:rPr kumimoji="1" lang="ja-JP" altLang="en-US" dirty="0"/>
              <a:t>・複合手術を含む）を受けた患者を対象とした</a:t>
            </a:r>
            <a:endParaRPr kumimoji="1" lang="en-US" altLang="ja-JP" dirty="0"/>
          </a:p>
          <a:p>
            <a:endParaRPr lang="en-US" altLang="ja-JP" dirty="0"/>
          </a:p>
          <a:p>
            <a:r>
              <a:rPr lang="en-US" altLang="ja-JP" dirty="0"/>
              <a:t>ARB</a:t>
            </a:r>
            <a:r>
              <a:rPr lang="ja-JP" altLang="en-US" dirty="0"/>
              <a:t>や</a:t>
            </a:r>
            <a:r>
              <a:rPr lang="en-US" altLang="ja-JP" dirty="0"/>
              <a:t>ACE</a:t>
            </a:r>
            <a:r>
              <a:rPr lang="ja-JP" altLang="en-US" dirty="0"/>
              <a:t>阻害薬を内服している患者は除外されていない</a:t>
            </a:r>
            <a:endParaRPr lang="en-US" altLang="ja-JP" dirty="0"/>
          </a:p>
          <a:p>
            <a:pPr marL="0" indent="0">
              <a:buNone/>
            </a:pPr>
            <a:endParaRPr kumimoji="1" lang="ja-JP" altLang="en-US" dirty="0"/>
          </a:p>
        </p:txBody>
      </p:sp>
      <p:pic>
        <p:nvPicPr>
          <p:cNvPr id="4" name="オーディオ 3">
            <a:hlinkClick r:id="" action="ppaction://media"/>
            <a:extLst>
              <a:ext uri="{FF2B5EF4-FFF2-40B4-BE49-F238E27FC236}">
                <a16:creationId xmlns:a16="http://schemas.microsoft.com/office/drawing/2014/main" id="{C1E9EF46-99B0-41E3-0D12-3BC102673AC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268017902"/>
      </p:ext>
    </p:extLst>
  </p:cSld>
  <p:clrMapOvr>
    <a:masterClrMapping/>
  </p:clrMapOvr>
  <mc:AlternateContent xmlns:mc="http://schemas.openxmlformats.org/markup-compatibility/2006" xmlns:p14="http://schemas.microsoft.com/office/powerpoint/2010/main">
    <mc:Choice Requires="p14">
      <p:transition spd="slow" p14:dur="2000" advTm="27873"/>
    </mc:Choice>
    <mc:Fallback xmlns="">
      <p:transition spd="slow" advTm="27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FF3A7A-7495-4E11-F579-6B42972FFD68}"/>
              </a:ext>
            </a:extLst>
          </p:cNvPr>
          <p:cNvSpPr>
            <a:spLocks noGrp="1"/>
          </p:cNvSpPr>
          <p:nvPr>
            <p:ph type="title"/>
          </p:nvPr>
        </p:nvSpPr>
        <p:spPr/>
        <p:txBody>
          <a:bodyPr/>
          <a:lstStyle/>
          <a:p>
            <a:r>
              <a:rPr kumimoji="1" lang="en-US" altLang="ja-JP" dirty="0" err="1"/>
              <a:t>Randomisation</a:t>
            </a:r>
            <a:r>
              <a:rPr kumimoji="1" lang="en-US" altLang="ja-JP" dirty="0"/>
              <a:t> and blinding</a:t>
            </a:r>
            <a:endParaRPr kumimoji="1" lang="ja-JP" altLang="en-US" dirty="0"/>
          </a:p>
        </p:txBody>
      </p:sp>
      <p:sp>
        <p:nvSpPr>
          <p:cNvPr id="3" name="コンテンツ プレースホルダー 2">
            <a:extLst>
              <a:ext uri="{FF2B5EF4-FFF2-40B4-BE49-F238E27FC236}">
                <a16:creationId xmlns:a16="http://schemas.microsoft.com/office/drawing/2014/main" id="{C1CE8F3B-3871-CCDC-D731-FB82E791B8CB}"/>
              </a:ext>
            </a:extLst>
          </p:cNvPr>
          <p:cNvSpPr>
            <a:spLocks noGrp="1"/>
          </p:cNvSpPr>
          <p:nvPr>
            <p:ph idx="1"/>
          </p:nvPr>
        </p:nvSpPr>
        <p:spPr/>
        <p:txBody>
          <a:bodyPr>
            <a:normAutofit lnSpcReduction="10000"/>
          </a:bodyPr>
          <a:lstStyle/>
          <a:p>
            <a:r>
              <a:rPr kumimoji="1" lang="ja-JP" altLang="en-US" dirty="0"/>
              <a:t>患者は麻酔導入直前にアンギオテンシン</a:t>
            </a:r>
            <a:r>
              <a:rPr kumimoji="1" lang="en-US" altLang="ja-JP" dirty="0"/>
              <a:t>Ⅱ</a:t>
            </a:r>
            <a:r>
              <a:rPr kumimoji="1" lang="ja-JP" altLang="en-US" dirty="0"/>
              <a:t>群とノルエピネフリン群に無作為に割り付けられた</a:t>
            </a:r>
            <a:endParaRPr kumimoji="1" lang="en-US" altLang="ja-JP" dirty="0"/>
          </a:p>
          <a:p>
            <a:endParaRPr lang="en-US" altLang="ja-JP" dirty="0"/>
          </a:p>
          <a:p>
            <a:r>
              <a:rPr kumimoji="1" lang="ja-JP" altLang="en-US" dirty="0"/>
              <a:t>参加者・臨床医・評価者は治療割り付けについて盲検化された</a:t>
            </a:r>
            <a:endParaRPr kumimoji="1" lang="en-US" altLang="ja-JP" dirty="0"/>
          </a:p>
          <a:p>
            <a:endParaRPr lang="en-US" altLang="ja-JP" dirty="0"/>
          </a:p>
          <a:p>
            <a:r>
              <a:rPr kumimoji="1" lang="ja-JP" altLang="en-US" dirty="0"/>
              <a:t>臨床医には試験薬とラベルされた等量の血管収縮薬（ノルエピネフリン</a:t>
            </a:r>
            <a:r>
              <a:rPr kumimoji="1" lang="en-US" altLang="ja-JP" dirty="0"/>
              <a:t>40μg/ml  </a:t>
            </a:r>
            <a:r>
              <a:rPr kumimoji="1" lang="ja-JP" altLang="en-US" dirty="0"/>
              <a:t>またはアンジオテンシン</a:t>
            </a:r>
            <a:r>
              <a:rPr kumimoji="1" lang="en-US" altLang="ja-JP" dirty="0"/>
              <a:t>II 4μg/ ml)</a:t>
            </a:r>
            <a:r>
              <a:rPr kumimoji="1" lang="ja-JP" altLang="en-US" dirty="0"/>
              <a:t>」が手渡された</a:t>
            </a:r>
            <a:endParaRPr kumimoji="1" lang="en-US" altLang="ja-JP" dirty="0"/>
          </a:p>
          <a:p>
            <a:endParaRPr kumimoji="1" lang="en-US" altLang="ja-JP" dirty="0"/>
          </a:p>
          <a:p>
            <a:endParaRPr lang="en-US" altLang="ja-JP" dirty="0"/>
          </a:p>
          <a:p>
            <a:endParaRPr kumimoji="1" lang="ja-JP" altLang="en-US" dirty="0"/>
          </a:p>
        </p:txBody>
      </p:sp>
      <p:pic>
        <p:nvPicPr>
          <p:cNvPr id="5" name="オーディオ 4">
            <a:hlinkClick r:id="" action="ppaction://media"/>
            <a:extLst>
              <a:ext uri="{FF2B5EF4-FFF2-40B4-BE49-F238E27FC236}">
                <a16:creationId xmlns:a16="http://schemas.microsoft.com/office/drawing/2014/main" id="{1162F2AA-27F7-9471-3339-F4A27E0F06E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788572031"/>
      </p:ext>
    </p:extLst>
  </p:cSld>
  <p:clrMapOvr>
    <a:masterClrMapping/>
  </p:clrMapOvr>
  <mc:AlternateContent xmlns:mc="http://schemas.openxmlformats.org/markup-compatibility/2006" xmlns:p14="http://schemas.microsoft.com/office/powerpoint/2010/main">
    <mc:Choice Requires="p14">
      <p:transition spd="slow" p14:dur="2000" advTm="57034"/>
    </mc:Choice>
    <mc:Fallback xmlns="">
      <p:transition spd="slow" advTm="57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オーガニック">
  <a:themeElements>
    <a:clrScheme name="オーガニック">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オーガニック">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オーガニック">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4394</TotalTime>
  <Words>3669</Words>
  <Application>Microsoft Office PowerPoint</Application>
  <PresentationFormat>ワイド画面</PresentationFormat>
  <Paragraphs>220</Paragraphs>
  <Slides>36</Slides>
  <Notes>35</Notes>
  <HiddenSlides>0</HiddenSlides>
  <MMClips>36</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36</vt:i4>
      </vt:variant>
    </vt:vector>
  </HeadingPairs>
  <TitlesOfParts>
    <vt:vector size="40" baseType="lpstr">
      <vt:lpstr>游ゴシック</vt:lpstr>
      <vt:lpstr>Arial</vt:lpstr>
      <vt:lpstr>Garamond</vt:lpstr>
      <vt:lpstr>オーガニック</vt:lpstr>
      <vt:lpstr>WEB抄読会</vt:lpstr>
      <vt:lpstr>PowerPoint プレゼンテーション</vt:lpstr>
      <vt:lpstr>背景</vt:lpstr>
      <vt:lpstr>背景</vt:lpstr>
      <vt:lpstr>目的</vt:lpstr>
      <vt:lpstr>方法</vt:lpstr>
      <vt:lpstr>Study design</vt:lpstr>
      <vt:lpstr>Inclusion criteria</vt:lpstr>
      <vt:lpstr>Randomisation and blinding</vt:lpstr>
      <vt:lpstr>outcome</vt:lpstr>
      <vt:lpstr>結果</vt:lpstr>
      <vt:lpstr>Participant characteristics</vt:lpstr>
      <vt:lpstr>Participant characteristics</vt:lpstr>
      <vt:lpstr>Primary outcome</vt:lpstr>
      <vt:lpstr>Primary outcome</vt:lpstr>
      <vt:lpstr>Primary outcome</vt:lpstr>
      <vt:lpstr>Primary outcome（serial renal measurement）</vt:lpstr>
      <vt:lpstr>Primary outcome （serial renal measurement）</vt:lpstr>
      <vt:lpstr>Primary outcome （serial aldosterone measurement）</vt:lpstr>
      <vt:lpstr>Primary outcome （serial DPP3 measurement）</vt:lpstr>
      <vt:lpstr>secondary outcome </vt:lpstr>
      <vt:lpstr>secondary outcome </vt:lpstr>
      <vt:lpstr>secondary outcome </vt:lpstr>
      <vt:lpstr>secondary outcome </vt:lpstr>
      <vt:lpstr>Disucussion</vt:lpstr>
      <vt:lpstr>Discussion</vt:lpstr>
      <vt:lpstr>Discussion</vt:lpstr>
      <vt:lpstr>Discussion</vt:lpstr>
      <vt:lpstr>Discussion</vt:lpstr>
      <vt:lpstr>Discussion</vt:lpstr>
      <vt:lpstr>Discussion</vt:lpstr>
      <vt:lpstr>Discussion</vt:lpstr>
      <vt:lpstr>Discussion</vt:lpstr>
      <vt:lpstr>Ｌimitation</vt:lpstr>
      <vt:lpstr>結論</vt:lpstr>
      <vt:lpstr>Key 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WEB抄読会</dc:title>
  <dc:creator>直人 木内</dc:creator>
  <cp:lastModifiedBy>スズキタカヒロ</cp:lastModifiedBy>
  <cp:revision>35</cp:revision>
  <dcterms:created xsi:type="dcterms:W3CDTF">2023-09-23T02:51:32Z</dcterms:created>
  <dcterms:modified xsi:type="dcterms:W3CDTF">2023-10-11T02:29:37Z</dcterms:modified>
</cp:coreProperties>
</file>