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800"/>
      </a:spcBef>
      <a:spcAft>
        <a:spcPts val="0"/>
      </a:spcAft>
      <a:buClrTx/>
      <a:buSzTx/>
      <a:buFontTx/>
      <a:buNone/>
      <a:tabLst/>
      <a:defRPr kumimoji="0" sz="34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800"/>
      </a:spcBef>
      <a:spcAft>
        <a:spcPts val="0"/>
      </a:spcAft>
      <a:buClrTx/>
      <a:buSzTx/>
      <a:buFontTx/>
      <a:buNone/>
      <a:tabLst/>
      <a:defRPr kumimoji="0" sz="34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800"/>
      </a:spcBef>
      <a:spcAft>
        <a:spcPts val="0"/>
      </a:spcAft>
      <a:buClrTx/>
      <a:buSzTx/>
      <a:buFontTx/>
      <a:buNone/>
      <a:tabLst/>
      <a:defRPr kumimoji="0" sz="34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800"/>
      </a:spcBef>
      <a:spcAft>
        <a:spcPts val="0"/>
      </a:spcAft>
      <a:buClrTx/>
      <a:buSzTx/>
      <a:buFontTx/>
      <a:buNone/>
      <a:tabLst/>
      <a:defRPr kumimoji="0" sz="34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800"/>
      </a:spcBef>
      <a:spcAft>
        <a:spcPts val="0"/>
      </a:spcAft>
      <a:buClrTx/>
      <a:buSzTx/>
      <a:buFontTx/>
      <a:buNone/>
      <a:tabLst/>
      <a:defRPr kumimoji="0" sz="34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800"/>
      </a:spcBef>
      <a:spcAft>
        <a:spcPts val="0"/>
      </a:spcAft>
      <a:buClrTx/>
      <a:buSzTx/>
      <a:buFontTx/>
      <a:buNone/>
      <a:tabLst/>
      <a:defRPr kumimoji="0" sz="34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800"/>
      </a:spcBef>
      <a:spcAft>
        <a:spcPts val="0"/>
      </a:spcAft>
      <a:buClrTx/>
      <a:buSzTx/>
      <a:buFontTx/>
      <a:buNone/>
      <a:tabLst/>
      <a:defRPr kumimoji="0" sz="34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800"/>
      </a:spcBef>
      <a:spcAft>
        <a:spcPts val="0"/>
      </a:spcAft>
      <a:buClrTx/>
      <a:buSzTx/>
      <a:buFontTx/>
      <a:buNone/>
      <a:tabLst/>
      <a:defRPr kumimoji="0" sz="34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800"/>
      </a:spcBef>
      <a:spcAft>
        <a:spcPts val="0"/>
      </a:spcAft>
      <a:buClrTx/>
      <a:buSzTx/>
      <a:buFontTx/>
      <a:buNone/>
      <a:tabLst/>
      <a:defRPr kumimoji="0" sz="34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75" d="100"/>
          <a:sy n="75" d="100"/>
        </p:scale>
        <p:origin x="17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endParaRPr/>
          </a:p>
        </p:txBody>
      </p:sp>
      <p:sp>
        <p:nvSpPr>
          <p:cNvPr id="184" name="Shape 18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タイトル">
    <p:bg>
      <p:bgPr>
        <a:solidFill>
          <a:srgbClr val="222222"/>
        </a:solidFill>
        <a:effectLst/>
      </p:bgPr>
    </p:bg>
    <p:spTree>
      <p:nvGrpSpPr>
        <p:cNvPr id="1" name=""/>
        <p:cNvGrpSpPr/>
        <p:nvPr/>
      </p:nvGrpSpPr>
      <p:grpSpPr>
        <a:xfrm>
          <a:off x="0" y="0"/>
          <a:ext cx="0" cy="0"/>
          <a:chOff x="0" y="0"/>
          <a:chExt cx="0" cy="0"/>
        </a:xfrm>
      </p:grpSpPr>
      <p:sp>
        <p:nvSpPr>
          <p:cNvPr id="12" name="線"/>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ヒラギノ角ゴ ProN W3"/>
                <a:ea typeface="ヒラギノ角ゴ ProN W3"/>
                <a:cs typeface="ヒラギノ角ゴ ProN W3"/>
                <a:sym typeface="ヒラギノ角ゴ ProN W3"/>
              </a:defRPr>
            </a:pPr>
            <a:endParaRPr/>
          </a:p>
        </p:txBody>
      </p:sp>
      <p:sp>
        <p:nvSpPr>
          <p:cNvPr id="13" name="タイトルテキスト"/>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タイトルテキスト</a:t>
            </a:r>
          </a:p>
        </p:txBody>
      </p:sp>
      <p:sp>
        <p:nvSpPr>
          <p:cNvPr id="14" name="本文レベル1…"/>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1pPr>
            <a:lvl2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2pPr>
            <a:lvl3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3pPr>
            <a:lvl4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4pPr>
            <a:lvl5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5pPr>
          </a:lstStyle>
          <a:p>
            <a:r>
              <a:t>本文レベル1</a:t>
            </a:r>
          </a:p>
          <a:p>
            <a:pPr lvl="1"/>
            <a:r>
              <a:t>本文レベル2</a:t>
            </a:r>
          </a:p>
          <a:p>
            <a:pPr lvl="2"/>
            <a:r>
              <a:t>本文レベル3</a:t>
            </a:r>
          </a:p>
          <a:p>
            <a:pPr lvl="3"/>
            <a:r>
              <a:t>本文レベル4</a:t>
            </a:r>
          </a:p>
          <a:p>
            <a:pPr lvl="4"/>
            <a:r>
              <a:t>本文レベル5</a:t>
            </a:r>
          </a:p>
        </p:txBody>
      </p:sp>
      <p:sp>
        <p:nvSpPr>
          <p:cNvPr id="15" name="スライド番号"/>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タイトル、箇条書き、ライブビデオ（小）">
    <p:bg>
      <p:bgPr>
        <a:solidFill>
          <a:srgbClr val="222222"/>
        </a:solidFill>
        <a:effectLst/>
      </p:bgPr>
    </p:bg>
    <p:spTree>
      <p:nvGrpSpPr>
        <p:cNvPr id="1" name=""/>
        <p:cNvGrpSpPr/>
        <p:nvPr/>
      </p:nvGrpSpPr>
      <p:grpSpPr>
        <a:xfrm>
          <a:off x="0" y="0"/>
          <a:ext cx="0" cy="0"/>
          <a:chOff x="0" y="0"/>
          <a:chExt cx="0" cy="0"/>
        </a:xfrm>
      </p:grpSpPr>
      <p:sp>
        <p:nvSpPr>
          <p:cNvPr id="102" name="テキスト"/>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テキスト</a:t>
            </a:r>
          </a:p>
        </p:txBody>
      </p:sp>
      <p:sp>
        <p:nvSpPr>
          <p:cNvPr id="103" name="タイトルテキスト"/>
          <p:cNvSpPr txBox="1">
            <a:spLocks noGrp="1"/>
          </p:cNvSpPr>
          <p:nvPr>
            <p:ph type="title"/>
          </p:nvPr>
        </p:nvSpPr>
        <p:spPr>
          <a:xfrm>
            <a:off x="406400" y="1536700"/>
            <a:ext cx="6299200" cy="723900"/>
          </a:xfrm>
          <a:prstGeom prst="rect">
            <a:avLst/>
          </a:prstGeom>
        </p:spPr>
        <p:txBody>
          <a:bodyPr/>
          <a:lstStyle/>
          <a:p>
            <a:r>
              <a:t>タイトルテキスト</a:t>
            </a:r>
          </a:p>
        </p:txBody>
      </p:sp>
      <p:sp>
        <p:nvSpPr>
          <p:cNvPr id="104" name="本文レベル1…"/>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本文レベル1</a:t>
            </a:r>
          </a:p>
          <a:p>
            <a:pPr lvl="1"/>
            <a:r>
              <a:t>本文レベル2</a:t>
            </a:r>
          </a:p>
          <a:p>
            <a:pPr lvl="2"/>
            <a:r>
              <a:t>本文レベル3</a:t>
            </a:r>
          </a:p>
          <a:p>
            <a:pPr lvl="3"/>
            <a:r>
              <a:t>本文レベル4</a:t>
            </a:r>
          </a:p>
          <a:p>
            <a:pPr lvl="4"/>
            <a:r>
              <a:t>本文レベル5</a:t>
            </a:r>
          </a:p>
        </p:txBody>
      </p:sp>
      <p:sp>
        <p:nvSpPr>
          <p:cNvPr id="10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タイトル、箇条書き、ライブビデオ（大）">
    <p:bg>
      <p:bgPr>
        <a:solidFill>
          <a:srgbClr val="222222"/>
        </a:solidFill>
        <a:effectLst/>
      </p:bgPr>
    </p:bg>
    <p:spTree>
      <p:nvGrpSpPr>
        <p:cNvPr id="1" name=""/>
        <p:cNvGrpSpPr/>
        <p:nvPr/>
      </p:nvGrpSpPr>
      <p:grpSpPr>
        <a:xfrm>
          <a:off x="0" y="0"/>
          <a:ext cx="0" cy="0"/>
          <a:chOff x="0" y="0"/>
          <a:chExt cx="0" cy="0"/>
        </a:xfrm>
      </p:grpSpPr>
      <p:sp>
        <p:nvSpPr>
          <p:cNvPr id="112" name="テキスト"/>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テキスト</a:t>
            </a:r>
          </a:p>
        </p:txBody>
      </p:sp>
      <p:sp>
        <p:nvSpPr>
          <p:cNvPr id="113" name="タイトルテキスト"/>
          <p:cNvSpPr txBox="1">
            <a:spLocks noGrp="1"/>
          </p:cNvSpPr>
          <p:nvPr>
            <p:ph type="title"/>
          </p:nvPr>
        </p:nvSpPr>
        <p:spPr>
          <a:xfrm>
            <a:off x="406400" y="1536700"/>
            <a:ext cx="6299200" cy="723900"/>
          </a:xfrm>
          <a:prstGeom prst="rect">
            <a:avLst/>
          </a:prstGeom>
        </p:spPr>
        <p:txBody>
          <a:bodyPr/>
          <a:lstStyle/>
          <a:p>
            <a:r>
              <a:t>タイトルテキスト</a:t>
            </a:r>
          </a:p>
        </p:txBody>
      </p:sp>
      <p:sp>
        <p:nvSpPr>
          <p:cNvPr id="114" name="本文レベル1…"/>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本文レベル1</a:t>
            </a:r>
          </a:p>
          <a:p>
            <a:pPr lvl="1"/>
            <a:r>
              <a:t>本文レベル2</a:t>
            </a:r>
          </a:p>
          <a:p>
            <a:pPr lvl="2"/>
            <a:r>
              <a:t>本文レベル3</a:t>
            </a:r>
          </a:p>
          <a:p>
            <a:pPr lvl="3"/>
            <a:r>
              <a:t>本文レベル4</a:t>
            </a:r>
          </a:p>
          <a:p>
            <a:pPr lvl="4"/>
            <a:r>
              <a:t>本文レベル5</a:t>
            </a:r>
          </a:p>
        </p:txBody>
      </p:sp>
      <p:sp>
        <p:nvSpPr>
          <p:cNvPr id="11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箇条書き">
    <p:bg>
      <p:bgPr>
        <a:solidFill>
          <a:srgbClr val="222222"/>
        </a:solidFill>
        <a:effectLst/>
      </p:bgPr>
    </p:bg>
    <p:spTree>
      <p:nvGrpSpPr>
        <p:cNvPr id="1" name=""/>
        <p:cNvGrpSpPr/>
        <p:nvPr/>
      </p:nvGrpSpPr>
      <p:grpSpPr>
        <a:xfrm>
          <a:off x="0" y="0"/>
          <a:ext cx="0" cy="0"/>
          <a:chOff x="0" y="0"/>
          <a:chExt cx="0" cy="0"/>
        </a:xfrm>
      </p:grpSpPr>
      <p:sp>
        <p:nvSpPr>
          <p:cNvPr id="122" name="テキスト"/>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テキスト</a:t>
            </a:r>
          </a:p>
        </p:txBody>
      </p:sp>
      <p:sp>
        <p:nvSpPr>
          <p:cNvPr id="123" name="本文レベル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本文レベル1</a:t>
            </a:r>
          </a:p>
          <a:p>
            <a:pPr lvl="1"/>
            <a:r>
              <a:t>本文レベル2</a:t>
            </a:r>
          </a:p>
          <a:p>
            <a:pPr lvl="2"/>
            <a:r>
              <a:t>本文レベル3</a:t>
            </a:r>
          </a:p>
          <a:p>
            <a:pPr lvl="3"/>
            <a:r>
              <a:t>本文レベル4</a:t>
            </a:r>
          </a:p>
          <a:p>
            <a:pPr lvl="4"/>
            <a:r>
              <a:t>本文レベル5</a:t>
            </a:r>
          </a:p>
        </p:txBody>
      </p:sp>
      <p:sp>
        <p:nvSpPr>
          <p:cNvPr id="12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画像（3点）">
    <p:bg>
      <p:bgPr>
        <a:solidFill>
          <a:srgbClr val="222222"/>
        </a:solidFill>
        <a:effectLst/>
      </p:bgPr>
    </p:bg>
    <p:spTree>
      <p:nvGrpSpPr>
        <p:cNvPr id="1" name=""/>
        <p:cNvGrpSpPr/>
        <p:nvPr/>
      </p:nvGrpSpPr>
      <p:grpSpPr>
        <a:xfrm>
          <a:off x="0" y="0"/>
          <a:ext cx="0" cy="0"/>
          <a:chOff x="0" y="0"/>
          <a:chExt cx="0" cy="0"/>
        </a:xfrm>
      </p:grpSpPr>
      <p:sp>
        <p:nvSpPr>
          <p:cNvPr id="131" name="ソーラーパネルの白黒写真"/>
          <p:cNvSpPr>
            <a:spLocks noGrp="1"/>
          </p:cNvSpPr>
          <p:nvPr>
            <p:ph type="pic" sz="half" idx="21"/>
          </p:nvPr>
        </p:nvSpPr>
        <p:spPr>
          <a:xfrm>
            <a:off x="5463161" y="-90805"/>
            <a:ext cx="8585201" cy="5043805"/>
          </a:xfrm>
          <a:prstGeom prst="rect">
            <a:avLst/>
          </a:prstGeom>
        </p:spPr>
        <p:txBody>
          <a:bodyPr lIns="91439" tIns="45719" rIns="91439" bIns="45719">
            <a:noAutofit/>
          </a:bodyPr>
          <a:lstStyle/>
          <a:p>
            <a:endParaRPr/>
          </a:p>
        </p:txBody>
      </p:sp>
      <p:sp>
        <p:nvSpPr>
          <p:cNvPr id="132" name="ダムの余水路ゲートから流れる水の白黒写真"/>
          <p:cNvSpPr>
            <a:spLocks noGrp="1"/>
          </p:cNvSpPr>
          <p:nvPr>
            <p:ph type="pic" sz="half" idx="22"/>
          </p:nvPr>
        </p:nvSpPr>
        <p:spPr>
          <a:xfrm>
            <a:off x="5918717" y="4660900"/>
            <a:ext cx="7669766" cy="5219700"/>
          </a:xfrm>
          <a:prstGeom prst="rect">
            <a:avLst/>
          </a:prstGeom>
        </p:spPr>
        <p:txBody>
          <a:bodyPr lIns="91439" tIns="45719" rIns="91439" bIns="45719">
            <a:noAutofit/>
          </a:bodyPr>
          <a:lstStyle/>
          <a:p>
            <a:endParaRPr/>
          </a:p>
        </p:txBody>
      </p:sp>
      <p:sp>
        <p:nvSpPr>
          <p:cNvPr id="133" name="曇り空の下にある風車の白黒写真"/>
          <p:cNvSpPr>
            <a:spLocks noGrp="1"/>
          </p:cNvSpPr>
          <p:nvPr>
            <p:ph type="pic" idx="23"/>
          </p:nvPr>
        </p:nvSpPr>
        <p:spPr>
          <a:xfrm>
            <a:off x="-1016000" y="-12700"/>
            <a:ext cx="8860898" cy="9779000"/>
          </a:xfrm>
          <a:prstGeom prst="rect">
            <a:avLst/>
          </a:prstGeom>
        </p:spPr>
        <p:txBody>
          <a:bodyPr lIns="91439" tIns="45719" rIns="91439" bIns="45719">
            <a:noAutofit/>
          </a:bodyPr>
          <a:lstStyle/>
          <a:p>
            <a:endParaRPr/>
          </a:p>
        </p:txBody>
      </p:sp>
      <p:sp>
        <p:nvSpPr>
          <p:cNvPr id="13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引用">
    <p:bg>
      <p:bgPr>
        <a:solidFill>
          <a:srgbClr val="222222"/>
        </a:solidFill>
        <a:effectLst/>
      </p:bgPr>
    </p:bg>
    <p:spTree>
      <p:nvGrpSpPr>
        <p:cNvPr id="1" name=""/>
        <p:cNvGrpSpPr/>
        <p:nvPr/>
      </p:nvGrpSpPr>
      <p:grpSpPr>
        <a:xfrm>
          <a:off x="0" y="0"/>
          <a:ext cx="0" cy="0"/>
          <a:chOff x="0" y="0"/>
          <a:chExt cx="0" cy="0"/>
        </a:xfrm>
      </p:grpSpPr>
      <p:sp>
        <p:nvSpPr>
          <p:cNvPr id="141" name="コールアウト"/>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Bold"/>
              </a:defRPr>
            </a:pPr>
            <a:endParaRPr/>
          </a:p>
        </p:txBody>
      </p:sp>
      <p:sp>
        <p:nvSpPr>
          <p:cNvPr id="142" name="ここに引用を入力します。"/>
          <p:cNvSpPr txBox="1">
            <a:spLocks noGrp="1"/>
          </p:cNvSpPr>
          <p:nvPr>
            <p:ph type="body" sz="half" idx="21"/>
          </p:nvPr>
        </p:nvSpPr>
        <p:spPr>
          <a:xfrm>
            <a:off x="889000" y="2908300"/>
            <a:ext cx="11226800" cy="284734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Bold"/>
              </a:defRPr>
            </a:lvl1pPr>
          </a:lstStyle>
          <a:p>
            <a:r>
              <a:t>ここに引用を入力します。</a:t>
            </a:r>
          </a:p>
        </p:txBody>
      </p:sp>
      <p:sp>
        <p:nvSpPr>
          <p:cNvPr id="143" name="Johnny Appleseed"/>
          <p:cNvSpPr txBox="1">
            <a:spLocks noGrp="1"/>
          </p:cNvSpPr>
          <p:nvPr>
            <p:ph type="body" sz="quarter" idx="22"/>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Bold"/>
              </a:defRPr>
            </a:lvl1pPr>
          </a:lstStyle>
          <a:p>
            <a:r>
              <a:t>Johnny Appleseed</a:t>
            </a:r>
          </a:p>
        </p:txBody>
      </p:sp>
      <p:sp>
        <p:nvSpPr>
          <p:cNvPr id="144" name="テキスト"/>
          <p:cNvSpPr txBox="1">
            <a:spLocks noGrp="1"/>
          </p:cNvSpPr>
          <p:nvPr>
            <p:ph type="body" sz="quarter" idx="2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テキスト</a:t>
            </a:r>
          </a:p>
        </p:txBody>
      </p:sp>
      <p:sp>
        <p:nvSpPr>
          <p:cNvPr id="1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引用（代替）">
    <p:bg>
      <p:bgPr>
        <a:solidFill>
          <a:schemeClr val="accent1"/>
        </a:solidFill>
        <a:effectLst/>
      </p:bgPr>
    </p:bg>
    <p:spTree>
      <p:nvGrpSpPr>
        <p:cNvPr id="1" name=""/>
        <p:cNvGrpSpPr/>
        <p:nvPr/>
      </p:nvGrpSpPr>
      <p:grpSpPr>
        <a:xfrm>
          <a:off x="0" y="0"/>
          <a:ext cx="0" cy="0"/>
          <a:chOff x="0" y="0"/>
          <a:chExt cx="0" cy="0"/>
        </a:xfrm>
      </p:grpSpPr>
      <p:sp>
        <p:nvSpPr>
          <p:cNvPr id="152" name="ここに引用を入力します。"/>
          <p:cNvSpPr txBox="1">
            <a:spLocks noGrp="1"/>
          </p:cNvSpPr>
          <p:nvPr>
            <p:ph type="body" sz="half" idx="21"/>
          </p:nvPr>
        </p:nvSpPr>
        <p:spPr>
          <a:xfrm>
            <a:off x="5892800" y="2641600"/>
            <a:ext cx="6705600" cy="439928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Bold"/>
              </a:defRPr>
            </a:lvl1pPr>
          </a:lstStyle>
          <a:p>
            <a:r>
              <a:t>ここに引用を入力します。</a:t>
            </a:r>
          </a:p>
        </p:txBody>
      </p:sp>
      <p:sp>
        <p:nvSpPr>
          <p:cNvPr id="153" name="曇り空の下にある風車の白黒写真"/>
          <p:cNvSpPr>
            <a:spLocks noGrp="1"/>
          </p:cNvSpPr>
          <p:nvPr>
            <p:ph type="pic" idx="22"/>
          </p:nvPr>
        </p:nvSpPr>
        <p:spPr>
          <a:xfrm>
            <a:off x="-1016000" y="-12700"/>
            <a:ext cx="8860898" cy="9779000"/>
          </a:xfrm>
          <a:prstGeom prst="rect">
            <a:avLst/>
          </a:prstGeom>
        </p:spPr>
        <p:txBody>
          <a:bodyPr lIns="91439" tIns="45719" rIns="91439" bIns="45719">
            <a:noAutofit/>
          </a:bodyPr>
          <a:lstStyle/>
          <a:p>
            <a:endParaRPr/>
          </a:p>
        </p:txBody>
      </p:sp>
      <p:sp>
        <p:nvSpPr>
          <p:cNvPr id="154" name="Johnny Appleseed"/>
          <p:cNvSpPr txBox="1">
            <a:spLocks noGrp="1"/>
          </p:cNvSpPr>
          <p:nvPr>
            <p:ph type="body" sz="quarter" idx="23"/>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Bold"/>
              </a:defRPr>
            </a:lvl1pPr>
          </a:lstStyle>
          <a:p>
            <a:r>
              <a:t>Johnny Appleseed</a:t>
            </a:r>
          </a:p>
        </p:txBody>
      </p:sp>
      <p:sp>
        <p:nvSpPr>
          <p:cNvPr id="15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写真">
    <p:bg>
      <p:bgPr>
        <a:solidFill>
          <a:srgbClr val="222222"/>
        </a:solidFill>
        <a:effectLst/>
      </p:bgPr>
    </p:bg>
    <p:spTree>
      <p:nvGrpSpPr>
        <p:cNvPr id="1" name=""/>
        <p:cNvGrpSpPr/>
        <p:nvPr/>
      </p:nvGrpSpPr>
      <p:grpSpPr>
        <a:xfrm>
          <a:off x="0" y="0"/>
          <a:ext cx="0" cy="0"/>
          <a:chOff x="0" y="0"/>
          <a:chExt cx="0" cy="0"/>
        </a:xfrm>
      </p:grpSpPr>
      <p:sp>
        <p:nvSpPr>
          <p:cNvPr id="162" name="ダムの上に立っている人の白黒の航空写真"/>
          <p:cNvSpPr>
            <a:spLocks noGrp="1"/>
          </p:cNvSpPr>
          <p:nvPr>
            <p:ph type="pic" idx="21"/>
          </p:nvPr>
        </p:nvSpPr>
        <p:spPr>
          <a:xfrm>
            <a:off x="-914400" y="-12700"/>
            <a:ext cx="14814645" cy="9779000"/>
          </a:xfrm>
          <a:prstGeom prst="rect">
            <a:avLst/>
          </a:prstGeom>
        </p:spPr>
        <p:txBody>
          <a:bodyPr lIns="91439" tIns="45719" rIns="91439" bIns="45719">
            <a:noAutofit/>
          </a:bodyPr>
          <a:lstStyle/>
          <a:p>
            <a:endParaRPr/>
          </a:p>
        </p:txBody>
      </p:sp>
      <p:sp>
        <p:nvSpPr>
          <p:cNvPr id="16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7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空白（代替）">
    <p:spTree>
      <p:nvGrpSpPr>
        <p:cNvPr id="1" name=""/>
        <p:cNvGrpSpPr/>
        <p:nvPr/>
      </p:nvGrpSpPr>
      <p:grpSpPr>
        <a:xfrm>
          <a:off x="0" y="0"/>
          <a:ext cx="0" cy="0"/>
          <a:chOff x="0" y="0"/>
          <a:chExt cx="0" cy="0"/>
        </a:xfrm>
      </p:grpSpPr>
      <p:sp>
        <p:nvSpPr>
          <p:cNvPr id="17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画像（横長）">
    <p:bg>
      <p:bgPr>
        <a:solidFill>
          <a:srgbClr val="222222"/>
        </a:solidFill>
        <a:effectLst/>
      </p:bgPr>
    </p:bg>
    <p:spTree>
      <p:nvGrpSpPr>
        <p:cNvPr id="1" name=""/>
        <p:cNvGrpSpPr/>
        <p:nvPr/>
      </p:nvGrpSpPr>
      <p:grpSpPr>
        <a:xfrm>
          <a:off x="0" y="0"/>
          <a:ext cx="0" cy="0"/>
          <a:chOff x="0" y="0"/>
          <a:chExt cx="0" cy="0"/>
        </a:xfrm>
      </p:grpSpPr>
      <p:sp>
        <p:nvSpPr>
          <p:cNvPr id="22" name="ダムの上に立っている人の白黒の航空写真"/>
          <p:cNvSpPr>
            <a:spLocks noGrp="1"/>
          </p:cNvSpPr>
          <p:nvPr>
            <p:ph type="pic" idx="21"/>
          </p:nvPr>
        </p:nvSpPr>
        <p:spPr>
          <a:xfrm>
            <a:off x="-914400" y="-12700"/>
            <a:ext cx="14814645" cy="9779000"/>
          </a:xfrm>
          <a:prstGeom prst="rect">
            <a:avLst/>
          </a:prstGeom>
        </p:spPr>
        <p:txBody>
          <a:bodyPr lIns="91439" tIns="45719" rIns="91439" bIns="45719">
            <a:noAutofit/>
          </a:bodyPr>
          <a:lstStyle/>
          <a:p>
            <a:endParaRPr/>
          </a:p>
        </p:txBody>
      </p:sp>
      <p:sp>
        <p:nvSpPr>
          <p:cNvPr id="23" name="線"/>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ヒラギノ角ゴ ProN W3"/>
                <a:ea typeface="ヒラギノ角ゴ ProN W3"/>
                <a:cs typeface="ヒラギノ角ゴ ProN W3"/>
                <a:sym typeface="ヒラギノ角ゴ ProN W3"/>
              </a:defRPr>
            </a:pPr>
            <a:endParaRPr/>
          </a:p>
        </p:txBody>
      </p:sp>
      <p:sp>
        <p:nvSpPr>
          <p:cNvPr id="24" name="タイトルテキスト"/>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タイトルテキスト</a:t>
            </a:r>
          </a:p>
        </p:txBody>
      </p:sp>
      <p:sp>
        <p:nvSpPr>
          <p:cNvPr id="25" name="本文レベル1…"/>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1pPr>
            <a:lvl2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2pPr>
            <a:lvl3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3pPr>
            <a:lvl4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4pPr>
            <a:lvl5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5pPr>
          </a:lstStyle>
          <a:p>
            <a:r>
              <a:t>本文レベル1</a:t>
            </a:r>
          </a:p>
          <a:p>
            <a:pPr lvl="1"/>
            <a:r>
              <a:t>本文レベル2</a:t>
            </a:r>
          </a:p>
          <a:p>
            <a:pPr lvl="2"/>
            <a:r>
              <a:t>本文レベル3</a:t>
            </a:r>
          </a:p>
          <a:p>
            <a:pPr lvl="3"/>
            <a:r>
              <a:t>本文レベル4</a:t>
            </a:r>
          </a:p>
          <a:p>
            <a:pPr lvl="4"/>
            <a:r>
              <a:t>本文レベル5</a:t>
            </a:r>
          </a:p>
        </p:txBody>
      </p:sp>
      <p:sp>
        <p:nvSpPr>
          <p:cNvPr id="26" name="スライド番号"/>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タイトル&amp;サブタイトル（代替）">
    <p:spTree>
      <p:nvGrpSpPr>
        <p:cNvPr id="1" name=""/>
        <p:cNvGrpSpPr/>
        <p:nvPr/>
      </p:nvGrpSpPr>
      <p:grpSpPr>
        <a:xfrm>
          <a:off x="0" y="0"/>
          <a:ext cx="0" cy="0"/>
          <a:chOff x="0" y="0"/>
          <a:chExt cx="0" cy="0"/>
        </a:xfrm>
      </p:grpSpPr>
      <p:sp>
        <p:nvSpPr>
          <p:cNvPr id="33" name="線"/>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ヒラギノ角ゴ ProN W3"/>
                <a:ea typeface="ヒラギノ角ゴ ProN W3"/>
                <a:cs typeface="ヒラギノ角ゴ ProN W3"/>
                <a:sym typeface="ヒラギノ角ゴ ProN W3"/>
              </a:defRPr>
            </a:pPr>
            <a:endParaRPr/>
          </a:p>
        </p:txBody>
      </p:sp>
      <p:sp>
        <p:nvSpPr>
          <p:cNvPr id="34" name="タイトルテキスト"/>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タイトルテキスト</a:t>
            </a:r>
          </a:p>
        </p:txBody>
      </p:sp>
      <p:sp>
        <p:nvSpPr>
          <p:cNvPr id="35" name="本文レベル1…"/>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1pPr>
            <a:lvl2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2pPr>
            <a:lvl3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3pPr>
            <a:lvl4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4pPr>
            <a:lvl5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5p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xfrm>
            <a:off x="12161859" y="4191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タイトル（中央）">
    <p:bg>
      <p:bgPr>
        <a:solidFill>
          <a:srgbClr val="222222"/>
        </a:solidFill>
        <a:effectLst/>
      </p:bgPr>
    </p:bg>
    <p:spTree>
      <p:nvGrpSpPr>
        <p:cNvPr id="1" name=""/>
        <p:cNvGrpSpPr/>
        <p:nvPr/>
      </p:nvGrpSpPr>
      <p:grpSpPr>
        <a:xfrm>
          <a:off x="0" y="0"/>
          <a:ext cx="0" cy="0"/>
          <a:chOff x="0" y="0"/>
          <a:chExt cx="0" cy="0"/>
        </a:xfrm>
      </p:grpSpPr>
      <p:sp>
        <p:nvSpPr>
          <p:cNvPr id="43" name="タイトルテキスト"/>
          <p:cNvSpPr txBox="1">
            <a:spLocks noGrp="1"/>
          </p:cNvSpPr>
          <p:nvPr>
            <p:ph type="title"/>
          </p:nvPr>
        </p:nvSpPr>
        <p:spPr>
          <a:xfrm>
            <a:off x="406400" y="4038600"/>
            <a:ext cx="12192000" cy="4521200"/>
          </a:xfrm>
          <a:prstGeom prst="rect">
            <a:avLst/>
          </a:prstGeom>
        </p:spPr>
        <p:txBody>
          <a:bodyPr/>
          <a:lstStyle>
            <a:lvl1pPr>
              <a:spcBef>
                <a:spcPts val="0"/>
              </a:spcBef>
              <a:defRPr sz="17000"/>
            </a:lvl1pPr>
          </a:lstStyle>
          <a:p>
            <a:r>
              <a:t>タイトルテキスト</a:t>
            </a:r>
          </a:p>
        </p:txBody>
      </p:sp>
      <p:sp>
        <p:nvSpPr>
          <p:cNvPr id="44" name="スライド番号"/>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画像（縦長）">
    <p:bg>
      <p:bgPr>
        <a:solidFill>
          <a:srgbClr val="222222"/>
        </a:solidFill>
        <a:effectLst/>
      </p:bgPr>
    </p:bg>
    <p:spTree>
      <p:nvGrpSpPr>
        <p:cNvPr id="1" name=""/>
        <p:cNvGrpSpPr/>
        <p:nvPr/>
      </p:nvGrpSpPr>
      <p:grpSpPr>
        <a:xfrm>
          <a:off x="0" y="0"/>
          <a:ext cx="0" cy="0"/>
          <a:chOff x="0" y="0"/>
          <a:chExt cx="0" cy="0"/>
        </a:xfrm>
      </p:grpSpPr>
      <p:sp>
        <p:nvSpPr>
          <p:cNvPr id="51" name="線"/>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ヒラギノ角ゴ ProN W3"/>
                <a:ea typeface="ヒラギノ角ゴ ProN W3"/>
                <a:cs typeface="ヒラギノ角ゴ ProN W3"/>
                <a:sym typeface="ヒラギノ角ゴ ProN W3"/>
              </a:defRPr>
            </a:pPr>
            <a:endParaRPr/>
          </a:p>
        </p:txBody>
      </p:sp>
      <p:sp>
        <p:nvSpPr>
          <p:cNvPr id="52" name="曇り空の下にある風車の白黒写真"/>
          <p:cNvSpPr>
            <a:spLocks noGrp="1"/>
          </p:cNvSpPr>
          <p:nvPr>
            <p:ph type="pic" idx="21"/>
          </p:nvPr>
        </p:nvSpPr>
        <p:spPr>
          <a:xfrm>
            <a:off x="-1016000" y="-12700"/>
            <a:ext cx="8860898" cy="9779000"/>
          </a:xfrm>
          <a:prstGeom prst="rect">
            <a:avLst/>
          </a:prstGeom>
        </p:spPr>
        <p:txBody>
          <a:bodyPr lIns="91439" tIns="45719" rIns="91439" bIns="45719">
            <a:noAutofit/>
          </a:bodyPr>
          <a:lstStyle/>
          <a:p>
            <a:endParaRPr/>
          </a:p>
        </p:txBody>
      </p:sp>
      <p:sp>
        <p:nvSpPr>
          <p:cNvPr id="53" name="タイトルテキスト"/>
          <p:cNvSpPr txBox="1">
            <a:spLocks noGrp="1"/>
          </p:cNvSpPr>
          <p:nvPr>
            <p:ph type="title"/>
          </p:nvPr>
        </p:nvSpPr>
        <p:spPr>
          <a:xfrm>
            <a:off x="5892800" y="6426200"/>
            <a:ext cx="6705600" cy="2705100"/>
          </a:xfrm>
          <a:prstGeom prst="rect">
            <a:avLst/>
          </a:prstGeom>
        </p:spPr>
        <p:txBody>
          <a:bodyPr/>
          <a:lstStyle>
            <a:lvl1pPr>
              <a:spcBef>
                <a:spcPts val="0"/>
              </a:spcBef>
              <a:defRPr sz="17000"/>
            </a:lvl1pPr>
          </a:lstStyle>
          <a:p>
            <a:r>
              <a:t>タイトルテキスト</a:t>
            </a:r>
          </a:p>
        </p:txBody>
      </p:sp>
      <p:sp>
        <p:nvSpPr>
          <p:cNvPr id="54" name="本文レベル1…"/>
          <p:cNvSpPr txBox="1">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1pPr>
            <a:lvl2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2pPr>
            <a:lvl3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3pPr>
            <a:lvl4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4pPr>
            <a:lvl5pPr marL="0" indent="0">
              <a:lnSpc>
                <a:spcPct val="80000"/>
              </a:lnSpc>
              <a:spcBef>
                <a:spcPts val="2300"/>
              </a:spcBef>
              <a:buClrTx/>
              <a:buSzTx/>
              <a:buFontTx/>
              <a:buNone/>
              <a:defRPr sz="5400" cap="all">
                <a:solidFill>
                  <a:srgbClr val="A6AAA9"/>
                </a:solidFill>
                <a:latin typeface="DIN Alternate Bold"/>
                <a:ea typeface="DIN Alternate Bold"/>
                <a:cs typeface="DIN Alternate Bold"/>
                <a:sym typeface="DIN Alternate Bold"/>
              </a:defRPr>
            </a:lvl5pPr>
          </a:lstStyle>
          <a:p>
            <a:r>
              <a:t>本文レベル1</a:t>
            </a:r>
          </a:p>
          <a:p>
            <a:pPr lvl="1"/>
            <a:r>
              <a:t>本文レベル2</a:t>
            </a:r>
          </a:p>
          <a:p>
            <a:pPr lvl="2"/>
            <a:r>
              <a:t>本文レベル3</a:t>
            </a:r>
          </a:p>
          <a:p>
            <a:pPr lvl="3"/>
            <a:r>
              <a:t>本文レベル4</a:t>
            </a:r>
          </a:p>
          <a:p>
            <a:pPr lvl="4"/>
            <a:r>
              <a:t>本文レベル5</a:t>
            </a:r>
          </a:p>
        </p:txBody>
      </p:sp>
      <p:sp>
        <p:nvSpPr>
          <p:cNvPr id="55" name="スライド番号"/>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62" name="テキスト"/>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テキスト</a:t>
            </a:r>
          </a:p>
        </p:txBody>
      </p:sp>
      <p:sp>
        <p:nvSpPr>
          <p:cNvPr id="63" name="タイトルテキスト"/>
          <p:cNvSpPr txBox="1">
            <a:spLocks noGrp="1"/>
          </p:cNvSpPr>
          <p:nvPr>
            <p:ph type="title"/>
          </p:nvPr>
        </p:nvSpPr>
        <p:spPr>
          <a:prstGeom prst="rect">
            <a:avLst/>
          </a:prstGeom>
        </p:spPr>
        <p:txBody>
          <a:bodyPr/>
          <a:lstStyle/>
          <a:p>
            <a:r>
              <a:t>タイトルテキスト</a:t>
            </a:r>
          </a:p>
        </p:txBody>
      </p:sp>
      <p:sp>
        <p:nvSpPr>
          <p:cNvPr id="6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amp;箇条書き">
    <p:bg>
      <p:bgPr>
        <a:solidFill>
          <a:srgbClr val="222222"/>
        </a:solidFill>
        <a:effectLst/>
      </p:bgPr>
    </p:bg>
    <p:spTree>
      <p:nvGrpSpPr>
        <p:cNvPr id="1" name=""/>
        <p:cNvGrpSpPr/>
        <p:nvPr/>
      </p:nvGrpSpPr>
      <p:grpSpPr>
        <a:xfrm>
          <a:off x="0" y="0"/>
          <a:ext cx="0" cy="0"/>
          <a:chOff x="0" y="0"/>
          <a:chExt cx="0" cy="0"/>
        </a:xfrm>
      </p:grpSpPr>
      <p:sp>
        <p:nvSpPr>
          <p:cNvPr id="71" name="テキスト"/>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テキスト</a:t>
            </a:r>
          </a:p>
        </p:txBody>
      </p:sp>
      <p:sp>
        <p:nvSpPr>
          <p:cNvPr id="72" name="タイトルテキスト"/>
          <p:cNvSpPr txBox="1">
            <a:spLocks noGrp="1"/>
          </p:cNvSpPr>
          <p:nvPr>
            <p:ph type="title"/>
          </p:nvPr>
        </p:nvSpPr>
        <p:spPr>
          <a:prstGeom prst="rect">
            <a:avLst/>
          </a:prstGeom>
        </p:spPr>
        <p:txBody>
          <a:bodyPr/>
          <a:lstStyle/>
          <a:p>
            <a:r>
              <a:t>タイトルテキスト</a:t>
            </a:r>
          </a:p>
        </p:txBody>
      </p:sp>
      <p:sp>
        <p:nvSpPr>
          <p:cNvPr id="73" name="本文レベル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本文レベル1</a:t>
            </a:r>
          </a:p>
          <a:p>
            <a:pPr lvl="1"/>
            <a:r>
              <a:t>本文レベル2</a:t>
            </a:r>
          </a:p>
          <a:p>
            <a:pPr lvl="2"/>
            <a:r>
              <a:t>本文レベル3</a:t>
            </a:r>
          </a:p>
          <a:p>
            <a:pPr lvl="3"/>
            <a:r>
              <a:t>本文レベル4</a:t>
            </a:r>
          </a:p>
          <a:p>
            <a:pPr lvl="4"/>
            <a:r>
              <a:t>本文レベル5</a:t>
            </a:r>
          </a:p>
        </p:txBody>
      </p:sp>
      <p:sp>
        <p:nvSpPr>
          <p:cNvPr id="7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amp;箇条書き（代替）">
    <p:spTree>
      <p:nvGrpSpPr>
        <p:cNvPr id="1" name=""/>
        <p:cNvGrpSpPr/>
        <p:nvPr/>
      </p:nvGrpSpPr>
      <p:grpSpPr>
        <a:xfrm>
          <a:off x="0" y="0"/>
          <a:ext cx="0" cy="0"/>
          <a:chOff x="0" y="0"/>
          <a:chExt cx="0" cy="0"/>
        </a:xfrm>
      </p:grpSpPr>
      <p:sp>
        <p:nvSpPr>
          <p:cNvPr id="81" name="テキスト"/>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テキスト</a:t>
            </a:r>
          </a:p>
        </p:txBody>
      </p:sp>
      <p:sp>
        <p:nvSpPr>
          <p:cNvPr id="82" name="タイトルテキスト"/>
          <p:cNvSpPr txBox="1">
            <a:spLocks noGrp="1"/>
          </p:cNvSpPr>
          <p:nvPr>
            <p:ph type="title"/>
          </p:nvPr>
        </p:nvSpPr>
        <p:spPr>
          <a:prstGeom prst="rect">
            <a:avLst/>
          </a:prstGeom>
        </p:spPr>
        <p:txBody>
          <a:bodyPr/>
          <a:lstStyle/>
          <a:p>
            <a:r>
              <a:t>タイトルテキスト</a:t>
            </a:r>
          </a:p>
        </p:txBody>
      </p:sp>
      <p:sp>
        <p:nvSpPr>
          <p:cNvPr id="83" name="本文レベル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本文レベル1</a:t>
            </a:r>
          </a:p>
          <a:p>
            <a:pPr lvl="1"/>
            <a:r>
              <a:t>本文レベル2</a:t>
            </a:r>
          </a:p>
          <a:p>
            <a:pPr lvl="2"/>
            <a:r>
              <a:t>本文レベル3</a:t>
            </a:r>
          </a:p>
          <a:p>
            <a:pPr lvl="3"/>
            <a:r>
              <a:t>本文レベル4</a:t>
            </a:r>
          </a:p>
          <a:p>
            <a:pPr lvl="4"/>
            <a:r>
              <a:t>本文レベル5</a:t>
            </a:r>
          </a:p>
        </p:txBody>
      </p:sp>
      <p:sp>
        <p:nvSpPr>
          <p:cNvPr id="8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タイトル、箇条書き、画像">
    <p:bg>
      <p:bgPr>
        <a:solidFill>
          <a:srgbClr val="222222"/>
        </a:solidFill>
        <a:effectLst/>
      </p:bgPr>
    </p:bg>
    <p:spTree>
      <p:nvGrpSpPr>
        <p:cNvPr id="1" name=""/>
        <p:cNvGrpSpPr/>
        <p:nvPr/>
      </p:nvGrpSpPr>
      <p:grpSpPr>
        <a:xfrm>
          <a:off x="0" y="0"/>
          <a:ext cx="0" cy="0"/>
          <a:chOff x="0" y="0"/>
          <a:chExt cx="0" cy="0"/>
        </a:xfrm>
      </p:grpSpPr>
      <p:sp>
        <p:nvSpPr>
          <p:cNvPr id="91" name="テキスト"/>
          <p:cNvSpPr txBox="1">
            <a:spLocks noGrp="1"/>
          </p:cNvSpPr>
          <p:nvPr>
            <p:ph type="body" sz="quarter" idx="21"/>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Bold"/>
                <a:ea typeface="DIN Alternate Bold"/>
                <a:cs typeface="DIN Alternate Bold"/>
                <a:sym typeface="DIN Alternate Bold"/>
              </a:defRPr>
            </a:lvl1pPr>
          </a:lstStyle>
          <a:p>
            <a:r>
              <a:t>テキスト</a:t>
            </a:r>
          </a:p>
        </p:txBody>
      </p:sp>
      <p:sp>
        <p:nvSpPr>
          <p:cNvPr id="92" name="曇り空の下にある風車の白黒写真"/>
          <p:cNvSpPr>
            <a:spLocks noGrp="1"/>
          </p:cNvSpPr>
          <p:nvPr>
            <p:ph type="pic" idx="22"/>
          </p:nvPr>
        </p:nvSpPr>
        <p:spPr>
          <a:xfrm>
            <a:off x="6665377" y="1219200"/>
            <a:ext cx="7445457" cy="8216900"/>
          </a:xfrm>
          <a:prstGeom prst="rect">
            <a:avLst/>
          </a:prstGeom>
        </p:spPr>
        <p:txBody>
          <a:bodyPr lIns="91439" tIns="45719" rIns="91439" bIns="45719">
            <a:noAutofit/>
          </a:bodyPr>
          <a:lstStyle/>
          <a:p>
            <a:endParaRPr/>
          </a:p>
        </p:txBody>
      </p:sp>
      <p:sp>
        <p:nvSpPr>
          <p:cNvPr id="93" name="タイトルテキスト"/>
          <p:cNvSpPr txBox="1">
            <a:spLocks noGrp="1"/>
          </p:cNvSpPr>
          <p:nvPr>
            <p:ph type="title"/>
          </p:nvPr>
        </p:nvSpPr>
        <p:spPr>
          <a:xfrm>
            <a:off x="406400" y="1536700"/>
            <a:ext cx="6299200" cy="723900"/>
          </a:xfrm>
          <a:prstGeom prst="rect">
            <a:avLst/>
          </a:prstGeom>
        </p:spPr>
        <p:txBody>
          <a:bodyPr/>
          <a:lstStyle/>
          <a:p>
            <a:r>
              <a:t>タイトルテキスト</a:t>
            </a:r>
          </a:p>
        </p:txBody>
      </p:sp>
      <p:sp>
        <p:nvSpPr>
          <p:cNvPr id="94" name="本文レベル1…"/>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本文レベル1</a:t>
            </a:r>
          </a:p>
          <a:p>
            <a:pPr lvl="1"/>
            <a:r>
              <a:t>本文レベル2</a:t>
            </a:r>
          </a:p>
          <a:p>
            <a:pPr lvl="2"/>
            <a:r>
              <a:t>本文レベル3</a:t>
            </a:r>
          </a:p>
          <a:p>
            <a:pPr lvl="3"/>
            <a:r>
              <a:t>本文レベル4</a:t>
            </a:r>
          </a:p>
          <a:p>
            <a:pPr lvl="4"/>
            <a:r>
              <a:t>本文レベル5</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線"/>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ヒラギノ角ゴ ProN W3"/>
                <a:ea typeface="ヒラギノ角ゴ ProN W3"/>
                <a:cs typeface="ヒラギノ角ゴ ProN W3"/>
                <a:sym typeface="ヒラギノ角ゴ ProN W3"/>
              </a:defRPr>
            </a:pPr>
            <a:endParaRPr/>
          </a:p>
        </p:txBody>
      </p:sp>
      <p:sp>
        <p:nvSpPr>
          <p:cNvPr id="3" name="タイトルテキスト"/>
          <p:cNvSpPr txBox="1">
            <a:spLocks noGrp="1"/>
          </p:cNvSpPr>
          <p:nvPr>
            <p:ph type="title"/>
          </p:nvPr>
        </p:nvSpPr>
        <p:spPr>
          <a:xfrm>
            <a:off x="406400" y="1536700"/>
            <a:ext cx="12192000" cy="723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タイトルテキスト</a:t>
            </a:r>
          </a:p>
        </p:txBody>
      </p:sp>
      <p:sp>
        <p:nvSpPr>
          <p:cNvPr id="4" name="本文レベル1…"/>
          <p:cNvSpPr txBox="1">
            <a:spLocks noGrp="1"/>
          </p:cNvSpPr>
          <p:nvPr>
            <p:ph type="body" idx="1"/>
          </p:nvPr>
        </p:nvSpPr>
        <p:spPr>
          <a:xfrm>
            <a:off x="406400" y="2743200"/>
            <a:ext cx="12192000" cy="6108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Bold"/>
                <a:ea typeface="DIN Alternate Bold"/>
                <a:cs typeface="DIN Alternate Bold"/>
                <a:sym typeface="DIN Alternate Bold"/>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1pPr>
      <a:lvl2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2pPr>
      <a:lvl3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3pPr>
      <a:lvl4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4pPr>
      <a:lvl5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5pPr>
      <a:lvl6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6pPr>
      <a:lvl7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7pPr>
      <a:lvl8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8pPr>
      <a:lvl9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Bold"/>
        </a:defRPr>
      </a:lvl9pPr>
    </p:titleStyle>
    <p:bodyStyle>
      <a:lvl1pPr marL="4445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2800"/>
        </a:spcBef>
        <a:spcAft>
          <a:spcPts val="0"/>
        </a:spcAft>
        <a:buClr>
          <a:schemeClr val="accent1">
            <a:satOff val="-4060"/>
          </a:schemeClr>
        </a:buClr>
        <a:buSzPct val="104999"/>
        <a:buFont typeface="Avenir Next Regular"/>
        <a:buChar char="‣"/>
        <a:tabLst/>
        <a:defRPr sz="34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末梢静脈ラインからの…"/>
          <p:cNvSpPr txBox="1">
            <a:spLocks noGrp="1"/>
          </p:cNvSpPr>
          <p:nvPr>
            <p:ph type="ctrTitle"/>
          </p:nvPr>
        </p:nvSpPr>
        <p:spPr>
          <a:xfrm>
            <a:off x="712988" y="1880360"/>
            <a:ext cx="12192001" cy="3840139"/>
          </a:xfrm>
          <a:prstGeom prst="rect">
            <a:avLst/>
          </a:prstGeom>
        </p:spPr>
        <p:txBody>
          <a:bodyPr/>
          <a:lstStyle/>
          <a:p>
            <a:pPr defTabSz="274574">
              <a:defRPr sz="7990"/>
            </a:pPr>
            <a:r>
              <a:rPr>
                <a:latin typeface="MS Gothic" panose="020B0609070205080204" pitchFamily="49" charset="-128"/>
                <a:ea typeface="MS Gothic" panose="020B0609070205080204" pitchFamily="49" charset="-128"/>
              </a:rPr>
              <a:t>末梢静脈ラインからの</a:t>
            </a:r>
          </a:p>
          <a:p>
            <a:pPr defTabSz="274574">
              <a:defRPr sz="7990"/>
            </a:pPr>
            <a:r>
              <a:rPr>
                <a:latin typeface="MS Gothic" panose="020B0609070205080204" pitchFamily="49" charset="-128"/>
                <a:ea typeface="MS Gothic" panose="020B0609070205080204" pitchFamily="49" charset="-128"/>
              </a:rPr>
              <a:t>ノルエピネフリン投与は</a:t>
            </a:r>
          </a:p>
          <a:p>
            <a:pPr defTabSz="274574">
              <a:defRPr sz="7990"/>
            </a:pPr>
            <a:r>
              <a:rPr>
                <a:latin typeface="MS Gothic" panose="020B0609070205080204" pitchFamily="49" charset="-128"/>
                <a:ea typeface="MS Gothic" panose="020B0609070205080204" pitchFamily="49" charset="-128"/>
              </a:rPr>
              <a:t>するべきか？</a:t>
            </a:r>
          </a:p>
        </p:txBody>
      </p:sp>
      <p:sp>
        <p:nvSpPr>
          <p:cNvPr id="187" name="山本 舞"/>
          <p:cNvSpPr txBox="1"/>
          <p:nvPr/>
        </p:nvSpPr>
        <p:spPr>
          <a:xfrm>
            <a:off x="9717313" y="6561552"/>
            <a:ext cx="1841501" cy="533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山本　舞</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sults"/>
          <p:cNvSpPr txBox="1">
            <a:spLocks noGrp="1"/>
          </p:cNvSpPr>
          <p:nvPr>
            <p:ph type="body" idx="21"/>
          </p:nvPr>
        </p:nvSpPr>
        <p:spPr>
          <a:prstGeom prst="rect">
            <a:avLst/>
          </a:prstGeom>
        </p:spPr>
        <p:txBody>
          <a:bodyPr/>
          <a:lstStyle/>
          <a:p>
            <a:r>
              <a:t>results</a:t>
            </a:r>
          </a:p>
        </p:txBody>
      </p:sp>
      <p:sp>
        <p:nvSpPr>
          <p:cNvPr id="228" name="311例（51.6%）がCVC不要だった…"/>
          <p:cNvSpPr txBox="1">
            <a:spLocks noGrp="1"/>
          </p:cNvSpPr>
          <p:nvPr>
            <p:ph type="body" idx="1"/>
          </p:nvPr>
        </p:nvSpPr>
        <p:spPr>
          <a:xfrm>
            <a:off x="406400" y="3418632"/>
            <a:ext cx="12192001" cy="7327253"/>
          </a:xfrm>
          <a:prstGeom prst="rect">
            <a:avLst/>
          </a:prstGeom>
        </p:spPr>
        <p:txBody>
          <a:bodyPr/>
          <a:lstStyle/>
          <a:p>
            <a:pPr>
              <a:defRPr>
                <a:solidFill>
                  <a:srgbClr val="FFFFFF"/>
                </a:solidFill>
              </a:defRPr>
            </a:pPr>
            <a:r>
              <a:rPr>
                <a:latin typeface="MS Gothic" panose="020B0609070205080204" pitchFamily="49" charset="-128"/>
                <a:ea typeface="MS Gothic" panose="020B0609070205080204" pitchFamily="49" charset="-128"/>
              </a:rPr>
              <a:t>311例（51.6%）がCVC不要だった</a:t>
            </a:r>
          </a:p>
          <a:p>
            <a:pPr>
              <a:defRPr>
                <a:solidFill>
                  <a:srgbClr val="FFFFFF"/>
                </a:solidFill>
              </a:defRPr>
            </a:pPr>
            <a:r>
              <a:rPr>
                <a:latin typeface="MS Gothic" panose="020B0609070205080204" pitchFamily="49" charset="-128"/>
                <a:ea typeface="MS Gothic" panose="020B0609070205080204" pitchFamily="49" charset="-128"/>
              </a:rPr>
              <a:t>CVCを挿入した症例で、NAd末梢投与開始からCVC留置までの時間は中央値3.6時間　(四分位範囲 1.5-12.5時間)</a:t>
            </a:r>
          </a:p>
          <a:p>
            <a:pPr>
              <a:defRPr>
                <a:solidFill>
                  <a:srgbClr val="FFFFFF"/>
                </a:solidFill>
              </a:defRPr>
            </a:pPr>
            <a:r>
              <a:rPr>
                <a:latin typeface="MS Gothic" panose="020B0609070205080204" pitchFamily="49" charset="-128"/>
                <a:ea typeface="MS Gothic" panose="020B0609070205080204" pitchFamily="49" charset="-128"/>
              </a:rPr>
              <a:t>患者1人あたりのCVC留置なしで可能だった期間は中央値1日　(四分位範囲　0〜2日)</a:t>
            </a:r>
          </a:p>
        </p:txBody>
      </p:sp>
      <p:sp>
        <p:nvSpPr>
          <p:cNvPr id="229" name="Primary outcome"/>
          <p:cNvSpPr txBox="1">
            <a:spLocks noGrp="1"/>
          </p:cNvSpPr>
          <p:nvPr>
            <p:ph type="title"/>
          </p:nvPr>
        </p:nvSpPr>
        <p:spPr>
          <a:prstGeom prst="rect">
            <a:avLst/>
          </a:prstGeom>
        </p:spPr>
        <p:txBody>
          <a:bodyPr/>
          <a:lstStyle>
            <a:lvl1pPr defTabSz="467359">
              <a:spcBef>
                <a:spcPts val="2200"/>
              </a:spcBef>
              <a:defRPr sz="4800"/>
            </a:lvl1pPr>
          </a:lstStyle>
          <a:p>
            <a:r>
              <a:t>Primary outcome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sults"/>
          <p:cNvSpPr txBox="1">
            <a:spLocks noGrp="1"/>
          </p:cNvSpPr>
          <p:nvPr>
            <p:ph type="body" idx="21"/>
          </p:nvPr>
        </p:nvSpPr>
        <p:spPr>
          <a:prstGeom prst="rect">
            <a:avLst/>
          </a:prstGeom>
        </p:spPr>
        <p:txBody>
          <a:bodyPr/>
          <a:lstStyle/>
          <a:p>
            <a:r>
              <a:t>results</a:t>
            </a:r>
          </a:p>
        </p:txBody>
      </p:sp>
      <p:sp>
        <p:nvSpPr>
          <p:cNvPr id="232" name="secondary outcome"/>
          <p:cNvSpPr txBox="1">
            <a:spLocks noGrp="1"/>
          </p:cNvSpPr>
          <p:nvPr>
            <p:ph type="title"/>
          </p:nvPr>
        </p:nvSpPr>
        <p:spPr>
          <a:prstGeom prst="rect">
            <a:avLst/>
          </a:prstGeom>
        </p:spPr>
        <p:txBody>
          <a:bodyPr/>
          <a:lstStyle>
            <a:lvl1pPr defTabSz="467359">
              <a:spcBef>
                <a:spcPts val="2200"/>
              </a:spcBef>
              <a:defRPr sz="4800"/>
            </a:lvl1pPr>
          </a:lstStyle>
          <a:p>
            <a:r>
              <a:t>secondary outcome</a:t>
            </a:r>
          </a:p>
        </p:txBody>
      </p:sp>
      <p:sp>
        <p:nvSpPr>
          <p:cNvPr id="233" name="血管外漏出は75.8イベント/PIVC投与1000日…"/>
          <p:cNvSpPr txBox="1">
            <a:spLocks noGrp="1"/>
          </p:cNvSpPr>
          <p:nvPr>
            <p:ph type="body" idx="1"/>
          </p:nvPr>
        </p:nvSpPr>
        <p:spPr>
          <a:prstGeom prst="rect">
            <a:avLst/>
          </a:prstGeom>
        </p:spPr>
        <p:txBody>
          <a:bodyPr/>
          <a:lstStyle/>
          <a:p>
            <a:pPr>
              <a:defRPr>
                <a:solidFill>
                  <a:srgbClr val="FFFFFF"/>
                </a:solidFill>
              </a:defRPr>
            </a:pPr>
            <a:r>
              <a:rPr>
                <a:latin typeface="MS Gothic" panose="020B0609070205080204" pitchFamily="49" charset="-128"/>
                <a:ea typeface="MS Gothic" panose="020B0609070205080204" pitchFamily="49" charset="-128"/>
              </a:rPr>
              <a:t>血管外漏出は75.8イベント/PIVC投与1000日</a:t>
            </a:r>
          </a:p>
          <a:p>
            <a:pPr>
              <a:defRPr>
                <a:solidFill>
                  <a:srgbClr val="FFFFFF"/>
                </a:solidFill>
              </a:defRPr>
            </a:pPr>
            <a:r>
              <a:rPr>
                <a:latin typeface="MS Gothic" panose="020B0609070205080204" pitchFamily="49" charset="-128"/>
                <a:ea typeface="MS Gothic" panose="020B0609070205080204" pitchFamily="49" charset="-128"/>
              </a:rPr>
              <a:t>21人(60%)が組織障害なしまたは1インチ未満の浮腫を伴う白斑を生じた</a:t>
            </a:r>
          </a:p>
          <a:p>
            <a:pPr>
              <a:defRPr>
                <a:solidFill>
                  <a:srgbClr val="FFFFFF"/>
                </a:solidFill>
              </a:defRPr>
            </a:pPr>
            <a:r>
              <a:rPr>
                <a:latin typeface="MS Gothic" panose="020B0609070205080204" pitchFamily="49" charset="-128"/>
                <a:ea typeface="MS Gothic" panose="020B0609070205080204" pitchFamily="49" charset="-128"/>
              </a:rPr>
              <a:t>外科的介入を要した患者はなし</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sults"/>
          <p:cNvSpPr txBox="1">
            <a:spLocks noGrp="1"/>
          </p:cNvSpPr>
          <p:nvPr>
            <p:ph type="body" idx="21"/>
          </p:nvPr>
        </p:nvSpPr>
        <p:spPr>
          <a:prstGeom prst="rect">
            <a:avLst/>
          </a:prstGeom>
        </p:spPr>
        <p:txBody>
          <a:bodyPr/>
          <a:lstStyle/>
          <a:p>
            <a:r>
              <a:t>Results</a:t>
            </a:r>
          </a:p>
        </p:txBody>
      </p:sp>
      <p:sp>
        <p:nvSpPr>
          <p:cNvPr id="236" name="血管外漏出とNAd末梢投与持続時間の関連…"/>
          <p:cNvSpPr txBox="1">
            <a:spLocks noGrp="1"/>
          </p:cNvSpPr>
          <p:nvPr>
            <p:ph type="title"/>
          </p:nvPr>
        </p:nvSpPr>
        <p:spPr>
          <a:xfrm>
            <a:off x="406400" y="1139406"/>
            <a:ext cx="12192000" cy="1222794"/>
          </a:xfrm>
          <a:prstGeom prst="rect">
            <a:avLst/>
          </a:prstGeom>
        </p:spPr>
        <p:txBody>
          <a:bodyPr/>
          <a:lstStyle/>
          <a:p>
            <a:pPr defTabSz="292100">
              <a:spcBef>
                <a:spcPts val="1400"/>
              </a:spcBef>
              <a:defRPr sz="3000"/>
            </a:pPr>
            <a:r>
              <a:rPr>
                <a:latin typeface="MS Gothic" panose="020B0609070205080204" pitchFamily="49" charset="-128"/>
                <a:ea typeface="MS Gothic" panose="020B0609070205080204" pitchFamily="49" charset="-128"/>
              </a:rPr>
              <a:t>血管外漏出とNAd末梢投与持続時間の関連</a:t>
            </a:r>
          </a:p>
          <a:p>
            <a:pPr defTabSz="292100">
              <a:spcBef>
                <a:spcPts val="1400"/>
              </a:spcBef>
              <a:defRPr sz="2650"/>
            </a:pPr>
            <a:r>
              <a:rPr>
                <a:latin typeface="MS Gothic" panose="020B0609070205080204" pitchFamily="49" charset="-128"/>
                <a:ea typeface="MS Gothic" panose="020B0609070205080204" pitchFamily="49" charset="-128"/>
              </a:rPr>
              <a:t>24時間以下投与　vs　24時間以上投与</a:t>
            </a:r>
          </a:p>
        </p:txBody>
      </p:sp>
      <p:sp>
        <p:nvSpPr>
          <p:cNvPr id="237" name="1000日あたり換算だと24時間以上投与群の方が血管外漏出イベントが少ない…"/>
          <p:cNvSpPr txBox="1">
            <a:spLocks noGrp="1"/>
          </p:cNvSpPr>
          <p:nvPr>
            <p:ph type="body" sz="quarter" idx="1"/>
          </p:nvPr>
        </p:nvSpPr>
        <p:spPr>
          <a:xfrm>
            <a:off x="406399" y="8242167"/>
            <a:ext cx="12192001" cy="1804388"/>
          </a:xfrm>
          <a:prstGeom prst="rect">
            <a:avLst/>
          </a:prstGeom>
        </p:spPr>
        <p:txBody>
          <a:bodyPr/>
          <a:lstStyle/>
          <a:p>
            <a:pPr marL="346709" indent="-346709" defTabSz="455675">
              <a:spcBef>
                <a:spcPts val="2100"/>
              </a:spcBef>
              <a:defRPr sz="2651">
                <a:solidFill>
                  <a:srgbClr val="FFFFFF"/>
                </a:solidFill>
              </a:defRPr>
            </a:pPr>
            <a:r>
              <a:rPr>
                <a:latin typeface="MS Gothic" panose="020B0609070205080204" pitchFamily="49" charset="-128"/>
                <a:ea typeface="MS Gothic" panose="020B0609070205080204" pitchFamily="49" charset="-128"/>
              </a:rPr>
              <a:t>1000日あたり換算だと24時間以上投与群の方が血管外漏出イベントが少ない</a:t>
            </a:r>
          </a:p>
          <a:p>
            <a:pPr marL="346709" indent="-346709" defTabSz="455675">
              <a:spcBef>
                <a:spcPts val="2100"/>
              </a:spcBef>
              <a:defRPr sz="2651">
                <a:solidFill>
                  <a:srgbClr val="FFFFFF"/>
                </a:solidFill>
              </a:defRPr>
            </a:pPr>
            <a:r>
              <a:rPr>
                <a:latin typeface="MS Gothic" panose="020B0609070205080204" pitchFamily="49" charset="-128"/>
                <a:ea typeface="MS Gothic" panose="020B0609070205080204" pitchFamily="49" charset="-128"/>
              </a:rPr>
              <a:t>血管外漏出を認めた患者の組織障害グレードに有意差なし</a:t>
            </a:r>
          </a:p>
        </p:txBody>
      </p:sp>
      <p:graphicFrame>
        <p:nvGraphicFramePr>
          <p:cNvPr id="238" name="ノルエピネフリンPIVC投与期間における転機のPost hoc解析"/>
          <p:cNvGraphicFramePr/>
          <p:nvPr/>
        </p:nvGraphicFramePr>
        <p:xfrm>
          <a:off x="481506" y="2595240"/>
          <a:ext cx="10147802" cy="5562600"/>
        </p:xfrm>
        <a:graphic>
          <a:graphicData uri="http://schemas.openxmlformats.org/drawingml/2006/table">
            <a:tbl>
              <a:tblPr firstRow="1" firstCol="1" bandRow="1">
                <a:tableStyleId>{33BA23B1-9221-436E-865A-0063620EA4FD}</a:tableStyleId>
              </a:tblPr>
              <a:tblGrid>
                <a:gridCol w="3107461">
                  <a:extLst>
                    <a:ext uri="{9D8B030D-6E8A-4147-A177-3AD203B41FA5}">
                      <a16:colId xmlns:a16="http://schemas.microsoft.com/office/drawing/2014/main" val="20000"/>
                    </a:ext>
                  </a:extLst>
                </a:gridCol>
                <a:gridCol w="2476258">
                  <a:extLst>
                    <a:ext uri="{9D8B030D-6E8A-4147-A177-3AD203B41FA5}">
                      <a16:colId xmlns:a16="http://schemas.microsoft.com/office/drawing/2014/main" val="20001"/>
                    </a:ext>
                  </a:extLst>
                </a:gridCol>
                <a:gridCol w="2427704">
                  <a:extLst>
                    <a:ext uri="{9D8B030D-6E8A-4147-A177-3AD203B41FA5}">
                      <a16:colId xmlns:a16="http://schemas.microsoft.com/office/drawing/2014/main" val="20002"/>
                    </a:ext>
                  </a:extLst>
                </a:gridCol>
                <a:gridCol w="2136379">
                  <a:extLst>
                    <a:ext uri="{9D8B030D-6E8A-4147-A177-3AD203B41FA5}">
                      <a16:colId xmlns:a16="http://schemas.microsoft.com/office/drawing/2014/main" val="20003"/>
                    </a:ext>
                  </a:extLst>
                </a:gridCol>
              </a:tblGrid>
              <a:tr h="476250">
                <a:tc>
                  <a:txBody>
                    <a:bodyPr/>
                    <a:lstStyle/>
                    <a:p>
                      <a:pPr algn="ctr" defTabSz="914400">
                        <a:lnSpc>
                          <a:spcPct val="100000"/>
                        </a:lnSpc>
                        <a:defRPr sz="2000" b="0">
                          <a:solidFill>
                            <a:srgbClr val="FFFFFF"/>
                          </a:solidFill>
                          <a:sym typeface="Avenir Next Demi Bold"/>
                        </a:defRPr>
                      </a:pPr>
                      <a:endParaRPr/>
                    </a:p>
                  </a:txBody>
                  <a:tcPr marL="50800" marR="50800" marT="50800" marB="50800" anchor="ctr" horzOverflow="overflow"/>
                </a:tc>
                <a:tc>
                  <a:txBody>
                    <a:bodyPr/>
                    <a:lstStyle/>
                    <a:p>
                      <a:pPr algn="ctr" defTabSz="914400">
                        <a:lnSpc>
                          <a:spcPct val="100000"/>
                        </a:lnSpc>
                        <a:defRPr sz="1800" b="0">
                          <a:solidFill>
                            <a:srgbClr val="000000"/>
                          </a:solidFill>
                        </a:defRPr>
                      </a:pPr>
                      <a:r>
                        <a:rPr sz="2000">
                          <a:solidFill>
                            <a:srgbClr val="FFFFFF"/>
                          </a:solidFill>
                          <a:sym typeface="Avenir Next Demi Bold"/>
                        </a:rPr>
                        <a:t>≦24時間（n=508)</a:t>
                      </a:r>
                    </a:p>
                  </a:txBody>
                  <a:tcPr marL="50800" marR="50800" marT="50800" marB="50800" anchor="ctr" horzOverflow="overflow"/>
                </a:tc>
                <a:tc>
                  <a:txBody>
                    <a:bodyPr/>
                    <a:lstStyle/>
                    <a:p>
                      <a:pPr algn="ctr" defTabSz="914400">
                        <a:lnSpc>
                          <a:spcPct val="100000"/>
                        </a:lnSpc>
                        <a:defRPr sz="1800" b="0">
                          <a:solidFill>
                            <a:srgbClr val="000000"/>
                          </a:solidFill>
                        </a:defRPr>
                      </a:pPr>
                      <a:r>
                        <a:rPr sz="2000">
                          <a:solidFill>
                            <a:srgbClr val="FFFFFF"/>
                          </a:solidFill>
                          <a:sym typeface="Avenir Next Demi Bold"/>
                        </a:rPr>
                        <a:t>＞24時間（n=127)</a:t>
                      </a:r>
                    </a:p>
                  </a:txBody>
                  <a:tcPr marL="50800" marR="50800" marT="50800" marB="50800" anchor="ctr" horzOverflow="overflow"/>
                </a:tc>
                <a:tc>
                  <a:txBody>
                    <a:bodyPr/>
                    <a:lstStyle/>
                    <a:p>
                      <a:pPr algn="ctr" defTabSz="914400">
                        <a:lnSpc>
                          <a:spcPct val="100000"/>
                        </a:lnSpc>
                        <a:defRPr sz="1800" b="0">
                          <a:solidFill>
                            <a:srgbClr val="000000"/>
                          </a:solidFill>
                        </a:defRPr>
                      </a:pPr>
                      <a:r>
                        <a:rPr sz="2000">
                          <a:solidFill>
                            <a:srgbClr val="FFFFFF"/>
                          </a:solidFill>
                          <a:sym typeface="Avenir Next Demi Bold"/>
                        </a:rPr>
                        <a:t>リスク推定値</a:t>
                      </a:r>
                    </a:p>
                  </a:txBody>
                  <a:tcPr marL="50800" marR="50800" marT="50800" marB="50800" anchor="ctr" horzOverflow="overflow"/>
                </a:tc>
                <a:extLst>
                  <a:ext uri="{0D108BD9-81ED-4DB2-BD59-A6C34878D82A}">
                    <a16:rowId xmlns:a16="http://schemas.microsoft.com/office/drawing/2014/main" val="10000"/>
                  </a:ext>
                </a:extLst>
              </a:tr>
              <a:tr h="488950">
                <a:tc>
                  <a:txBody>
                    <a:bodyPr/>
                    <a:lstStyle/>
                    <a:p>
                      <a:pPr algn="ctr" defTabSz="914400">
                        <a:lnSpc>
                          <a:spcPct val="100000"/>
                        </a:lnSpc>
                        <a:defRPr sz="1800" b="0">
                          <a:solidFill>
                            <a:srgbClr val="000000"/>
                          </a:solidFill>
                        </a:defRPr>
                      </a:pPr>
                      <a:r>
                        <a:rPr sz="2000">
                          <a:solidFill>
                            <a:srgbClr val="FFFFFF"/>
                          </a:solidFill>
                          <a:sym typeface="Avenir Next Demi Bold"/>
                        </a:rPr>
                        <a:t>投与期間（時間）</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3.8(1.5-9.7)</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42.4(32.4-66.1)</a:t>
                      </a:r>
                    </a:p>
                  </a:txBody>
                  <a:tcPr marL="50800" marR="50800" marT="50800" marB="50800" anchor="ctr" horzOverflow="overflow"/>
                </a:tc>
                <a:tc>
                  <a:txBody>
                    <a:bodyPr/>
                    <a:lstStyle/>
                    <a:p>
                      <a:pPr defTabSz="914400">
                        <a:lnSpc>
                          <a:spcPct val="100000"/>
                        </a:lnSpc>
                        <a:defRPr sz="2000">
                          <a:sym typeface="Avenir Next Medium"/>
                        </a:defRPr>
                      </a:pPr>
                      <a:endParaRPr/>
                    </a:p>
                  </a:txBody>
                  <a:tcPr marL="50800" marR="50800" marT="50800" marB="50800" anchor="ctr" horzOverflow="overflow"/>
                </a:tc>
                <a:extLst>
                  <a:ext uri="{0D108BD9-81ED-4DB2-BD59-A6C34878D82A}">
                    <a16:rowId xmlns:a16="http://schemas.microsoft.com/office/drawing/2014/main" val="10001"/>
                  </a:ext>
                </a:extLst>
              </a:tr>
              <a:tr h="469900">
                <a:tc>
                  <a:txBody>
                    <a:bodyPr/>
                    <a:lstStyle/>
                    <a:p>
                      <a:pPr algn="ctr" defTabSz="914400">
                        <a:lnSpc>
                          <a:spcPct val="100000"/>
                        </a:lnSpc>
                        <a:defRPr sz="1800" b="0">
                          <a:solidFill>
                            <a:srgbClr val="000000"/>
                          </a:solidFill>
                        </a:defRPr>
                      </a:pPr>
                      <a:r>
                        <a:rPr sz="2000">
                          <a:solidFill>
                            <a:srgbClr val="FFFFFF"/>
                          </a:solidFill>
                          <a:sym typeface="Avenir Next Demi Bold"/>
                        </a:rPr>
                        <a:t>最大投与量（μg/min)</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10(5-15)</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10(7-15)</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-1.2(-2.9 to 0.6)</a:t>
                      </a:r>
                    </a:p>
                  </a:txBody>
                  <a:tcPr marL="50800" marR="50800" marT="50800" marB="50800" anchor="ctr" horzOverflow="overflow"/>
                </a:tc>
                <a:extLst>
                  <a:ext uri="{0D108BD9-81ED-4DB2-BD59-A6C34878D82A}">
                    <a16:rowId xmlns:a16="http://schemas.microsoft.com/office/drawing/2014/main" val="10002"/>
                  </a:ext>
                </a:extLst>
              </a:tr>
              <a:tr h="469900">
                <a:tc>
                  <a:txBody>
                    <a:bodyPr/>
                    <a:lstStyle/>
                    <a:p>
                      <a:pPr algn="ctr" defTabSz="914400">
                        <a:lnSpc>
                          <a:spcPct val="100000"/>
                        </a:lnSpc>
                        <a:defRPr sz="1800" b="0">
                          <a:solidFill>
                            <a:srgbClr val="000000"/>
                          </a:solidFill>
                        </a:defRPr>
                      </a:pPr>
                      <a:r>
                        <a:rPr sz="2000">
                          <a:solidFill>
                            <a:srgbClr val="FFFFFF"/>
                          </a:solidFill>
                          <a:sym typeface="Avenir Next Demi Bold"/>
                        </a:rPr>
                        <a:t>血管外漏出</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24(4.7)</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11(8.7)</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3.9(-0.4 to 10.3)</a:t>
                      </a:r>
                    </a:p>
                  </a:txBody>
                  <a:tcPr marL="50800" marR="50800" marT="50800" marB="50800" anchor="ctr" horzOverflow="overflow"/>
                </a:tc>
                <a:extLst>
                  <a:ext uri="{0D108BD9-81ED-4DB2-BD59-A6C34878D82A}">
                    <a16:rowId xmlns:a16="http://schemas.microsoft.com/office/drawing/2014/main" val="10003"/>
                  </a:ext>
                </a:extLst>
              </a:tr>
              <a:tr h="850900">
                <a:tc>
                  <a:txBody>
                    <a:bodyPr/>
                    <a:lstStyle/>
                    <a:p>
                      <a:pPr algn="ctr" defTabSz="914400">
                        <a:lnSpc>
                          <a:spcPct val="100000"/>
                        </a:lnSpc>
                        <a:defRPr sz="1800" b="0">
                          <a:solidFill>
                            <a:srgbClr val="000000"/>
                          </a:solidFill>
                        </a:defRPr>
                      </a:pPr>
                      <a:r>
                        <a:rPr sz="2000">
                          <a:solidFill>
                            <a:srgbClr val="FFFFFF"/>
                          </a:solidFill>
                          <a:sym typeface="Avenir Next Demi Bold"/>
                        </a:rPr>
                        <a:t>PIVC注入/1000日の血管外漏出を生じた件数</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176.4(113.1-262.5)</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33.8(16.9-60.4)</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0.19(0.09-0.39)</a:t>
                      </a:r>
                    </a:p>
                  </a:txBody>
                  <a:tcPr marL="50800" marR="50800" marT="50800" marB="50800" anchor="ctr" horzOverflow="overflow"/>
                </a:tc>
                <a:extLst>
                  <a:ext uri="{0D108BD9-81ED-4DB2-BD59-A6C34878D82A}">
                    <a16:rowId xmlns:a16="http://schemas.microsoft.com/office/drawing/2014/main" val="10004"/>
                  </a:ext>
                </a:extLst>
              </a:tr>
              <a:tr h="469900">
                <a:tc>
                  <a:txBody>
                    <a:bodyPr/>
                    <a:lstStyle/>
                    <a:p>
                      <a:pPr algn="ctr" defTabSz="914400">
                        <a:lnSpc>
                          <a:spcPct val="100000"/>
                        </a:lnSpc>
                        <a:defRPr sz="1800" b="0">
                          <a:solidFill>
                            <a:srgbClr val="000000"/>
                          </a:solidFill>
                        </a:defRPr>
                      </a:pPr>
                      <a:r>
                        <a:rPr sz="2000">
                          <a:solidFill>
                            <a:srgbClr val="FFFFFF"/>
                          </a:solidFill>
                          <a:sym typeface="Avenir Next Demi Bold"/>
                        </a:rPr>
                        <a:t>組織障害グレード</a:t>
                      </a:r>
                    </a:p>
                  </a:txBody>
                  <a:tcPr marL="50800" marR="50800" marT="50800" marB="50800" anchor="ctr" horzOverflow="overflow"/>
                </a:tc>
                <a:tc>
                  <a:txBody>
                    <a:bodyPr/>
                    <a:lstStyle/>
                    <a:p>
                      <a:pPr defTabSz="914400">
                        <a:lnSpc>
                          <a:spcPct val="100000"/>
                        </a:lnSpc>
                        <a:defRPr sz="2000">
                          <a:sym typeface="Avenir Next Medium"/>
                        </a:defRPr>
                      </a:pPr>
                      <a:endParaRPr/>
                    </a:p>
                  </a:txBody>
                  <a:tcPr marL="50800" marR="50800" marT="50800" marB="50800" anchor="ctr" horzOverflow="overflow"/>
                </a:tc>
                <a:tc>
                  <a:txBody>
                    <a:bodyPr/>
                    <a:lstStyle/>
                    <a:p>
                      <a:pPr defTabSz="914400">
                        <a:lnSpc>
                          <a:spcPct val="100000"/>
                        </a:lnSpc>
                        <a:defRPr sz="2000">
                          <a:sym typeface="Avenir Next Medium"/>
                        </a:defRPr>
                      </a:pPr>
                      <a:endParaRP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8.0(-23.3 to 39.1)</a:t>
                      </a:r>
                    </a:p>
                  </a:txBody>
                  <a:tcPr marL="50800" marR="50800" marT="50800" marB="50800" anchor="ctr" horzOverflow="overflow"/>
                </a:tc>
                <a:extLst>
                  <a:ext uri="{0D108BD9-81ED-4DB2-BD59-A6C34878D82A}">
                    <a16:rowId xmlns:a16="http://schemas.microsoft.com/office/drawing/2014/main" val="10005"/>
                  </a:ext>
                </a:extLst>
              </a:tr>
              <a:tr h="469900">
                <a:tc>
                  <a:txBody>
                    <a:bodyPr/>
                    <a:lstStyle/>
                    <a:p>
                      <a:pPr algn="ctr" defTabSz="914400">
                        <a:lnSpc>
                          <a:spcPct val="100000"/>
                        </a:lnSpc>
                        <a:defRPr sz="1800" b="0">
                          <a:solidFill>
                            <a:srgbClr val="000000"/>
                          </a:solidFill>
                        </a:defRPr>
                      </a:pPr>
                      <a:r>
                        <a:rPr sz="2000">
                          <a:solidFill>
                            <a:srgbClr val="FFFFFF"/>
                          </a:solidFill>
                          <a:sym typeface="Avenir Next Demi Bold"/>
                        </a:rPr>
                        <a:t>0</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5(20.8)</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0(0)</a:t>
                      </a:r>
                    </a:p>
                  </a:txBody>
                  <a:tcPr marL="50800" marR="50800" marT="50800" marB="50800" anchor="ctr" horzOverflow="overflow"/>
                </a:tc>
                <a:tc>
                  <a:txBody>
                    <a:bodyPr/>
                    <a:lstStyle/>
                    <a:p>
                      <a:pPr defTabSz="914400">
                        <a:lnSpc>
                          <a:spcPct val="100000"/>
                        </a:lnSpc>
                        <a:defRPr sz="2000">
                          <a:sym typeface="Avenir Next Medium"/>
                        </a:defRPr>
                      </a:pPr>
                      <a:endParaRPr/>
                    </a:p>
                  </a:txBody>
                  <a:tcPr marL="50800" marR="50800" marT="50800" marB="50800" anchor="ctr" horzOverflow="overflow"/>
                </a:tc>
                <a:extLst>
                  <a:ext uri="{0D108BD9-81ED-4DB2-BD59-A6C34878D82A}">
                    <a16:rowId xmlns:a16="http://schemas.microsoft.com/office/drawing/2014/main" val="10006"/>
                  </a:ext>
                </a:extLst>
              </a:tr>
              <a:tr h="469900">
                <a:tc>
                  <a:txBody>
                    <a:bodyPr/>
                    <a:lstStyle/>
                    <a:p>
                      <a:pPr algn="ctr" defTabSz="914400">
                        <a:lnSpc>
                          <a:spcPct val="100000"/>
                        </a:lnSpc>
                        <a:defRPr sz="1800" b="0">
                          <a:solidFill>
                            <a:srgbClr val="000000"/>
                          </a:solidFill>
                        </a:defRPr>
                      </a:pPr>
                      <a:r>
                        <a:rPr sz="2000">
                          <a:solidFill>
                            <a:srgbClr val="FFFFFF"/>
                          </a:solidFill>
                          <a:sym typeface="Avenir Next Demi Bold"/>
                        </a:rPr>
                        <a:t>1</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10(41.7)</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6(54.5)</a:t>
                      </a:r>
                    </a:p>
                  </a:txBody>
                  <a:tcPr marL="50800" marR="50800" marT="50800" marB="50800" anchor="ctr" horzOverflow="overflow"/>
                </a:tc>
                <a:tc>
                  <a:txBody>
                    <a:bodyPr/>
                    <a:lstStyle/>
                    <a:p>
                      <a:pPr defTabSz="914400">
                        <a:lnSpc>
                          <a:spcPct val="100000"/>
                        </a:lnSpc>
                        <a:defRPr sz="2000">
                          <a:sym typeface="Avenir Next Medium"/>
                        </a:defRPr>
                      </a:pPr>
                      <a:endParaRPr/>
                    </a:p>
                  </a:txBody>
                  <a:tcPr marL="50800" marR="50800" marT="50800" marB="50800" anchor="ctr" horzOverflow="overflow"/>
                </a:tc>
                <a:extLst>
                  <a:ext uri="{0D108BD9-81ED-4DB2-BD59-A6C34878D82A}">
                    <a16:rowId xmlns:a16="http://schemas.microsoft.com/office/drawing/2014/main" val="10007"/>
                  </a:ext>
                </a:extLst>
              </a:tr>
              <a:tr h="469900">
                <a:tc>
                  <a:txBody>
                    <a:bodyPr/>
                    <a:lstStyle/>
                    <a:p>
                      <a:pPr algn="ctr" defTabSz="914400">
                        <a:lnSpc>
                          <a:spcPct val="100000"/>
                        </a:lnSpc>
                        <a:defRPr sz="1800" b="0">
                          <a:solidFill>
                            <a:srgbClr val="000000"/>
                          </a:solidFill>
                        </a:defRPr>
                      </a:pPr>
                      <a:r>
                        <a:rPr sz="2000">
                          <a:solidFill>
                            <a:srgbClr val="FFFFFF"/>
                          </a:solidFill>
                          <a:sym typeface="Avenir Next Demi Bold"/>
                        </a:rPr>
                        <a:t>2</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8(33.3)</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5(45.5)</a:t>
                      </a:r>
                    </a:p>
                  </a:txBody>
                  <a:tcPr marL="50800" marR="50800" marT="50800" marB="50800" anchor="ctr" horzOverflow="overflow"/>
                </a:tc>
                <a:tc>
                  <a:txBody>
                    <a:bodyPr/>
                    <a:lstStyle/>
                    <a:p>
                      <a:pPr defTabSz="914400">
                        <a:lnSpc>
                          <a:spcPct val="100000"/>
                        </a:lnSpc>
                        <a:defRPr sz="2000">
                          <a:sym typeface="Avenir Next Medium"/>
                        </a:defRPr>
                      </a:pPr>
                      <a:endParaRPr/>
                    </a:p>
                  </a:txBody>
                  <a:tcPr marL="50800" marR="50800" marT="50800" marB="50800" anchor="ctr" horzOverflow="overflow"/>
                </a:tc>
                <a:extLst>
                  <a:ext uri="{0D108BD9-81ED-4DB2-BD59-A6C34878D82A}">
                    <a16:rowId xmlns:a16="http://schemas.microsoft.com/office/drawing/2014/main" val="10008"/>
                  </a:ext>
                </a:extLst>
              </a:tr>
              <a:tr h="469900">
                <a:tc>
                  <a:txBody>
                    <a:bodyPr/>
                    <a:lstStyle/>
                    <a:p>
                      <a:pPr algn="ctr" defTabSz="914400">
                        <a:lnSpc>
                          <a:spcPct val="100000"/>
                        </a:lnSpc>
                        <a:defRPr sz="1800" b="0">
                          <a:solidFill>
                            <a:srgbClr val="000000"/>
                          </a:solidFill>
                        </a:defRPr>
                      </a:pPr>
                      <a:r>
                        <a:rPr sz="2000">
                          <a:solidFill>
                            <a:srgbClr val="FFFFFF"/>
                          </a:solidFill>
                          <a:sym typeface="Avenir Next Demi Bold"/>
                        </a:rPr>
                        <a:t>3</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0(0)</a:t>
                      </a:r>
                    </a:p>
                  </a:txBody>
                  <a:tcPr marL="50800" marR="50800" marT="50800" marB="50800" anchor="ctr" horzOverflow="overflow"/>
                </a:tc>
                <a:tc>
                  <a:txBody>
                    <a:bodyPr/>
                    <a:lstStyle/>
                    <a:p>
                      <a:pPr defTabSz="914400">
                        <a:lnSpc>
                          <a:spcPct val="100000"/>
                        </a:lnSpc>
                        <a:defRPr sz="1800">
                          <a:solidFill>
                            <a:srgbClr val="000000"/>
                          </a:solidFill>
                        </a:defRPr>
                      </a:pPr>
                      <a:r>
                        <a:rPr sz="2000">
                          <a:solidFill>
                            <a:srgbClr val="FFFFFF"/>
                          </a:solidFill>
                          <a:sym typeface="Avenir Next Medium"/>
                        </a:rPr>
                        <a:t>0(0)</a:t>
                      </a:r>
                    </a:p>
                  </a:txBody>
                  <a:tcPr marL="50800" marR="50800" marT="50800" marB="50800" anchor="ctr" horzOverflow="overflow"/>
                </a:tc>
                <a:tc>
                  <a:txBody>
                    <a:bodyPr/>
                    <a:lstStyle/>
                    <a:p>
                      <a:pPr defTabSz="914400">
                        <a:lnSpc>
                          <a:spcPct val="100000"/>
                        </a:lnSpc>
                        <a:defRPr sz="2000">
                          <a:sym typeface="Avenir Next Medium"/>
                        </a:defRPr>
                      </a:pPr>
                      <a:endParaRPr/>
                    </a:p>
                  </a:txBody>
                  <a:tcPr marL="50800" marR="50800" marT="50800" marB="50800" anchor="ctr" horzOverflow="overflow"/>
                </a:tc>
                <a:extLst>
                  <a:ext uri="{0D108BD9-81ED-4DB2-BD59-A6C34878D82A}">
                    <a16:rowId xmlns:a16="http://schemas.microsoft.com/office/drawing/2014/main" val="10009"/>
                  </a:ext>
                </a:extLst>
              </a:tr>
              <a:tr h="457200">
                <a:tc>
                  <a:txBody>
                    <a:bodyPr/>
                    <a:lstStyle/>
                    <a:p>
                      <a:pPr algn="ctr" defTabSz="914400">
                        <a:lnSpc>
                          <a:spcPct val="100000"/>
                        </a:lnSpc>
                        <a:defRPr sz="1800" b="0">
                          <a:solidFill>
                            <a:srgbClr val="000000"/>
                          </a:solidFill>
                        </a:defRPr>
                      </a:pPr>
                      <a:r>
                        <a:rPr sz="2000">
                          <a:solidFill>
                            <a:srgbClr val="FFFFFF"/>
                          </a:solidFill>
                          <a:sym typeface="Avenir Next Demi Bold"/>
                        </a:rPr>
                        <a:t>4</a:t>
                      </a:r>
                    </a:p>
                  </a:txBody>
                  <a:tcPr marL="50800" marR="50800" marT="50800" marB="50800" anchor="ctr" horzOverflow="overflow">
                    <a:lnB w="12700">
                      <a:miter lim="400000"/>
                    </a:lnB>
                  </a:tcPr>
                </a:tc>
                <a:tc>
                  <a:txBody>
                    <a:bodyPr/>
                    <a:lstStyle/>
                    <a:p>
                      <a:pPr defTabSz="914400">
                        <a:lnSpc>
                          <a:spcPct val="100000"/>
                        </a:lnSpc>
                        <a:defRPr sz="1800">
                          <a:solidFill>
                            <a:srgbClr val="000000"/>
                          </a:solidFill>
                        </a:defRPr>
                      </a:pPr>
                      <a:r>
                        <a:rPr sz="2000">
                          <a:solidFill>
                            <a:srgbClr val="FFFFFF"/>
                          </a:solidFill>
                          <a:sym typeface="Avenir Next Medium"/>
                        </a:rPr>
                        <a:t>1(4.2)</a:t>
                      </a:r>
                    </a:p>
                  </a:txBody>
                  <a:tcPr marL="50800" marR="50800" marT="50800" marB="50800" anchor="ctr" horzOverflow="overflow">
                    <a:lnB w="12700">
                      <a:miter lim="400000"/>
                    </a:lnB>
                  </a:tcPr>
                </a:tc>
                <a:tc>
                  <a:txBody>
                    <a:bodyPr/>
                    <a:lstStyle/>
                    <a:p>
                      <a:pPr defTabSz="914400">
                        <a:lnSpc>
                          <a:spcPct val="100000"/>
                        </a:lnSpc>
                        <a:defRPr sz="1800">
                          <a:solidFill>
                            <a:srgbClr val="000000"/>
                          </a:solidFill>
                        </a:defRPr>
                      </a:pPr>
                      <a:r>
                        <a:rPr sz="2000">
                          <a:solidFill>
                            <a:srgbClr val="FFFFFF"/>
                          </a:solidFill>
                          <a:sym typeface="Avenir Next Medium"/>
                        </a:rPr>
                        <a:t>0(0)</a:t>
                      </a:r>
                    </a:p>
                  </a:txBody>
                  <a:tcPr marL="50800" marR="50800" marT="50800" marB="50800" anchor="ctr" horzOverflow="overflow">
                    <a:lnB w="12700">
                      <a:miter lim="400000"/>
                    </a:lnB>
                  </a:tcPr>
                </a:tc>
                <a:tc>
                  <a:txBody>
                    <a:bodyPr/>
                    <a:lstStyle/>
                    <a:p>
                      <a:pPr defTabSz="914400">
                        <a:lnSpc>
                          <a:spcPct val="100000"/>
                        </a:lnSpc>
                        <a:defRPr sz="2000">
                          <a:sym typeface="Avenir Next Medium"/>
                        </a:defRPr>
                      </a:pPr>
                      <a:endParaRPr/>
                    </a:p>
                  </a:txBody>
                  <a:tcPr marL="50800" marR="50800" marT="50800" marB="50800" anchor="ctr" horzOverflow="overflow">
                    <a:lnB w="12700">
                      <a:miter lim="400000"/>
                    </a:lnB>
                  </a:tcPr>
                </a:tc>
                <a:extLst>
                  <a:ext uri="{0D108BD9-81ED-4DB2-BD59-A6C34878D82A}">
                    <a16:rowId xmlns:a16="http://schemas.microsoft.com/office/drawing/2014/main" val="10010"/>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Sults"/>
          <p:cNvSpPr txBox="1">
            <a:spLocks noGrp="1"/>
          </p:cNvSpPr>
          <p:nvPr>
            <p:ph type="body" idx="21"/>
          </p:nvPr>
        </p:nvSpPr>
        <p:spPr>
          <a:prstGeom prst="rect">
            <a:avLst/>
          </a:prstGeom>
        </p:spPr>
        <p:txBody>
          <a:bodyPr/>
          <a:lstStyle/>
          <a:p>
            <a:r>
              <a:t>RESults</a:t>
            </a:r>
          </a:p>
        </p:txBody>
      </p:sp>
      <p:sp>
        <p:nvSpPr>
          <p:cNvPr id="241" name="血管外漏出を生じた患者の特徴は？"/>
          <p:cNvSpPr txBox="1">
            <a:spLocks noGrp="1"/>
          </p:cNvSpPr>
          <p:nvPr>
            <p:ph type="title"/>
          </p:nvPr>
        </p:nvSpPr>
        <p:spPr>
          <a:prstGeom prst="rect">
            <a:avLst/>
          </a:prstGeom>
        </p:spPr>
        <p:txBody>
          <a:bodyPr/>
          <a:lstStyle>
            <a:lvl1pPr defTabSz="473201">
              <a:spcBef>
                <a:spcPts val="2200"/>
              </a:spcBef>
              <a:defRPr sz="4860"/>
            </a:lvl1pPr>
          </a:lstStyle>
          <a:p>
            <a:r>
              <a:rPr>
                <a:latin typeface="MS Gothic" panose="020B0609070205080204" pitchFamily="49" charset="-128"/>
                <a:ea typeface="MS Gothic" panose="020B0609070205080204" pitchFamily="49" charset="-128"/>
              </a:rPr>
              <a:t>血管外漏出を生じた患者の特徴は？</a:t>
            </a:r>
          </a:p>
        </p:txBody>
      </p:sp>
      <p:sp>
        <p:nvSpPr>
          <p:cNvPr id="242" name="高齢…"/>
          <p:cNvSpPr txBox="1">
            <a:spLocks noGrp="1"/>
          </p:cNvSpPr>
          <p:nvPr>
            <p:ph type="body" sz="half" idx="1"/>
          </p:nvPr>
        </p:nvSpPr>
        <p:spPr>
          <a:xfrm>
            <a:off x="406399" y="7028850"/>
            <a:ext cx="12192001" cy="2706541"/>
          </a:xfrm>
          <a:prstGeom prst="rect">
            <a:avLst/>
          </a:prstGeom>
        </p:spPr>
        <p:txBody>
          <a:bodyPr/>
          <a:lstStyle/>
          <a:p>
            <a:pPr marL="382270" indent="-382270" defTabSz="502412">
              <a:spcBef>
                <a:spcPts val="2400"/>
              </a:spcBef>
              <a:defRPr sz="2924">
                <a:solidFill>
                  <a:srgbClr val="FFFFFF"/>
                </a:solidFill>
              </a:defRPr>
            </a:pPr>
            <a:r>
              <a:rPr>
                <a:latin typeface="MS Gothic" panose="020B0609070205080204" pitchFamily="49" charset="-128"/>
                <a:ea typeface="MS Gothic" panose="020B0609070205080204" pitchFamily="49" charset="-128"/>
              </a:rPr>
              <a:t>高齢</a:t>
            </a:r>
          </a:p>
          <a:p>
            <a:pPr marL="382270" indent="-382270" defTabSz="502412">
              <a:spcBef>
                <a:spcPts val="2400"/>
              </a:spcBef>
              <a:defRPr sz="2924">
                <a:solidFill>
                  <a:srgbClr val="FFFFFF"/>
                </a:solidFill>
              </a:defRPr>
            </a:pPr>
            <a:r>
              <a:rPr>
                <a:latin typeface="MS Gothic" panose="020B0609070205080204" pitchFamily="49" charset="-128"/>
                <a:ea typeface="MS Gothic" panose="020B0609070205080204" pitchFamily="49" charset="-128"/>
              </a:rPr>
              <a:t>投与時間が長い</a:t>
            </a:r>
          </a:p>
          <a:p>
            <a:pPr marL="382270" indent="-382270" defTabSz="502412">
              <a:spcBef>
                <a:spcPts val="2400"/>
              </a:spcBef>
              <a:defRPr sz="2924">
                <a:solidFill>
                  <a:srgbClr val="FFFFFF"/>
                </a:solidFill>
              </a:defRPr>
            </a:pPr>
            <a:r>
              <a:rPr>
                <a:latin typeface="MS Gothic" panose="020B0609070205080204" pitchFamily="49" charset="-128"/>
                <a:ea typeface="MS Gothic" panose="020B0609070205080204" pitchFamily="49" charset="-128"/>
              </a:rPr>
              <a:t>PIVCからのNAD投与に関する基準を満たしたかどうかに差はなかった</a:t>
            </a:r>
          </a:p>
        </p:txBody>
      </p:sp>
      <p:graphicFrame>
        <p:nvGraphicFramePr>
          <p:cNvPr id="243" name="血管外漏出を生じた患者と生じなかった患者の比較"/>
          <p:cNvGraphicFramePr/>
          <p:nvPr/>
        </p:nvGraphicFramePr>
        <p:xfrm>
          <a:off x="1479550" y="2307925"/>
          <a:ext cx="9029700" cy="4610099"/>
        </p:xfrm>
        <a:graphic>
          <a:graphicData uri="http://schemas.openxmlformats.org/drawingml/2006/table">
            <a:tbl>
              <a:tblPr firstRow="1" firstCol="1" bandRow="1">
                <a:tableStyleId>{33BA23B1-9221-436E-865A-0063620EA4FD}</a:tableStyleId>
              </a:tblPr>
              <a:tblGrid>
                <a:gridCol w="3378200">
                  <a:extLst>
                    <a:ext uri="{9D8B030D-6E8A-4147-A177-3AD203B41FA5}">
                      <a16:colId xmlns:a16="http://schemas.microsoft.com/office/drawing/2014/main" val="20000"/>
                    </a:ext>
                  </a:extLst>
                </a:gridCol>
                <a:gridCol w="1765300">
                  <a:extLst>
                    <a:ext uri="{9D8B030D-6E8A-4147-A177-3AD203B41FA5}">
                      <a16:colId xmlns:a16="http://schemas.microsoft.com/office/drawing/2014/main" val="20001"/>
                    </a:ext>
                  </a:extLst>
                </a:gridCol>
                <a:gridCol w="1968500">
                  <a:extLst>
                    <a:ext uri="{9D8B030D-6E8A-4147-A177-3AD203B41FA5}">
                      <a16:colId xmlns:a16="http://schemas.microsoft.com/office/drawing/2014/main" val="20002"/>
                    </a:ext>
                  </a:extLst>
                </a:gridCol>
                <a:gridCol w="1917700">
                  <a:extLst>
                    <a:ext uri="{9D8B030D-6E8A-4147-A177-3AD203B41FA5}">
                      <a16:colId xmlns:a16="http://schemas.microsoft.com/office/drawing/2014/main" val="20003"/>
                    </a:ext>
                  </a:extLst>
                </a:gridCol>
              </a:tblGrid>
              <a:tr h="717550">
                <a:tc>
                  <a:txBody>
                    <a:bodyPr/>
                    <a:lstStyle/>
                    <a:p>
                      <a:pPr algn="ctr" defTabSz="914400">
                        <a:lnSpc>
                          <a:spcPct val="100000"/>
                        </a:lnSpc>
                        <a:defRPr sz="1600" b="0">
                          <a:solidFill>
                            <a:srgbClr val="FFFFFF"/>
                          </a:solidFill>
                          <a:sym typeface="Avenir Next Demi Bold"/>
                        </a:defRPr>
                      </a:pPr>
                      <a:endParaRPr/>
                    </a:p>
                  </a:txBody>
                  <a:tcPr marL="50800" marR="50800" marT="50800" marB="50800" anchor="ctr" horzOverflow="overflow"/>
                </a:tc>
                <a:tc>
                  <a:txBody>
                    <a:bodyPr/>
                    <a:lstStyle/>
                    <a:p>
                      <a:pPr algn="ctr" defTabSz="914400">
                        <a:lnSpc>
                          <a:spcPct val="100000"/>
                        </a:lnSpc>
                        <a:defRPr sz="1800" b="0">
                          <a:solidFill>
                            <a:srgbClr val="000000"/>
                          </a:solidFill>
                        </a:defRPr>
                      </a:pPr>
                      <a:r>
                        <a:rPr sz="1600">
                          <a:solidFill>
                            <a:srgbClr val="FFFFFF"/>
                          </a:solidFill>
                          <a:sym typeface="Avenir Next Demi Bold"/>
                        </a:rPr>
                        <a:t>血管外漏出なし（n=600)</a:t>
                      </a:r>
                    </a:p>
                  </a:txBody>
                  <a:tcPr marL="50800" marR="50800" marT="50800" marB="50800" anchor="ctr" horzOverflow="overflow"/>
                </a:tc>
                <a:tc>
                  <a:txBody>
                    <a:bodyPr/>
                    <a:lstStyle/>
                    <a:p>
                      <a:pPr algn="ctr" defTabSz="914400">
                        <a:lnSpc>
                          <a:spcPct val="100000"/>
                        </a:lnSpc>
                        <a:defRPr sz="1800" b="0">
                          <a:solidFill>
                            <a:srgbClr val="000000"/>
                          </a:solidFill>
                        </a:defRPr>
                      </a:pPr>
                      <a:r>
                        <a:rPr sz="1600">
                          <a:solidFill>
                            <a:srgbClr val="FFFFFF"/>
                          </a:solidFill>
                          <a:sym typeface="Avenir Next Demi Bold"/>
                        </a:rPr>
                        <a:t>血管外漏出あり（n=35)</a:t>
                      </a:r>
                    </a:p>
                  </a:txBody>
                  <a:tcPr marL="50800" marR="50800" marT="50800" marB="50800" anchor="ctr" horzOverflow="overflow"/>
                </a:tc>
                <a:tc>
                  <a:txBody>
                    <a:bodyPr/>
                    <a:lstStyle/>
                    <a:p>
                      <a:pPr algn="ctr" defTabSz="914400">
                        <a:lnSpc>
                          <a:spcPct val="100000"/>
                        </a:lnSpc>
                        <a:defRPr sz="1800" b="0">
                          <a:solidFill>
                            <a:srgbClr val="000000"/>
                          </a:solidFill>
                        </a:defRPr>
                      </a:pPr>
                      <a:r>
                        <a:rPr sz="1600">
                          <a:solidFill>
                            <a:srgbClr val="FFFFFF"/>
                          </a:solidFill>
                          <a:sym typeface="Avenir Next Demi Bold"/>
                        </a:rPr>
                        <a:t>効果推定値（95%CI)</a:t>
                      </a:r>
                    </a:p>
                  </a:txBody>
                  <a:tcPr marL="50800" marR="50800" marT="50800" marB="50800" anchor="ctr" horzOverflow="overflow"/>
                </a:tc>
                <a:extLst>
                  <a:ext uri="{0D108BD9-81ED-4DB2-BD59-A6C34878D82A}">
                    <a16:rowId xmlns:a16="http://schemas.microsoft.com/office/drawing/2014/main" val="10000"/>
                  </a:ext>
                </a:extLst>
              </a:tr>
              <a:tr h="425450">
                <a:tc>
                  <a:txBody>
                    <a:bodyPr/>
                    <a:lstStyle/>
                    <a:p>
                      <a:pPr algn="ctr" defTabSz="914400">
                        <a:lnSpc>
                          <a:spcPct val="100000"/>
                        </a:lnSpc>
                        <a:defRPr sz="1800" b="0">
                          <a:solidFill>
                            <a:srgbClr val="000000"/>
                          </a:solidFill>
                        </a:defRPr>
                      </a:pPr>
                      <a:r>
                        <a:rPr sz="1600">
                          <a:solidFill>
                            <a:srgbClr val="FFFFFF"/>
                          </a:solidFill>
                          <a:sym typeface="Avenir Next Demi Bold"/>
                        </a:rPr>
                        <a:t>年齢（y）</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63 (55 to 71)</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67 (61 to 74)</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4.0 (–0.5 to 8.0)</a:t>
                      </a:r>
                    </a:p>
                  </a:txBody>
                  <a:tcPr marL="50800" marR="50800" marT="50800" marB="50800" anchor="ctr" horzOverflow="overflow"/>
                </a:tc>
                <a:extLst>
                  <a:ext uri="{0D108BD9-81ED-4DB2-BD59-A6C34878D82A}">
                    <a16:rowId xmlns:a16="http://schemas.microsoft.com/office/drawing/2014/main" val="10001"/>
                  </a:ext>
                </a:extLst>
              </a:tr>
              <a:tr h="406400">
                <a:tc>
                  <a:txBody>
                    <a:bodyPr/>
                    <a:lstStyle/>
                    <a:p>
                      <a:pPr algn="ctr" defTabSz="914400">
                        <a:lnSpc>
                          <a:spcPct val="100000"/>
                        </a:lnSpc>
                        <a:defRPr sz="1800" b="0">
                          <a:solidFill>
                            <a:srgbClr val="000000"/>
                          </a:solidFill>
                        </a:defRPr>
                      </a:pPr>
                      <a:r>
                        <a:rPr sz="1600">
                          <a:solidFill>
                            <a:srgbClr val="FFFFFF"/>
                          </a:solidFill>
                          <a:sym typeface="Avenir Next Demi Bold"/>
                        </a:rPr>
                        <a:t>BMI（kg/m2)</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28.3 (23.9-33.5)</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27.0 (20.8 to 35.9)</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–0.7 (–3.6 to 2.6)</a:t>
                      </a:r>
                    </a:p>
                  </a:txBody>
                  <a:tcPr marL="50800" marR="50800" marT="50800" marB="50800" anchor="ctr" horzOverflow="overflow"/>
                </a:tc>
                <a:extLst>
                  <a:ext uri="{0D108BD9-81ED-4DB2-BD59-A6C34878D82A}">
                    <a16:rowId xmlns:a16="http://schemas.microsoft.com/office/drawing/2014/main" val="10002"/>
                  </a:ext>
                </a:extLst>
              </a:tr>
              <a:tr h="634999">
                <a:tc>
                  <a:txBody>
                    <a:bodyPr/>
                    <a:lstStyle/>
                    <a:p>
                      <a:pPr algn="ctr" defTabSz="914400">
                        <a:lnSpc>
                          <a:spcPct val="100000"/>
                        </a:lnSpc>
                        <a:defRPr sz="1800" b="0">
                          <a:solidFill>
                            <a:srgbClr val="000000"/>
                          </a:solidFill>
                        </a:defRPr>
                      </a:pPr>
                      <a:r>
                        <a:rPr sz="1600">
                          <a:solidFill>
                            <a:srgbClr val="FFFFFF"/>
                          </a:solidFill>
                          <a:sym typeface="Avenir Next Demi Bold"/>
                        </a:rPr>
                        <a:t>カテーテル留置基準をすべて満たした症例</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266 (44.3)</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19 (54.3)</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10.0 (–6.6 to 25.7)</a:t>
                      </a:r>
                    </a:p>
                  </a:txBody>
                  <a:tcPr marL="50800" marR="50800" marT="50800" marB="50800" anchor="ctr" horzOverflow="overflow"/>
                </a:tc>
                <a:extLst>
                  <a:ext uri="{0D108BD9-81ED-4DB2-BD59-A6C34878D82A}">
                    <a16:rowId xmlns:a16="http://schemas.microsoft.com/office/drawing/2014/main" val="10003"/>
                  </a:ext>
                </a:extLst>
              </a:tr>
              <a:tr h="406400">
                <a:tc>
                  <a:txBody>
                    <a:bodyPr/>
                    <a:lstStyle/>
                    <a:p>
                      <a:pPr algn="ctr" defTabSz="914400">
                        <a:lnSpc>
                          <a:spcPct val="100000"/>
                        </a:lnSpc>
                        <a:defRPr sz="1800" b="0">
                          <a:solidFill>
                            <a:srgbClr val="000000"/>
                          </a:solidFill>
                        </a:defRPr>
                      </a:pPr>
                      <a:r>
                        <a:rPr sz="1600">
                          <a:solidFill>
                            <a:srgbClr val="FFFFFF"/>
                          </a:solidFill>
                          <a:sym typeface="Avenir Next Demi Bold"/>
                        </a:rPr>
                        <a:t>カテーテルサイズを満たしたもの</a:t>
                      </a:r>
                    </a:p>
                  </a:txBody>
                  <a:tcPr marL="50800" marR="50800" marT="50800" marB="50800" anchor="ctr" horzOverflow="overflow"/>
                </a:tc>
                <a:tc>
                  <a:txBody>
                    <a:bodyPr/>
                    <a:lstStyle/>
                    <a:p>
                      <a:pPr defTabSz="457200">
                        <a:lnSpc>
                          <a:spcPct val="100000"/>
                        </a:lnSpc>
                        <a:defRPr sz="1800">
                          <a:solidFill>
                            <a:srgbClr val="000000"/>
                          </a:solidFill>
                        </a:defRPr>
                      </a:pPr>
                      <a:r>
                        <a:rPr sz="1600">
                          <a:solidFill>
                            <a:srgbClr val="FFFFFF"/>
                          </a:solidFill>
                          <a:latin typeface="ヒラギノ角ゴ ProN W3"/>
                          <a:ea typeface="ヒラギノ角ゴ ProN W3"/>
                          <a:cs typeface="ヒラギノ角ゴ ProN W3"/>
                          <a:sym typeface="ヒラギノ角ゴ ProN W3"/>
                        </a:rPr>
                        <a:t>495 (82.5)</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33 (94.3)</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11.8 (–1.4 to 17.0)</a:t>
                      </a:r>
                    </a:p>
                  </a:txBody>
                  <a:tcPr marL="50800" marR="50800" marT="50800" marB="50800" anchor="ctr" horzOverflow="overflow"/>
                </a:tc>
                <a:extLst>
                  <a:ext uri="{0D108BD9-81ED-4DB2-BD59-A6C34878D82A}">
                    <a16:rowId xmlns:a16="http://schemas.microsoft.com/office/drawing/2014/main" val="10004"/>
                  </a:ext>
                </a:extLst>
              </a:tr>
              <a:tr h="406400">
                <a:tc>
                  <a:txBody>
                    <a:bodyPr/>
                    <a:lstStyle/>
                    <a:p>
                      <a:pPr algn="ctr" defTabSz="914400">
                        <a:lnSpc>
                          <a:spcPct val="100000"/>
                        </a:lnSpc>
                        <a:defRPr sz="1800" b="0">
                          <a:solidFill>
                            <a:srgbClr val="000000"/>
                          </a:solidFill>
                        </a:defRPr>
                      </a:pPr>
                      <a:r>
                        <a:rPr sz="1600">
                          <a:solidFill>
                            <a:srgbClr val="FFFFFF"/>
                          </a:solidFill>
                          <a:sym typeface="Avenir Next Demi Bold"/>
                        </a:rPr>
                        <a:t>カテーテル留置場所を満たしたもの</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394 (65.7)</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27 (77.1)</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11.5 (–5.1 to 23.0)</a:t>
                      </a:r>
                    </a:p>
                  </a:txBody>
                  <a:tcPr marL="50800" marR="50800" marT="50800" marB="50800" anchor="ctr" horzOverflow="overflow"/>
                </a:tc>
                <a:extLst>
                  <a:ext uri="{0D108BD9-81ED-4DB2-BD59-A6C34878D82A}">
                    <a16:rowId xmlns:a16="http://schemas.microsoft.com/office/drawing/2014/main" val="10005"/>
                  </a:ext>
                </a:extLst>
              </a:tr>
              <a:tr h="406400">
                <a:tc>
                  <a:txBody>
                    <a:bodyPr/>
                    <a:lstStyle/>
                    <a:p>
                      <a:pPr algn="ctr" defTabSz="914400">
                        <a:lnSpc>
                          <a:spcPct val="100000"/>
                        </a:lnSpc>
                        <a:defRPr sz="1800" b="0">
                          <a:solidFill>
                            <a:srgbClr val="000000"/>
                          </a:solidFill>
                        </a:defRPr>
                      </a:pPr>
                      <a:r>
                        <a:rPr sz="1600">
                          <a:solidFill>
                            <a:srgbClr val="FFFFFF"/>
                          </a:solidFill>
                          <a:sym typeface="Avenir Next Demi Bold"/>
                        </a:rPr>
                        <a:t>エコーを使用したもの</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294 (49.0)</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22 (62.9)</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13.9 (–3.1 to 28.4)</a:t>
                      </a:r>
                    </a:p>
                  </a:txBody>
                  <a:tcPr marL="50800" marR="50800" marT="50800" marB="50800" anchor="ctr" horzOverflow="overflow"/>
                </a:tc>
                <a:extLst>
                  <a:ext uri="{0D108BD9-81ED-4DB2-BD59-A6C34878D82A}">
                    <a16:rowId xmlns:a16="http://schemas.microsoft.com/office/drawing/2014/main" val="10006"/>
                  </a:ext>
                </a:extLst>
              </a:tr>
              <a:tr h="406400">
                <a:tc>
                  <a:txBody>
                    <a:bodyPr/>
                    <a:lstStyle/>
                    <a:p>
                      <a:pPr algn="ctr" defTabSz="914400">
                        <a:lnSpc>
                          <a:spcPct val="100000"/>
                        </a:lnSpc>
                        <a:defRPr sz="1800" b="0">
                          <a:solidFill>
                            <a:srgbClr val="000000"/>
                          </a:solidFill>
                        </a:defRPr>
                      </a:pPr>
                      <a:r>
                        <a:rPr sz="1600">
                          <a:solidFill>
                            <a:srgbClr val="FFFFFF"/>
                          </a:solidFill>
                          <a:sym typeface="Avenir Next Demi Bold"/>
                        </a:rPr>
                        <a:t>投与期間（時間）</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5.5 (1.9-18.9)</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13.8 (4.0 to 29.5)</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6.8 (–3.1 to 19.3)</a:t>
                      </a:r>
                    </a:p>
                  </a:txBody>
                  <a:tcPr marL="50800" marR="50800" marT="50800" marB="50800" anchor="ctr" horzOverflow="overflow"/>
                </a:tc>
                <a:extLst>
                  <a:ext uri="{0D108BD9-81ED-4DB2-BD59-A6C34878D82A}">
                    <a16:rowId xmlns:a16="http://schemas.microsoft.com/office/drawing/2014/main" val="10007"/>
                  </a:ext>
                </a:extLst>
              </a:tr>
              <a:tr h="406400">
                <a:tc>
                  <a:txBody>
                    <a:bodyPr/>
                    <a:lstStyle/>
                    <a:p>
                      <a:pPr algn="ctr" defTabSz="914400">
                        <a:lnSpc>
                          <a:spcPct val="100000"/>
                        </a:lnSpc>
                        <a:defRPr sz="1800" b="0">
                          <a:solidFill>
                            <a:srgbClr val="000000"/>
                          </a:solidFill>
                        </a:defRPr>
                      </a:pPr>
                      <a:r>
                        <a:rPr sz="1600">
                          <a:solidFill>
                            <a:srgbClr val="FFFFFF"/>
                          </a:solidFill>
                          <a:sym typeface="Avenir Next Demi Bold"/>
                        </a:rPr>
                        <a:t>投与期間が24時間を超える症例</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116 (19.3)</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11 (31.4)</a:t>
                      </a:r>
                    </a:p>
                  </a:txBody>
                  <a:tcPr marL="50800" marR="50800" marT="50800" marB="50800" anchor="ctr" horzOverflow="overflow"/>
                </a:tc>
                <a:tc>
                  <a:txBody>
                    <a:bodyPr/>
                    <a:lstStyle/>
                    <a:p>
                      <a:pPr defTabSz="914400">
                        <a:lnSpc>
                          <a:spcPct val="100000"/>
                        </a:lnSpc>
                        <a:defRPr sz="1800">
                          <a:solidFill>
                            <a:srgbClr val="000000"/>
                          </a:solidFill>
                        </a:defRPr>
                      </a:pPr>
                      <a:r>
                        <a:rPr sz="1600">
                          <a:solidFill>
                            <a:srgbClr val="FFFFFF"/>
                          </a:solidFill>
                          <a:sym typeface="Avenir Next Medium"/>
                        </a:rPr>
                        <a:t>12.1 (–1.2 to 28.9)</a:t>
                      </a:r>
                    </a:p>
                  </a:txBody>
                  <a:tcPr marL="50800" marR="50800" marT="50800" marB="50800" anchor="ctr" horzOverflow="overflow"/>
                </a:tc>
                <a:extLst>
                  <a:ext uri="{0D108BD9-81ED-4DB2-BD59-A6C34878D82A}">
                    <a16:rowId xmlns:a16="http://schemas.microsoft.com/office/drawing/2014/main" val="10008"/>
                  </a:ext>
                </a:extLst>
              </a:tr>
              <a:tr h="393700">
                <a:tc>
                  <a:txBody>
                    <a:bodyPr/>
                    <a:lstStyle/>
                    <a:p>
                      <a:pPr algn="ctr" defTabSz="914400">
                        <a:lnSpc>
                          <a:spcPct val="100000"/>
                        </a:lnSpc>
                        <a:defRPr sz="1800" b="0">
                          <a:solidFill>
                            <a:srgbClr val="000000"/>
                          </a:solidFill>
                        </a:defRPr>
                      </a:pPr>
                      <a:r>
                        <a:rPr sz="1600">
                          <a:solidFill>
                            <a:srgbClr val="FFFFFF"/>
                          </a:solidFill>
                          <a:sym typeface="Avenir Next Demi Bold"/>
                        </a:rPr>
                        <a:t>最大投与量</a:t>
                      </a:r>
                    </a:p>
                  </a:txBody>
                  <a:tcPr marL="50800" marR="50800" marT="50800" marB="50800" anchor="ctr" horzOverflow="overflow">
                    <a:lnB w="12700">
                      <a:miter lim="400000"/>
                    </a:lnB>
                  </a:tcPr>
                </a:tc>
                <a:tc>
                  <a:txBody>
                    <a:bodyPr/>
                    <a:lstStyle/>
                    <a:p>
                      <a:pPr defTabSz="914400">
                        <a:lnSpc>
                          <a:spcPct val="100000"/>
                        </a:lnSpc>
                        <a:defRPr sz="1800">
                          <a:solidFill>
                            <a:srgbClr val="000000"/>
                          </a:solidFill>
                        </a:defRPr>
                      </a:pPr>
                      <a:r>
                        <a:rPr sz="1600">
                          <a:solidFill>
                            <a:srgbClr val="FFFFFF"/>
                          </a:solidFill>
                          <a:sym typeface="Avenir Next Medium"/>
                        </a:rPr>
                        <a:t>10 (5-15)</a:t>
                      </a:r>
                    </a:p>
                  </a:txBody>
                  <a:tcPr marL="50800" marR="50800" marT="50800" marB="50800" anchor="ctr" horzOverflow="overflow">
                    <a:lnB w="12700">
                      <a:miter lim="400000"/>
                    </a:lnB>
                  </a:tcPr>
                </a:tc>
                <a:tc>
                  <a:txBody>
                    <a:bodyPr/>
                    <a:lstStyle/>
                    <a:p>
                      <a:pPr defTabSz="914400">
                        <a:lnSpc>
                          <a:spcPct val="100000"/>
                        </a:lnSpc>
                        <a:defRPr sz="1800">
                          <a:solidFill>
                            <a:srgbClr val="000000"/>
                          </a:solidFill>
                        </a:defRPr>
                      </a:pPr>
                      <a:r>
                        <a:rPr sz="1600">
                          <a:solidFill>
                            <a:srgbClr val="FFFFFF"/>
                          </a:solidFill>
                          <a:sym typeface="Avenir Next Medium"/>
                        </a:rPr>
                        <a:t>13 (7-15)</a:t>
                      </a:r>
                    </a:p>
                  </a:txBody>
                  <a:tcPr marL="50800" marR="50800" marT="50800" marB="50800" anchor="ctr" horzOverflow="overflow">
                    <a:lnB w="12700">
                      <a:miter lim="400000"/>
                    </a:lnB>
                  </a:tcPr>
                </a:tc>
                <a:tc>
                  <a:txBody>
                    <a:bodyPr/>
                    <a:lstStyle/>
                    <a:p>
                      <a:pPr defTabSz="914400">
                        <a:lnSpc>
                          <a:spcPct val="100000"/>
                        </a:lnSpc>
                        <a:defRPr sz="1800">
                          <a:solidFill>
                            <a:srgbClr val="000000"/>
                          </a:solidFill>
                        </a:defRPr>
                      </a:pPr>
                      <a:r>
                        <a:rPr sz="1600">
                          <a:solidFill>
                            <a:srgbClr val="FFFFFF"/>
                          </a:solidFill>
                          <a:sym typeface="Avenir Next Medium"/>
                        </a:rPr>
                        <a:t>0.6 (–2.1 to 3.8)</a:t>
                      </a:r>
                    </a:p>
                  </a:txBody>
                  <a:tcPr marL="50800" marR="50800" marT="50800" marB="50800" anchor="ctr" horzOverflow="overflow">
                    <a:lnB w="12700">
                      <a:miter lim="400000"/>
                    </a:lnB>
                  </a:tcPr>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Discussion"/>
          <p:cNvSpPr txBox="1">
            <a:spLocks noGrp="1"/>
          </p:cNvSpPr>
          <p:nvPr>
            <p:ph type="body" idx="21"/>
          </p:nvPr>
        </p:nvSpPr>
        <p:spPr>
          <a:prstGeom prst="rect">
            <a:avLst/>
          </a:prstGeom>
        </p:spPr>
        <p:txBody>
          <a:bodyPr/>
          <a:lstStyle/>
          <a:p>
            <a:r>
              <a:t>Discussion</a:t>
            </a:r>
          </a:p>
        </p:txBody>
      </p:sp>
      <p:sp>
        <p:nvSpPr>
          <p:cNvPr id="246" name="末梢からのNAD投与は重大な血管外漏出に伴う合併症なくCVCの留置頻度、期間を短縮することができる…"/>
          <p:cNvSpPr txBox="1">
            <a:spLocks noGrp="1"/>
          </p:cNvSpPr>
          <p:nvPr>
            <p:ph type="body" idx="1"/>
          </p:nvPr>
        </p:nvSpPr>
        <p:spPr>
          <a:xfrm>
            <a:off x="406400" y="2253808"/>
            <a:ext cx="12192000" cy="6726085"/>
          </a:xfrm>
          <a:prstGeom prst="rect">
            <a:avLst/>
          </a:prstGeom>
        </p:spPr>
        <p:txBody>
          <a:bodyPr/>
          <a:lstStyle/>
          <a:p>
            <a:pPr>
              <a:defRPr>
                <a:solidFill>
                  <a:srgbClr val="FFFFFF"/>
                </a:solidFill>
              </a:defRPr>
            </a:pPr>
            <a:r>
              <a:rPr>
                <a:latin typeface="MS Gothic" panose="020B0609070205080204" pitchFamily="49" charset="-128"/>
                <a:ea typeface="MS Gothic" panose="020B0609070205080204" pitchFamily="49" charset="-128"/>
              </a:rPr>
              <a:t>末梢からのNAD投与は重大な血管外漏出に伴う合併症なくCVCの留置頻度、期間を短縮することができる</a:t>
            </a:r>
          </a:p>
          <a:p>
            <a:pPr>
              <a:defRPr>
                <a:solidFill>
                  <a:srgbClr val="FFFFFF"/>
                </a:solidFill>
              </a:defRPr>
            </a:pPr>
            <a:r>
              <a:rPr>
                <a:latin typeface="MS Gothic" panose="020B0609070205080204" pitchFamily="49" charset="-128"/>
                <a:ea typeface="MS Gothic" panose="020B0609070205080204" pitchFamily="49" charset="-128"/>
              </a:rPr>
              <a:t>血液の吸引やエコーを用い、作成した基準を遵守することでPIVCが確実に血管内に留置されているかを常に評価でき、大量のNADが血管外に漏出するのを予防できた</a:t>
            </a:r>
          </a:p>
          <a:p>
            <a:pPr>
              <a:defRPr>
                <a:solidFill>
                  <a:srgbClr val="FFFFFF"/>
                </a:solidFill>
              </a:defRPr>
            </a:pPr>
            <a:r>
              <a:rPr>
                <a:latin typeface="MS Gothic" panose="020B0609070205080204" pitchFamily="49" charset="-128"/>
                <a:ea typeface="MS Gothic" panose="020B0609070205080204" pitchFamily="49" charset="-128"/>
              </a:rPr>
              <a:t>NAD投与最大量を15μg/minに制限したことで、血管外漏出が生じても漏出するNAD量が少なく、組織傷害が抑制されたのかもしれない</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Limitation"/>
          <p:cNvSpPr txBox="1">
            <a:spLocks noGrp="1"/>
          </p:cNvSpPr>
          <p:nvPr>
            <p:ph type="body" idx="21"/>
          </p:nvPr>
        </p:nvSpPr>
        <p:spPr>
          <a:prstGeom prst="rect">
            <a:avLst/>
          </a:prstGeom>
        </p:spPr>
        <p:txBody>
          <a:bodyPr/>
          <a:lstStyle/>
          <a:p>
            <a:r>
              <a:t>Limitation</a:t>
            </a:r>
          </a:p>
        </p:txBody>
      </p:sp>
      <p:sp>
        <p:nvSpPr>
          <p:cNvPr id="249" name="単施設での前向き観察研究…"/>
          <p:cNvSpPr txBox="1">
            <a:spLocks noGrp="1"/>
          </p:cNvSpPr>
          <p:nvPr>
            <p:ph type="body" idx="1"/>
          </p:nvPr>
        </p:nvSpPr>
        <p:spPr>
          <a:prstGeom prst="rect">
            <a:avLst/>
          </a:prstGeom>
        </p:spPr>
        <p:txBody>
          <a:bodyPr/>
          <a:lstStyle/>
          <a:p>
            <a:pPr>
              <a:defRPr>
                <a:solidFill>
                  <a:srgbClr val="FFFFFF"/>
                </a:solidFill>
              </a:defRPr>
            </a:pPr>
            <a:r>
              <a:rPr>
                <a:latin typeface="MS Gothic" panose="020B0609070205080204" pitchFamily="49" charset="-128"/>
                <a:ea typeface="MS Gothic" panose="020B0609070205080204" pitchFamily="49" charset="-128"/>
              </a:rPr>
              <a:t>単施設での前向き観察研究</a:t>
            </a:r>
          </a:p>
          <a:p>
            <a:pPr>
              <a:defRPr>
                <a:solidFill>
                  <a:srgbClr val="FFFFFF"/>
                </a:solidFill>
              </a:defRPr>
            </a:pPr>
            <a:r>
              <a:rPr>
                <a:latin typeface="MS Gothic" panose="020B0609070205080204" pitchFamily="49" charset="-128"/>
                <a:ea typeface="MS Gothic" panose="020B0609070205080204" pitchFamily="49" charset="-128"/>
              </a:rPr>
              <a:t>CVC群との比較対象試験でない</a:t>
            </a:r>
          </a:p>
          <a:p>
            <a:pPr>
              <a:defRPr>
                <a:solidFill>
                  <a:srgbClr val="FFFFFF"/>
                </a:solidFill>
              </a:defRPr>
            </a:pPr>
            <a:r>
              <a:rPr>
                <a:latin typeface="MS Gothic" panose="020B0609070205080204" pitchFamily="49" charset="-128"/>
                <a:ea typeface="MS Gothic" panose="020B0609070205080204" pitchFamily="49" charset="-128"/>
              </a:rPr>
              <a:t>カテーテル留置基準の使用を必須としていないため、選択バイアスにより合併症発生率が低下した可能性がある</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onclusion"/>
          <p:cNvSpPr txBox="1">
            <a:spLocks noGrp="1"/>
          </p:cNvSpPr>
          <p:nvPr>
            <p:ph type="body" idx="21"/>
          </p:nvPr>
        </p:nvSpPr>
        <p:spPr>
          <a:prstGeom prst="rect">
            <a:avLst/>
          </a:prstGeom>
        </p:spPr>
        <p:txBody>
          <a:bodyPr/>
          <a:lstStyle/>
          <a:p>
            <a:r>
              <a:t>conclusion</a:t>
            </a:r>
          </a:p>
        </p:txBody>
      </p:sp>
      <p:sp>
        <p:nvSpPr>
          <p:cNvPr id="252" name="今後CVC群vsPIVC群でのRCTが待たれる"/>
          <p:cNvSpPr txBox="1">
            <a:spLocks noGrp="1"/>
          </p:cNvSpPr>
          <p:nvPr>
            <p:ph type="body" idx="1"/>
          </p:nvPr>
        </p:nvSpPr>
        <p:spPr>
          <a:prstGeom prst="rect">
            <a:avLst/>
          </a:prstGeom>
        </p:spPr>
        <p:txBody>
          <a:bodyPr/>
          <a:lstStyle>
            <a:lvl1pPr>
              <a:defRPr>
                <a:solidFill>
                  <a:srgbClr val="FFFFFF"/>
                </a:solidFill>
              </a:defRPr>
            </a:lvl1pPr>
          </a:lstStyle>
          <a:p>
            <a:r>
              <a:rPr>
                <a:latin typeface="MS Gothic" panose="020B0609070205080204" pitchFamily="49" charset="-128"/>
                <a:ea typeface="MS Gothic" panose="020B0609070205080204" pitchFamily="49" charset="-128"/>
              </a:rPr>
              <a:t>今後CVC群vsPIVC群でのRCTが待たれる</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手術室ではどうする？"/>
          <p:cNvSpPr txBox="1">
            <a:spLocks noGrp="1"/>
          </p:cNvSpPr>
          <p:nvPr>
            <p:ph type="title"/>
          </p:nvPr>
        </p:nvSpPr>
        <p:spPr>
          <a:xfrm>
            <a:off x="406400" y="627830"/>
            <a:ext cx="12192001" cy="723901"/>
          </a:xfrm>
          <a:prstGeom prst="rect">
            <a:avLst/>
          </a:prstGeom>
        </p:spPr>
        <p:txBody>
          <a:bodyPr/>
          <a:lstStyle>
            <a:lvl1pPr defTabSz="473201">
              <a:spcBef>
                <a:spcPts val="2200"/>
              </a:spcBef>
              <a:defRPr sz="4860"/>
            </a:lvl1pPr>
          </a:lstStyle>
          <a:p>
            <a:r>
              <a:rPr>
                <a:latin typeface="MS Gothic" panose="020B0609070205080204" pitchFamily="49" charset="-128"/>
                <a:ea typeface="MS Gothic" panose="020B0609070205080204" pitchFamily="49" charset="-128"/>
              </a:rPr>
              <a:t>手術室ではどうする？</a:t>
            </a:r>
          </a:p>
        </p:txBody>
      </p:sp>
      <p:sp>
        <p:nvSpPr>
          <p:cNvPr id="255" name="敗血症性ショックの患者にCVCがなければ一旦PIVCからNADを投与する…"/>
          <p:cNvSpPr txBox="1">
            <a:spLocks noGrp="1"/>
          </p:cNvSpPr>
          <p:nvPr>
            <p:ph type="body" idx="4294967295"/>
          </p:nvPr>
        </p:nvSpPr>
        <p:spPr>
          <a:xfrm>
            <a:off x="406400" y="2823512"/>
            <a:ext cx="12192001" cy="7275283"/>
          </a:xfrm>
          <a:prstGeom prst="rect">
            <a:avLst/>
          </a:prstGeom>
        </p:spPr>
        <p:txBody>
          <a:bodyPr/>
          <a:lstStyle/>
          <a:p>
            <a:pPr marL="377825" indent="-377825" defTabSz="496570">
              <a:spcBef>
                <a:spcPts val="2300"/>
              </a:spcBef>
              <a:buClr>
                <a:schemeClr val="accent1"/>
              </a:buClr>
              <a:buChar char="▸"/>
              <a:defRPr sz="2890">
                <a:solidFill>
                  <a:srgbClr val="FFFFFF"/>
                </a:solidFill>
              </a:defRPr>
            </a:pPr>
            <a:r>
              <a:rPr>
                <a:latin typeface="MS Gothic" panose="020B0609070205080204" pitchFamily="49" charset="-128"/>
                <a:ea typeface="MS Gothic" panose="020B0609070205080204" pitchFamily="49" charset="-128"/>
              </a:rPr>
              <a:t>敗血症性ショックの患者にCVCがなければ一旦PIVCからNADを投与する</a:t>
            </a:r>
          </a:p>
          <a:p>
            <a:pPr marL="377825" indent="-377825" defTabSz="496570">
              <a:spcBef>
                <a:spcPts val="2300"/>
              </a:spcBef>
              <a:buClr>
                <a:schemeClr val="accent1"/>
              </a:buClr>
              <a:buChar char="▸"/>
              <a:defRPr sz="2890">
                <a:solidFill>
                  <a:srgbClr val="FFFFFF"/>
                </a:solidFill>
              </a:defRPr>
            </a:pPr>
            <a:r>
              <a:rPr>
                <a:latin typeface="MS Gothic" panose="020B0609070205080204" pitchFamily="49" charset="-128"/>
                <a:ea typeface="MS Gothic" panose="020B0609070205080204" pitchFamily="49" charset="-128"/>
              </a:rPr>
              <a:t>手術中に高容量のNAD投与や他の昇圧薬が必要となっても術中にCVCを挿入することが困難な場合も多いので、NAD投与を要する患者はその時点で必要なくても手術開始前にはCVCを挿入するのが望ましいだろう</a:t>
            </a:r>
          </a:p>
          <a:p>
            <a:pPr marL="377825" indent="-377825" defTabSz="496570">
              <a:spcBef>
                <a:spcPts val="2300"/>
              </a:spcBef>
              <a:buClr>
                <a:schemeClr val="accent1"/>
              </a:buClr>
              <a:buChar char="▸"/>
              <a:defRPr sz="2890">
                <a:solidFill>
                  <a:srgbClr val="FFFFFF"/>
                </a:solidFill>
              </a:defRPr>
            </a:pPr>
            <a:r>
              <a:rPr>
                <a:latin typeface="MS Gothic" panose="020B0609070205080204" pitchFamily="49" charset="-128"/>
                <a:ea typeface="MS Gothic" panose="020B0609070205080204" pitchFamily="49" charset="-128"/>
              </a:rPr>
              <a:t>その他の患者でNADをPIVCから投与する場合は血管内に確実に留置されていることを常に確認でき、血管外漏出時は別のPIVCが直ちに使用できる状態にあることが条件</a:t>
            </a:r>
          </a:p>
          <a:p>
            <a:pPr marL="377825" indent="-377825" defTabSz="496570">
              <a:spcBef>
                <a:spcPts val="2300"/>
              </a:spcBef>
              <a:buClr>
                <a:schemeClr val="accent1"/>
              </a:buClr>
              <a:buChar char="▸"/>
              <a:defRPr sz="2890">
                <a:solidFill>
                  <a:srgbClr val="FFFFFF"/>
                </a:solidFill>
              </a:defRPr>
            </a:pPr>
            <a:r>
              <a:rPr>
                <a:latin typeface="MS Gothic" panose="020B0609070205080204" pitchFamily="49" charset="-128"/>
                <a:ea typeface="MS Gothic" panose="020B0609070205080204" pitchFamily="49" charset="-128"/>
              </a:rPr>
              <a:t>低容量（この論文では15μg/min以下）で使用</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ペーストされたムービー.png" descr="ペーストされたムービー.png"/>
          <p:cNvPicPr>
            <a:picLocks noChangeAspect="1"/>
          </p:cNvPicPr>
          <p:nvPr/>
        </p:nvPicPr>
        <p:blipFill>
          <a:blip r:embed="rId2"/>
          <a:stretch>
            <a:fillRect/>
          </a:stretch>
        </p:blipFill>
        <p:spPr>
          <a:xfrm>
            <a:off x="357520" y="1427159"/>
            <a:ext cx="7942814" cy="5802684"/>
          </a:xfrm>
          <a:prstGeom prst="rect">
            <a:avLst/>
          </a:prstGeom>
          <a:ln w="12700">
            <a:miter lim="400000"/>
          </a:ln>
        </p:spPr>
      </p:pic>
      <p:sp>
        <p:nvSpPr>
          <p:cNvPr id="190" name="ノルエピネフリン、フェニレフリン、ドパミン、バソプレシン、エピネフリンの末梢静脈ライン投与に関するシステマティックレビュー…"/>
          <p:cNvSpPr/>
          <p:nvPr/>
        </p:nvSpPr>
        <p:spPr>
          <a:xfrm>
            <a:off x="1280249" y="5631062"/>
            <a:ext cx="11660983" cy="2695379"/>
          </a:xfrm>
          <a:custGeom>
            <a:avLst/>
            <a:gdLst/>
            <a:ahLst/>
            <a:cxnLst>
              <a:cxn ang="0">
                <a:pos x="wd2" y="hd2"/>
              </a:cxn>
              <a:cxn ang="5400000">
                <a:pos x="wd2" y="hd2"/>
              </a:cxn>
              <a:cxn ang="10800000">
                <a:pos x="wd2" y="hd2"/>
              </a:cxn>
              <a:cxn ang="16200000">
                <a:pos x="wd2" y="hd2"/>
              </a:cxn>
            </a:cxnLst>
            <a:rect l="0" t="0" r="r" b="b"/>
            <a:pathLst>
              <a:path w="21600" h="21600" extrusionOk="0">
                <a:moveTo>
                  <a:pt x="325" y="0"/>
                </a:moveTo>
                <a:lnTo>
                  <a:pt x="88" y="4292"/>
                </a:lnTo>
                <a:cubicBezTo>
                  <a:pt x="38" y="4337"/>
                  <a:pt x="0" y="4485"/>
                  <a:pt x="0" y="4669"/>
                </a:cubicBezTo>
                <a:lnTo>
                  <a:pt x="0" y="21204"/>
                </a:lnTo>
                <a:cubicBezTo>
                  <a:pt x="0" y="21423"/>
                  <a:pt x="53" y="21600"/>
                  <a:pt x="118" y="21600"/>
                </a:cubicBezTo>
                <a:lnTo>
                  <a:pt x="21482" y="21600"/>
                </a:lnTo>
                <a:cubicBezTo>
                  <a:pt x="21547" y="21600"/>
                  <a:pt x="21600" y="21423"/>
                  <a:pt x="21600" y="21204"/>
                </a:cubicBezTo>
                <a:lnTo>
                  <a:pt x="21600" y="4669"/>
                </a:lnTo>
                <a:cubicBezTo>
                  <a:pt x="21600" y="4450"/>
                  <a:pt x="21547" y="4272"/>
                  <a:pt x="21482" y="4272"/>
                </a:cubicBezTo>
                <a:lnTo>
                  <a:pt x="560" y="4272"/>
                </a:lnTo>
                <a:lnTo>
                  <a:pt x="325" y="0"/>
                </a:lnTo>
                <a:close/>
              </a:path>
            </a:pathLst>
          </a:cu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spcBef>
                <a:spcPts val="0"/>
              </a:spcBef>
              <a:defRPr sz="2800" cap="all">
                <a:solidFill>
                  <a:srgbClr val="FFFFFF"/>
                </a:solidFill>
                <a:latin typeface="+mn-lt"/>
                <a:ea typeface="+mn-ea"/>
                <a:cs typeface="+mn-cs"/>
                <a:sym typeface="DIN Condensed Bold"/>
              </a:defRPr>
            </a:pPr>
            <a:endParaRPr lang="en-US">
              <a:latin typeface="MS Gothic" panose="020B0609070205080204" pitchFamily="49" charset="-128"/>
              <a:ea typeface="MS Gothic" panose="020B0609070205080204" pitchFamily="49" charset="-128"/>
            </a:endParaRPr>
          </a:p>
          <a:p>
            <a:pPr>
              <a:lnSpc>
                <a:spcPct val="80000"/>
              </a:lnSpc>
              <a:spcBef>
                <a:spcPts val="0"/>
              </a:spcBef>
              <a:defRPr sz="2800" cap="all">
                <a:solidFill>
                  <a:srgbClr val="FFFFFF"/>
                </a:solidFill>
                <a:latin typeface="+mn-lt"/>
                <a:ea typeface="+mn-ea"/>
                <a:cs typeface="+mn-cs"/>
                <a:sym typeface="DIN Condensed Bold"/>
              </a:defRPr>
            </a:pPr>
            <a:endParaRPr lang="en-US">
              <a:latin typeface="MS Gothic" panose="020B0609070205080204" pitchFamily="49" charset="-128"/>
              <a:ea typeface="MS Gothic" panose="020B0609070205080204" pitchFamily="49" charset="-128"/>
            </a:endParaRPr>
          </a:p>
          <a:p>
            <a:pPr>
              <a:lnSpc>
                <a:spcPct val="80000"/>
              </a:lnSpc>
              <a:spcBef>
                <a:spcPts val="0"/>
              </a:spcBef>
              <a:defRPr sz="2800" cap="all">
                <a:solidFill>
                  <a:srgbClr val="FFFFFF"/>
                </a:solidFill>
                <a:latin typeface="+mn-lt"/>
                <a:ea typeface="+mn-ea"/>
                <a:cs typeface="+mn-cs"/>
                <a:sym typeface="DIN Condensed Bold"/>
              </a:defRPr>
            </a:pPr>
            <a:r>
              <a:rPr>
                <a:latin typeface="MS Gothic" panose="020B0609070205080204" pitchFamily="49" charset="-128"/>
                <a:ea typeface="MS Gothic" panose="020B0609070205080204" pitchFamily="49" charset="-128"/>
              </a:rPr>
              <a:t>ノルエピネフリン、フェニレフリン、ドパミン、バソプレシン、エピネフリンの末梢静脈ライン投与に関するシステマティックレビュー</a:t>
            </a:r>
          </a:p>
          <a:p>
            <a:pPr>
              <a:lnSpc>
                <a:spcPct val="80000"/>
              </a:lnSpc>
              <a:spcBef>
                <a:spcPts val="0"/>
              </a:spcBef>
              <a:defRPr sz="2800" cap="all">
                <a:solidFill>
                  <a:srgbClr val="FFFFFF"/>
                </a:solidFill>
                <a:latin typeface="+mn-lt"/>
                <a:ea typeface="+mn-ea"/>
                <a:cs typeface="+mn-cs"/>
                <a:sym typeface="DIN Condensed Bold"/>
              </a:defRPr>
            </a:pPr>
            <a:r>
              <a:rPr>
                <a:latin typeface="MS Gothic" panose="020B0609070205080204" pitchFamily="49" charset="-128"/>
                <a:ea typeface="MS Gothic" panose="020B0609070205080204" pitchFamily="49" charset="-128"/>
              </a:rPr>
              <a:t>平均投与時間22 時間、血管外漏出は3.4%、組織壊死や虚血といった有害事象はなし</a:t>
            </a:r>
          </a:p>
        </p:txBody>
      </p:sp>
      <p:sp>
        <p:nvSpPr>
          <p:cNvPr id="2" name="今回の論文">
            <a:extLst>
              <a:ext uri="{FF2B5EF4-FFF2-40B4-BE49-F238E27FC236}">
                <a16:creationId xmlns:a16="http://schemas.microsoft.com/office/drawing/2014/main" id="{911D2093-5820-91B9-3118-928EEA4EE015}"/>
              </a:ext>
            </a:extLst>
          </p:cNvPr>
          <p:cNvSpPr txBox="1">
            <a:spLocks noGrp="1"/>
          </p:cNvSpPr>
          <p:nvPr>
            <p:ph type="title"/>
          </p:nvPr>
        </p:nvSpPr>
        <p:spPr>
          <a:xfrm>
            <a:off x="406399" y="324874"/>
            <a:ext cx="12192001" cy="723901"/>
          </a:xfrm>
          <a:prstGeom prst="rect">
            <a:avLst/>
          </a:prstGeom>
        </p:spPr>
        <p:txBody>
          <a:bodyPr/>
          <a:lstStyle>
            <a:lvl1pPr defTabSz="473201">
              <a:spcBef>
                <a:spcPts val="2200"/>
              </a:spcBef>
              <a:defRPr sz="4860"/>
            </a:lvl1pPr>
          </a:lstStyle>
          <a:p>
            <a:r>
              <a:rPr lang="ja-JP" altLang="en-US">
                <a:latin typeface="MS Gothic" panose="020B0609070205080204" pitchFamily="49" charset="-128"/>
                <a:ea typeface="MS Gothic" panose="020B0609070205080204" pitchFamily="49" charset="-128"/>
              </a:rPr>
              <a:t>以前の研究では</a:t>
            </a:r>
            <a:endParaRPr>
              <a:latin typeface="MS Gothic" panose="020B0609070205080204" pitchFamily="49" charset="-128"/>
              <a:ea typeface="MS Gothic" panose="020B0609070205080204" pitchFamily="49" charset="-128"/>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ペーストされたムービー.png" descr="ペーストされたムービー.png"/>
          <p:cNvPicPr>
            <a:picLocks noChangeAspect="1"/>
          </p:cNvPicPr>
          <p:nvPr/>
        </p:nvPicPr>
        <p:blipFill>
          <a:blip r:embed="rId2"/>
          <a:stretch>
            <a:fillRect/>
          </a:stretch>
        </p:blipFill>
        <p:spPr>
          <a:xfrm>
            <a:off x="424541" y="661452"/>
            <a:ext cx="9304170" cy="2911305"/>
          </a:xfrm>
          <a:prstGeom prst="rect">
            <a:avLst/>
          </a:prstGeom>
          <a:ln w="12700">
            <a:miter lim="400000"/>
          </a:ln>
        </p:spPr>
      </p:pic>
      <p:pic>
        <p:nvPicPr>
          <p:cNvPr id="193" name="ペーストされたムービー.png" descr="ペーストされたムービー.png"/>
          <p:cNvPicPr>
            <a:picLocks noChangeAspect="1"/>
          </p:cNvPicPr>
          <p:nvPr/>
        </p:nvPicPr>
        <p:blipFill>
          <a:blip r:embed="rId3"/>
          <a:stretch>
            <a:fillRect/>
          </a:stretch>
        </p:blipFill>
        <p:spPr>
          <a:xfrm>
            <a:off x="424541" y="3727840"/>
            <a:ext cx="9304170" cy="2135384"/>
          </a:xfrm>
          <a:prstGeom prst="rect">
            <a:avLst/>
          </a:prstGeom>
          <a:ln w="12700">
            <a:miter lim="400000"/>
          </a:ln>
        </p:spPr>
      </p:pic>
      <p:sp>
        <p:nvSpPr>
          <p:cNvPr id="194" name="敗血症性ショックの成人は、中心静脈アクセスが確保されるまで昇圧剤投与開始を遅らせるのではなく、末梢静脈から昇圧剤を開始して平均血圧を回復させるべき！"/>
          <p:cNvSpPr/>
          <p:nvPr/>
        </p:nvSpPr>
        <p:spPr>
          <a:xfrm>
            <a:off x="2883233" y="5547294"/>
            <a:ext cx="9823054" cy="2356222"/>
          </a:xfrm>
          <a:custGeom>
            <a:avLst/>
            <a:gdLst/>
            <a:ahLst/>
            <a:cxnLst>
              <a:cxn ang="0">
                <a:pos x="wd2" y="hd2"/>
              </a:cxn>
              <a:cxn ang="5400000">
                <a:pos x="wd2" y="hd2"/>
              </a:cxn>
              <a:cxn ang="10800000">
                <a:pos x="wd2" y="hd2"/>
              </a:cxn>
              <a:cxn ang="16200000">
                <a:pos x="wd2" y="hd2"/>
              </a:cxn>
            </a:cxnLst>
            <a:rect l="0" t="0" r="r" b="b"/>
            <a:pathLst>
              <a:path w="21600" h="21600" extrusionOk="0">
                <a:moveTo>
                  <a:pt x="386" y="0"/>
                </a:moveTo>
                <a:lnTo>
                  <a:pt x="105" y="5581"/>
                </a:lnTo>
                <a:cubicBezTo>
                  <a:pt x="45" y="5639"/>
                  <a:pt x="0" y="5832"/>
                  <a:pt x="0" y="6070"/>
                </a:cubicBezTo>
                <a:lnTo>
                  <a:pt x="0" y="21085"/>
                </a:lnTo>
                <a:cubicBezTo>
                  <a:pt x="0" y="21369"/>
                  <a:pt x="63" y="21600"/>
                  <a:pt x="140" y="21600"/>
                </a:cubicBezTo>
                <a:lnTo>
                  <a:pt x="21460" y="21600"/>
                </a:lnTo>
                <a:cubicBezTo>
                  <a:pt x="21537" y="21600"/>
                  <a:pt x="21600" y="21369"/>
                  <a:pt x="21600" y="21085"/>
                </a:cubicBezTo>
                <a:lnTo>
                  <a:pt x="21600" y="6070"/>
                </a:lnTo>
                <a:cubicBezTo>
                  <a:pt x="21600" y="5786"/>
                  <a:pt x="21537" y="5555"/>
                  <a:pt x="21460" y="5555"/>
                </a:cubicBezTo>
                <a:lnTo>
                  <a:pt x="665" y="5555"/>
                </a:lnTo>
                <a:lnTo>
                  <a:pt x="386" y="0"/>
                </a:lnTo>
                <a:close/>
              </a:path>
            </a:pathLst>
          </a:cu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nSpc>
                <a:spcPct val="80000"/>
              </a:lnSpc>
              <a:spcBef>
                <a:spcPts val="0"/>
              </a:spcBef>
              <a:defRPr sz="2800" cap="all">
                <a:solidFill>
                  <a:srgbClr val="FFFFFF"/>
                </a:solidFill>
                <a:latin typeface="+mn-lt"/>
                <a:ea typeface="+mn-ea"/>
                <a:cs typeface="+mn-cs"/>
                <a:sym typeface="DIN Condensed Bold"/>
              </a:defRPr>
            </a:lvl1pPr>
          </a:lstStyle>
          <a:p>
            <a:endParaRPr lang="en-US">
              <a:latin typeface="MS Gothic" panose="020B0609070205080204" pitchFamily="49" charset="-128"/>
              <a:ea typeface="MS Gothic" panose="020B0609070205080204" pitchFamily="49" charset="-128"/>
            </a:endParaRPr>
          </a:p>
          <a:p>
            <a:r>
              <a:rPr>
                <a:latin typeface="MS Gothic" panose="020B0609070205080204" pitchFamily="49" charset="-128"/>
                <a:ea typeface="MS Gothic" panose="020B0609070205080204" pitchFamily="49" charset="-128"/>
              </a:rPr>
              <a:t>敗血症性ショックの成人は、中心静脈アクセスが確保されるまで昇圧剤投与開始を遅らせるのではなく、末梢静脈から昇圧剤を開始して平均血圧を回復させるべき！</a:t>
            </a:r>
          </a:p>
        </p:txBody>
      </p:sp>
      <p:sp>
        <p:nvSpPr>
          <p:cNvPr id="195" name="SSCG2021から新規追加！"/>
          <p:cNvSpPr/>
          <p:nvPr/>
        </p:nvSpPr>
        <p:spPr>
          <a:xfrm>
            <a:off x="5961185" y="4663540"/>
            <a:ext cx="6412225" cy="1705108"/>
          </a:xfrm>
          <a:prstGeom prst="ellipse">
            <a:avLst/>
          </a:prstGeom>
          <a:solidFill>
            <a:schemeClr val="accent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a:lnSpc>
                <a:spcPct val="80000"/>
              </a:lnSpc>
              <a:spcBef>
                <a:spcPts val="0"/>
              </a:spcBef>
              <a:defRPr sz="3000" cap="all">
                <a:solidFill>
                  <a:srgbClr val="FFFFFF"/>
                </a:solidFill>
                <a:latin typeface="+mn-lt"/>
                <a:ea typeface="+mn-ea"/>
                <a:cs typeface="+mn-cs"/>
                <a:sym typeface="DIN Condensed Bold"/>
              </a:defRPr>
            </a:lvl1pPr>
          </a:lstStyle>
          <a:p>
            <a:r>
              <a:rPr>
                <a:latin typeface="MS Gothic" panose="020B0609070205080204" pitchFamily="49" charset="-128"/>
                <a:ea typeface="MS Gothic" panose="020B0609070205080204" pitchFamily="49" charset="-128"/>
              </a:rPr>
              <a:t>SSCG2021から新規追加！</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画像" descr="画像"/>
          <p:cNvPicPr>
            <a:picLocks noChangeAspect="1"/>
          </p:cNvPicPr>
          <p:nvPr/>
        </p:nvPicPr>
        <p:blipFill>
          <a:blip r:embed="rId2"/>
          <a:stretch>
            <a:fillRect/>
          </a:stretch>
        </p:blipFill>
        <p:spPr>
          <a:xfrm>
            <a:off x="526589" y="1444689"/>
            <a:ext cx="5543914" cy="7382818"/>
          </a:xfrm>
          <a:prstGeom prst="rect">
            <a:avLst/>
          </a:prstGeom>
          <a:ln w="12700">
            <a:miter lim="400000"/>
          </a:ln>
        </p:spPr>
      </p:pic>
      <p:sp>
        <p:nvSpPr>
          <p:cNvPr id="198" name="末梢静脈ラインからのvasopressor投与は短時間に！"/>
          <p:cNvSpPr/>
          <p:nvPr/>
        </p:nvSpPr>
        <p:spPr>
          <a:xfrm>
            <a:off x="2637692" y="6207368"/>
            <a:ext cx="10146323" cy="1723293"/>
          </a:xfrm>
          <a:custGeom>
            <a:avLst/>
            <a:gdLst/>
            <a:ahLst/>
            <a:cxnLst>
              <a:cxn ang="0">
                <a:pos x="wd2" y="hd2"/>
              </a:cxn>
              <a:cxn ang="5400000">
                <a:pos x="wd2" y="hd2"/>
              </a:cxn>
              <a:cxn ang="10800000">
                <a:pos x="wd2" y="hd2"/>
              </a:cxn>
              <a:cxn ang="16200000">
                <a:pos x="wd2" y="hd2"/>
              </a:cxn>
            </a:cxnLst>
            <a:rect l="0" t="0" r="r" b="b"/>
            <a:pathLst>
              <a:path w="21600" h="21600" extrusionOk="0">
                <a:moveTo>
                  <a:pt x="2497" y="0"/>
                </a:moveTo>
                <a:cubicBezTo>
                  <a:pt x="2397" y="0"/>
                  <a:pt x="2316" y="168"/>
                  <a:pt x="2316" y="376"/>
                </a:cubicBezTo>
                <a:lnTo>
                  <a:pt x="2316" y="17194"/>
                </a:lnTo>
                <a:lnTo>
                  <a:pt x="0" y="21600"/>
                </a:lnTo>
                <a:lnTo>
                  <a:pt x="2967" y="18298"/>
                </a:lnTo>
                <a:lnTo>
                  <a:pt x="21419" y="18298"/>
                </a:lnTo>
                <a:cubicBezTo>
                  <a:pt x="21519" y="18298"/>
                  <a:pt x="21600" y="18130"/>
                  <a:pt x="21600" y="17922"/>
                </a:cubicBezTo>
                <a:lnTo>
                  <a:pt x="21600" y="376"/>
                </a:lnTo>
                <a:cubicBezTo>
                  <a:pt x="21600" y="168"/>
                  <a:pt x="21519" y="0"/>
                  <a:pt x="21419" y="0"/>
                </a:cubicBezTo>
                <a:lnTo>
                  <a:pt x="2497" y="0"/>
                </a:lnTo>
                <a:close/>
              </a:path>
            </a:pathLst>
          </a:cu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a:lnSpc>
                <a:spcPct val="80000"/>
              </a:lnSpc>
              <a:spcBef>
                <a:spcPts val="0"/>
              </a:spcBef>
              <a:defRPr sz="3700" cap="all">
                <a:solidFill>
                  <a:srgbClr val="FFFFFF"/>
                </a:solidFill>
                <a:latin typeface="+mn-lt"/>
                <a:ea typeface="+mn-ea"/>
                <a:cs typeface="+mn-cs"/>
                <a:sym typeface="DIN Condensed Bold"/>
              </a:defRPr>
            </a:lvl1pPr>
          </a:lstStyle>
          <a:p>
            <a:r>
              <a:rPr lang="ja-JP" altLang="en-US">
                <a:latin typeface="MS Gothic" panose="020B0609070205080204" pitchFamily="49" charset="-128"/>
                <a:ea typeface="MS Gothic" panose="020B0609070205080204" pitchFamily="49" charset="-128"/>
              </a:rPr>
              <a:t>　　　　</a:t>
            </a:r>
            <a:r>
              <a:rPr>
                <a:latin typeface="MS Gothic" panose="020B0609070205080204" pitchFamily="49" charset="-128"/>
                <a:ea typeface="MS Gothic" panose="020B0609070205080204" pitchFamily="49" charset="-128"/>
              </a:rPr>
              <a:t>末梢静脈ラインからの</a:t>
            </a:r>
            <a:r>
              <a:rPr lang="ja-JP" altLang="en-US">
                <a:latin typeface="MS Gothic" panose="020B0609070205080204" pitchFamily="49" charset="-128"/>
                <a:ea typeface="MS Gothic" panose="020B0609070205080204" pitchFamily="49" charset="-128"/>
              </a:rPr>
              <a:t>　　　　　　　　　　　　</a:t>
            </a:r>
            <a:endParaRPr lang="en-US" altLang="ja-JP">
              <a:latin typeface="MS Gothic" panose="020B0609070205080204" pitchFamily="49" charset="-128"/>
              <a:ea typeface="MS Gothic" panose="020B0609070205080204" pitchFamily="49" charset="-128"/>
            </a:endParaRPr>
          </a:p>
          <a:p>
            <a:r>
              <a:rPr lang="ja-JP" altLang="en-US">
                <a:latin typeface="MS Gothic" panose="020B0609070205080204" pitchFamily="49" charset="-128"/>
                <a:ea typeface="MS Gothic" panose="020B0609070205080204" pitchFamily="49" charset="-128"/>
              </a:rPr>
              <a:t>　　</a:t>
            </a:r>
            <a:r>
              <a:rPr>
                <a:latin typeface="MS Gothic" panose="020B0609070205080204" pitchFamily="49" charset="-128"/>
                <a:ea typeface="MS Gothic" panose="020B0609070205080204" pitchFamily="49" charset="-128"/>
              </a:rPr>
              <a:t>vasopressor投与は短時間に</a:t>
            </a:r>
            <a:r>
              <a:rPr lang="ja-JP" altLang="en-US">
                <a:latin typeface="MS Gothic" panose="020B0609070205080204" pitchFamily="49" charset="-128"/>
                <a:ea typeface="MS Gothic" panose="020B0609070205080204" pitchFamily="49" charset="-128"/>
              </a:rPr>
              <a:t>とどめる！</a:t>
            </a:r>
            <a:endParaRPr>
              <a:latin typeface="MS Gothic" panose="020B0609070205080204" pitchFamily="49" charset="-128"/>
              <a:ea typeface="MS Gothic" panose="020B0609070205080204" pitchFamily="49" charset="-128"/>
            </a:endParaRPr>
          </a:p>
        </p:txBody>
      </p:sp>
      <p:sp>
        <p:nvSpPr>
          <p:cNvPr id="199" name="具体的にどれくらいの時間？投与速度？濃度？"/>
          <p:cNvSpPr/>
          <p:nvPr/>
        </p:nvSpPr>
        <p:spPr>
          <a:xfrm>
            <a:off x="4337543" y="8094772"/>
            <a:ext cx="7944531" cy="1270001"/>
          </a:xfrm>
          <a:prstGeom prst="rect">
            <a:avLst/>
          </a:prstGeom>
          <a:solidFill>
            <a:schemeClr val="accent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a:lnSpc>
                <a:spcPct val="80000"/>
              </a:lnSpc>
              <a:spcBef>
                <a:spcPts val="0"/>
              </a:spcBef>
              <a:defRPr sz="2800" cap="all">
                <a:solidFill>
                  <a:srgbClr val="FFFFFF"/>
                </a:solidFill>
                <a:latin typeface="+mn-lt"/>
                <a:ea typeface="+mn-ea"/>
                <a:cs typeface="+mn-cs"/>
                <a:sym typeface="DIN Condensed Bold"/>
              </a:defRPr>
            </a:lvl1pPr>
          </a:lstStyle>
          <a:p>
            <a:r>
              <a:rPr>
                <a:latin typeface="MS Gothic" panose="020B0609070205080204" pitchFamily="49" charset="-128"/>
                <a:ea typeface="MS Gothic" panose="020B0609070205080204" pitchFamily="49" charset="-128"/>
              </a:rPr>
              <a:t>具体的にどれくらいの時間？投与速度？濃度？</a:t>
            </a:r>
          </a:p>
        </p:txBody>
      </p:sp>
      <p:sp>
        <p:nvSpPr>
          <p:cNvPr id="2" name="今回の論文">
            <a:extLst>
              <a:ext uri="{FF2B5EF4-FFF2-40B4-BE49-F238E27FC236}">
                <a16:creationId xmlns:a16="http://schemas.microsoft.com/office/drawing/2014/main" id="{6A631A0B-0BEB-B208-6568-F5544B82DDC2}"/>
              </a:ext>
            </a:extLst>
          </p:cNvPr>
          <p:cNvSpPr txBox="1">
            <a:spLocks noGrp="1"/>
          </p:cNvSpPr>
          <p:nvPr>
            <p:ph type="title"/>
          </p:nvPr>
        </p:nvSpPr>
        <p:spPr>
          <a:xfrm>
            <a:off x="406399" y="324874"/>
            <a:ext cx="12192001" cy="723901"/>
          </a:xfrm>
          <a:prstGeom prst="rect">
            <a:avLst/>
          </a:prstGeom>
        </p:spPr>
        <p:txBody>
          <a:bodyPr/>
          <a:lstStyle>
            <a:lvl1pPr defTabSz="473201">
              <a:spcBef>
                <a:spcPts val="2200"/>
              </a:spcBef>
              <a:defRPr sz="4860"/>
            </a:lvl1pPr>
          </a:lstStyle>
          <a:p>
            <a:r>
              <a:rPr lang="ja-JP" altLang="en-US">
                <a:latin typeface="MS Gothic" panose="020B0609070205080204" pitchFamily="49" charset="-128"/>
                <a:ea typeface="MS Gothic" panose="020B0609070205080204" pitchFamily="49" charset="-128"/>
              </a:rPr>
              <a:t>ただし</a:t>
            </a:r>
            <a:endParaRPr>
              <a:latin typeface="MS Gothic" panose="020B0609070205080204" pitchFamily="49" charset="-128"/>
              <a:ea typeface="MS Gothic" panose="020B0609070205080204" pitchFamily="49" charset="-128"/>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画像" descr="画像"/>
          <p:cNvPicPr>
            <a:picLocks noChangeAspect="1"/>
          </p:cNvPicPr>
          <p:nvPr/>
        </p:nvPicPr>
        <p:blipFill>
          <a:blip r:embed="rId2"/>
          <a:stretch>
            <a:fillRect/>
          </a:stretch>
        </p:blipFill>
        <p:spPr>
          <a:xfrm>
            <a:off x="260349" y="1474440"/>
            <a:ext cx="12484101" cy="4343401"/>
          </a:xfrm>
          <a:prstGeom prst="rect">
            <a:avLst/>
          </a:prstGeom>
          <a:ln w="12700">
            <a:miter lim="400000"/>
          </a:ln>
        </p:spPr>
      </p:pic>
      <p:sp>
        <p:nvSpPr>
          <p:cNvPr id="202" name="CHEST 2024; 165(2):348-355"/>
          <p:cNvSpPr txBox="1"/>
          <p:nvPr/>
        </p:nvSpPr>
        <p:spPr>
          <a:xfrm>
            <a:off x="9046844" y="5668103"/>
            <a:ext cx="3400138" cy="3937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spcBef>
                <a:spcPts val="0"/>
              </a:spcBef>
              <a:defRPr sz="1950" i="1">
                <a:solidFill>
                  <a:srgbClr val="000000"/>
                </a:solidFill>
                <a:latin typeface="Helvetica"/>
                <a:ea typeface="Helvetica"/>
                <a:cs typeface="Helvetica"/>
                <a:sym typeface="Helvetica"/>
              </a:defRPr>
            </a:lvl1pPr>
          </a:lstStyle>
          <a:p>
            <a:r>
              <a:t>CHEST 2024; 165(2):348-355</a:t>
            </a:r>
          </a:p>
        </p:txBody>
      </p:sp>
      <p:sp>
        <p:nvSpPr>
          <p:cNvPr id="203" name="ICUに入室したすべての患者が対象…"/>
          <p:cNvSpPr txBox="1"/>
          <p:nvPr/>
        </p:nvSpPr>
        <p:spPr>
          <a:xfrm>
            <a:off x="664845" y="6992802"/>
            <a:ext cx="11675110" cy="1708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700">
                <a:solidFill>
                  <a:srgbClr val="FFFFFF"/>
                </a:solidFill>
              </a:defRPr>
            </a:pPr>
            <a:r>
              <a:rPr>
                <a:latin typeface="MS Gothic" panose="020B0609070205080204" pitchFamily="49" charset="-128"/>
                <a:ea typeface="MS Gothic" panose="020B0609070205080204" pitchFamily="49" charset="-128"/>
              </a:rPr>
              <a:t>ICUに入室したすべての患者が対象</a:t>
            </a:r>
          </a:p>
          <a:p>
            <a:pPr>
              <a:defRPr sz="2700">
                <a:solidFill>
                  <a:srgbClr val="FFFFFF"/>
                </a:solidFill>
              </a:defRPr>
            </a:pPr>
            <a:r>
              <a:rPr>
                <a:latin typeface="MS Gothic" panose="020B0609070205080204" pitchFamily="49" charset="-128"/>
                <a:ea typeface="MS Gothic" panose="020B0609070205080204" pitchFamily="49" charset="-128"/>
              </a:rPr>
              <a:t>末梢静脈ライン(PIVC)からノルエピネフリン（NAD）を投与し、中心静脈ライン(CVC)を使用せずに済んだ日数を調査</a:t>
            </a:r>
          </a:p>
        </p:txBody>
      </p:sp>
      <p:sp>
        <p:nvSpPr>
          <p:cNvPr id="204" name="今回の論文"/>
          <p:cNvSpPr txBox="1">
            <a:spLocks noGrp="1"/>
          </p:cNvSpPr>
          <p:nvPr>
            <p:ph type="title"/>
          </p:nvPr>
        </p:nvSpPr>
        <p:spPr>
          <a:xfrm>
            <a:off x="406399" y="324874"/>
            <a:ext cx="12192001" cy="723901"/>
          </a:xfrm>
          <a:prstGeom prst="rect">
            <a:avLst/>
          </a:prstGeom>
        </p:spPr>
        <p:txBody>
          <a:bodyPr/>
          <a:lstStyle>
            <a:lvl1pPr defTabSz="473201">
              <a:spcBef>
                <a:spcPts val="2200"/>
              </a:spcBef>
              <a:defRPr sz="4860"/>
            </a:lvl1pPr>
          </a:lstStyle>
          <a:p>
            <a:r>
              <a:rPr>
                <a:latin typeface="MS Gothic" panose="020B0609070205080204" pitchFamily="49" charset="-128"/>
                <a:ea typeface="MS Gothic" panose="020B0609070205080204" pitchFamily="49" charset="-128"/>
              </a:rPr>
              <a:t>今回の論文</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Methods"/>
          <p:cNvSpPr txBox="1">
            <a:spLocks noGrp="1"/>
          </p:cNvSpPr>
          <p:nvPr>
            <p:ph type="body" idx="21"/>
          </p:nvPr>
        </p:nvSpPr>
        <p:spPr>
          <a:prstGeom prst="rect">
            <a:avLst/>
          </a:prstGeom>
        </p:spPr>
        <p:txBody>
          <a:bodyPr/>
          <a:lstStyle/>
          <a:p>
            <a:r>
              <a:t>Methods</a:t>
            </a:r>
          </a:p>
        </p:txBody>
      </p:sp>
      <p:sp>
        <p:nvSpPr>
          <p:cNvPr id="207" name="TrIal design"/>
          <p:cNvSpPr txBox="1">
            <a:spLocks noGrp="1"/>
          </p:cNvSpPr>
          <p:nvPr>
            <p:ph type="title"/>
          </p:nvPr>
        </p:nvSpPr>
        <p:spPr>
          <a:prstGeom prst="rect">
            <a:avLst/>
          </a:prstGeom>
        </p:spPr>
        <p:txBody>
          <a:bodyPr/>
          <a:lstStyle>
            <a:lvl1pPr defTabSz="467359">
              <a:spcBef>
                <a:spcPts val="2200"/>
              </a:spcBef>
              <a:defRPr sz="4800"/>
            </a:lvl1pPr>
          </a:lstStyle>
          <a:p>
            <a:r>
              <a:t>TrIal design</a:t>
            </a:r>
          </a:p>
        </p:txBody>
      </p:sp>
      <p:sp>
        <p:nvSpPr>
          <p:cNvPr id="208" name="Cleveland Clinic本院ICU…"/>
          <p:cNvSpPr txBox="1">
            <a:spLocks noGrp="1"/>
          </p:cNvSpPr>
          <p:nvPr>
            <p:ph type="body" sz="half" idx="1"/>
          </p:nvPr>
        </p:nvSpPr>
        <p:spPr>
          <a:xfrm>
            <a:off x="212179" y="2516051"/>
            <a:ext cx="11564442" cy="3006577"/>
          </a:xfrm>
          <a:prstGeom prst="rect">
            <a:avLst/>
          </a:prstGeom>
        </p:spPr>
        <p:txBody>
          <a:bodyPr/>
          <a:lstStyle/>
          <a:p>
            <a:pPr>
              <a:defRPr sz="3200">
                <a:solidFill>
                  <a:srgbClr val="FFFFFF"/>
                </a:solidFill>
              </a:defRPr>
            </a:pPr>
            <a:r>
              <a:rPr>
                <a:latin typeface="MS Gothic" panose="020B0609070205080204" pitchFamily="49" charset="-128"/>
                <a:ea typeface="MS Gothic" panose="020B0609070205080204" pitchFamily="49" charset="-128"/>
              </a:rPr>
              <a:t>Cleveland Clinic本院ICU</a:t>
            </a:r>
          </a:p>
          <a:p>
            <a:pPr>
              <a:defRPr sz="3200">
                <a:solidFill>
                  <a:srgbClr val="FFFFFF"/>
                </a:solidFill>
              </a:defRPr>
            </a:pPr>
            <a:r>
              <a:rPr>
                <a:latin typeface="MS Gothic" panose="020B0609070205080204" pitchFamily="49" charset="-128"/>
                <a:ea typeface="MS Gothic" panose="020B0609070205080204" pitchFamily="49" charset="-128"/>
              </a:rPr>
              <a:t>単施設前向きコホート研究</a:t>
            </a:r>
          </a:p>
          <a:p>
            <a:pPr>
              <a:defRPr sz="3200">
                <a:solidFill>
                  <a:srgbClr val="FFFFFF"/>
                </a:solidFill>
              </a:defRPr>
            </a:pPr>
            <a:r>
              <a:rPr>
                <a:latin typeface="MS Gothic" panose="020B0609070205080204" pitchFamily="49" charset="-128"/>
                <a:ea typeface="MS Gothic" panose="020B0609070205080204" pitchFamily="49" charset="-128"/>
              </a:rPr>
              <a:t>2019年2月から2021年6月まで</a:t>
            </a:r>
          </a:p>
        </p:txBody>
      </p:sp>
      <p:sp>
        <p:nvSpPr>
          <p:cNvPr id="209" name="Inclusion criteria"/>
          <p:cNvSpPr txBox="1"/>
          <p:nvPr/>
        </p:nvSpPr>
        <p:spPr>
          <a:xfrm>
            <a:off x="406400" y="6577921"/>
            <a:ext cx="12192000"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467359">
              <a:lnSpc>
                <a:spcPct val="80000"/>
              </a:lnSpc>
              <a:spcBef>
                <a:spcPts val="2200"/>
              </a:spcBef>
              <a:defRPr sz="4800" cap="all">
                <a:solidFill>
                  <a:schemeClr val="accent1"/>
                </a:solidFill>
                <a:latin typeface="+mn-lt"/>
                <a:ea typeface="+mn-ea"/>
                <a:cs typeface="+mn-cs"/>
                <a:sym typeface="DIN Condensed Bold"/>
              </a:defRPr>
            </a:lvl1pPr>
          </a:lstStyle>
          <a:p>
            <a:r>
              <a:t>Inclusion criteria</a:t>
            </a:r>
          </a:p>
        </p:txBody>
      </p:sp>
      <p:sp>
        <p:nvSpPr>
          <p:cNvPr id="210" name="研究期間中に末梢からNAD投与を受けた患者"/>
          <p:cNvSpPr txBox="1"/>
          <p:nvPr/>
        </p:nvSpPr>
        <p:spPr>
          <a:xfrm>
            <a:off x="212179" y="7454479"/>
            <a:ext cx="11564442" cy="3006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444500" indent="-444500">
              <a:buClr>
                <a:schemeClr val="accent1"/>
              </a:buClr>
              <a:buSzPct val="104999"/>
              <a:buFont typeface="Avenir Next Regular"/>
              <a:buChar char="▸"/>
              <a:defRPr sz="3200">
                <a:solidFill>
                  <a:srgbClr val="FFFFFF"/>
                </a:solidFill>
              </a:defRPr>
            </a:lvl1pPr>
          </a:lstStyle>
          <a:p>
            <a:r>
              <a:rPr>
                <a:latin typeface="MS Gothic" panose="020B0609070205080204" pitchFamily="49" charset="-128"/>
                <a:ea typeface="MS Gothic" panose="020B0609070205080204" pitchFamily="49" charset="-128"/>
              </a:rPr>
              <a:t>研究期間中に末梢からNAD投与を受けた患者</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OUtcomes"/>
          <p:cNvSpPr txBox="1">
            <a:spLocks noGrp="1"/>
          </p:cNvSpPr>
          <p:nvPr>
            <p:ph type="body" idx="21"/>
          </p:nvPr>
        </p:nvSpPr>
        <p:spPr>
          <a:prstGeom prst="rect">
            <a:avLst/>
          </a:prstGeom>
        </p:spPr>
        <p:txBody>
          <a:bodyPr/>
          <a:lstStyle/>
          <a:p>
            <a:r>
              <a:t>OUtcomes</a:t>
            </a:r>
          </a:p>
        </p:txBody>
      </p:sp>
      <p:sp>
        <p:nvSpPr>
          <p:cNvPr id="213" name="Primary outcome"/>
          <p:cNvSpPr txBox="1">
            <a:spLocks noGrp="1"/>
          </p:cNvSpPr>
          <p:nvPr>
            <p:ph type="title"/>
          </p:nvPr>
        </p:nvSpPr>
        <p:spPr>
          <a:prstGeom prst="rect">
            <a:avLst/>
          </a:prstGeom>
        </p:spPr>
        <p:txBody>
          <a:bodyPr/>
          <a:lstStyle>
            <a:lvl1pPr defTabSz="467359">
              <a:spcBef>
                <a:spcPts val="2200"/>
              </a:spcBef>
              <a:defRPr sz="4800"/>
            </a:lvl1pPr>
          </a:lstStyle>
          <a:p>
            <a:r>
              <a:t>Primary outcome</a:t>
            </a:r>
          </a:p>
        </p:txBody>
      </p:sp>
      <p:sp>
        <p:nvSpPr>
          <p:cNvPr id="214" name="CVCを挿入せずにNAD投与が可能だった日数"/>
          <p:cNvSpPr txBox="1">
            <a:spLocks noGrp="1"/>
          </p:cNvSpPr>
          <p:nvPr>
            <p:ph type="body" sz="half" idx="1"/>
          </p:nvPr>
        </p:nvSpPr>
        <p:spPr>
          <a:xfrm>
            <a:off x="212179" y="2327423"/>
            <a:ext cx="11564442" cy="3006577"/>
          </a:xfrm>
          <a:prstGeom prst="rect">
            <a:avLst/>
          </a:prstGeom>
        </p:spPr>
        <p:txBody>
          <a:bodyPr/>
          <a:lstStyle>
            <a:lvl1pPr marL="444499" indent="-444499">
              <a:defRPr sz="3700">
                <a:solidFill>
                  <a:srgbClr val="FFFFFF"/>
                </a:solidFill>
              </a:defRPr>
            </a:lvl1pPr>
          </a:lstStyle>
          <a:p>
            <a:r>
              <a:rPr>
                <a:latin typeface="MS Gothic" panose="020B0609070205080204" pitchFamily="49" charset="-128"/>
                <a:ea typeface="MS Gothic" panose="020B0609070205080204" pitchFamily="49" charset="-128"/>
              </a:rPr>
              <a:t>CVCを挿入せずにNAD投与が可能だった日数</a:t>
            </a:r>
          </a:p>
        </p:txBody>
      </p:sp>
      <p:sp>
        <p:nvSpPr>
          <p:cNvPr id="215" name="secondary outcome"/>
          <p:cNvSpPr txBox="1"/>
          <p:nvPr/>
        </p:nvSpPr>
        <p:spPr>
          <a:xfrm>
            <a:off x="406400" y="5130800"/>
            <a:ext cx="12192000" cy="723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467359">
              <a:lnSpc>
                <a:spcPct val="80000"/>
              </a:lnSpc>
              <a:spcBef>
                <a:spcPts val="2200"/>
              </a:spcBef>
              <a:defRPr sz="4800" cap="all">
                <a:solidFill>
                  <a:schemeClr val="accent1"/>
                </a:solidFill>
                <a:latin typeface="+mn-lt"/>
                <a:ea typeface="+mn-ea"/>
                <a:cs typeface="+mn-cs"/>
                <a:sym typeface="DIN Condensed Bold"/>
              </a:defRPr>
            </a:lvl1pPr>
          </a:lstStyle>
          <a:p>
            <a:r>
              <a:t>secondary outcome</a:t>
            </a:r>
          </a:p>
        </p:txBody>
      </p:sp>
      <p:sp>
        <p:nvSpPr>
          <p:cNvPr id="216" name="血管外漏出発生率…"/>
          <p:cNvSpPr txBox="1"/>
          <p:nvPr/>
        </p:nvSpPr>
        <p:spPr>
          <a:xfrm>
            <a:off x="351879" y="6023123"/>
            <a:ext cx="11564442" cy="3006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444499" indent="-444499">
              <a:buClr>
                <a:schemeClr val="accent1"/>
              </a:buClr>
              <a:buSzPct val="104999"/>
              <a:buFont typeface="Avenir Next Regular"/>
              <a:buChar char="▸"/>
              <a:defRPr sz="3700">
                <a:solidFill>
                  <a:srgbClr val="FFFFFF"/>
                </a:solidFill>
              </a:defRPr>
            </a:pPr>
            <a:r>
              <a:rPr>
                <a:latin typeface="MS Gothic" panose="020B0609070205080204" pitchFamily="49" charset="-128"/>
                <a:ea typeface="MS Gothic" panose="020B0609070205080204" pitchFamily="49" charset="-128"/>
              </a:rPr>
              <a:t>血管外漏出発生率</a:t>
            </a:r>
          </a:p>
          <a:p>
            <a:pPr marL="444499" indent="-444499">
              <a:buClr>
                <a:schemeClr val="accent1"/>
              </a:buClr>
              <a:buSzPct val="104999"/>
              <a:buFont typeface="Avenir Next Regular"/>
              <a:buChar char="▸"/>
              <a:defRPr sz="3700">
                <a:solidFill>
                  <a:srgbClr val="FFFFFF"/>
                </a:solidFill>
              </a:defRPr>
            </a:pPr>
            <a:r>
              <a:rPr>
                <a:latin typeface="MS Gothic" panose="020B0609070205080204" pitchFamily="49" charset="-128"/>
                <a:ea typeface="MS Gothic" panose="020B0609070205080204" pitchFamily="49" charset="-128"/>
              </a:rPr>
              <a:t>血管外漏出した場合の組織障害の程度</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IVCからのNAD投与に関する基準"/>
          <p:cNvSpPr txBox="1">
            <a:spLocks noGrp="1"/>
          </p:cNvSpPr>
          <p:nvPr>
            <p:ph type="title"/>
          </p:nvPr>
        </p:nvSpPr>
        <p:spPr>
          <a:xfrm>
            <a:off x="359791" y="627830"/>
            <a:ext cx="8838619" cy="723901"/>
          </a:xfrm>
          <a:prstGeom prst="rect">
            <a:avLst/>
          </a:prstGeom>
        </p:spPr>
        <p:txBody>
          <a:bodyPr/>
          <a:lstStyle>
            <a:lvl1pPr defTabSz="403097">
              <a:spcBef>
                <a:spcPts val="1900"/>
              </a:spcBef>
              <a:defRPr sz="4140"/>
            </a:lvl1pPr>
          </a:lstStyle>
          <a:p>
            <a:r>
              <a:rPr>
                <a:latin typeface="MS Gothic" panose="020B0609070205080204" pitchFamily="49" charset="-128"/>
                <a:ea typeface="MS Gothic" panose="020B0609070205080204" pitchFamily="49" charset="-128"/>
              </a:rPr>
              <a:t>PIVCからのNAD投与に関する基準</a:t>
            </a:r>
          </a:p>
        </p:txBody>
      </p:sp>
      <p:sp>
        <p:nvSpPr>
          <p:cNvPr id="219" name="PIVCからのNAD投与期間は制限なし…"/>
          <p:cNvSpPr txBox="1">
            <a:spLocks noGrp="1"/>
          </p:cNvSpPr>
          <p:nvPr>
            <p:ph type="body" sz="half" idx="4294967295"/>
          </p:nvPr>
        </p:nvSpPr>
        <p:spPr>
          <a:xfrm>
            <a:off x="266348" y="2614273"/>
            <a:ext cx="5975885" cy="6863052"/>
          </a:xfrm>
          <a:prstGeom prst="rect">
            <a:avLst/>
          </a:prstGeom>
        </p:spPr>
        <p:txBody>
          <a:bodyPr/>
          <a:lstStyle/>
          <a:p>
            <a:pPr marL="382270" indent="-382270" defTabSz="502412">
              <a:spcBef>
                <a:spcPts val="2400"/>
              </a:spcBef>
              <a:buClr>
                <a:schemeClr val="accent1"/>
              </a:buClr>
              <a:buChar char="▸"/>
              <a:defRPr sz="2408">
                <a:solidFill>
                  <a:srgbClr val="FFFFFF"/>
                </a:solidFill>
              </a:defRPr>
            </a:pPr>
            <a:r>
              <a:rPr>
                <a:latin typeface="MS Gothic" panose="020B0609070205080204" pitchFamily="49" charset="-128"/>
                <a:ea typeface="MS Gothic" panose="020B0609070205080204" pitchFamily="49" charset="-128"/>
              </a:rPr>
              <a:t>PIVCからのNAD投与期間は制限なし</a:t>
            </a:r>
          </a:p>
          <a:p>
            <a:pPr marL="382270" indent="-382270" defTabSz="502412">
              <a:spcBef>
                <a:spcPts val="2400"/>
              </a:spcBef>
              <a:buClr>
                <a:schemeClr val="accent1"/>
              </a:buClr>
              <a:buChar char="▸"/>
              <a:defRPr sz="2408">
                <a:solidFill>
                  <a:srgbClr val="FFFFFF"/>
                </a:solidFill>
              </a:defRPr>
            </a:pPr>
            <a:r>
              <a:rPr>
                <a:latin typeface="MS Gothic" panose="020B0609070205080204" pitchFamily="49" charset="-128"/>
                <a:ea typeface="MS Gothic" panose="020B0609070205080204" pitchFamily="49" charset="-128"/>
              </a:rPr>
              <a:t>18G、20G、22Gいずれかの2つのPIVCを確保</a:t>
            </a:r>
          </a:p>
          <a:p>
            <a:pPr marL="382270" indent="-382270" defTabSz="502412">
              <a:spcBef>
                <a:spcPts val="2400"/>
              </a:spcBef>
              <a:buClr>
                <a:schemeClr val="accent1"/>
              </a:buClr>
              <a:buChar char="▸"/>
              <a:defRPr sz="2408">
                <a:solidFill>
                  <a:srgbClr val="FFFFFF"/>
                </a:solidFill>
              </a:defRPr>
            </a:pPr>
            <a:r>
              <a:rPr>
                <a:latin typeface="MS Gothic" panose="020B0609070205080204" pitchFamily="49" charset="-128"/>
                <a:ea typeface="MS Gothic" panose="020B0609070205080204" pitchFamily="49" charset="-128"/>
              </a:rPr>
              <a:t>PIVCは手首より中枢、肘窩より末梢</a:t>
            </a:r>
          </a:p>
          <a:p>
            <a:pPr marL="382270" indent="-382270" defTabSz="502412">
              <a:spcBef>
                <a:spcPts val="2400"/>
              </a:spcBef>
              <a:buClr>
                <a:schemeClr val="accent1"/>
              </a:buClr>
              <a:buChar char="▸"/>
              <a:defRPr sz="2408">
                <a:solidFill>
                  <a:srgbClr val="FFFFFF"/>
                </a:solidFill>
              </a:defRPr>
            </a:pPr>
            <a:r>
              <a:rPr>
                <a:latin typeface="MS Gothic" panose="020B0609070205080204" pitchFamily="49" charset="-128"/>
                <a:ea typeface="MS Gothic" panose="020B0609070205080204" pitchFamily="49" charset="-128"/>
              </a:rPr>
              <a:t>2時間ごとにNAD投与ラインを吸引し逆血を確認</a:t>
            </a:r>
          </a:p>
          <a:p>
            <a:pPr marL="382270" indent="-382270" defTabSz="502412">
              <a:spcBef>
                <a:spcPts val="2400"/>
              </a:spcBef>
              <a:buClr>
                <a:schemeClr val="accent1"/>
              </a:buClr>
              <a:buChar char="▸"/>
              <a:defRPr sz="2408">
                <a:solidFill>
                  <a:srgbClr val="FFFFFF"/>
                </a:solidFill>
              </a:defRPr>
            </a:pPr>
            <a:r>
              <a:rPr>
                <a:latin typeface="MS Gothic" panose="020B0609070205080204" pitchFamily="49" charset="-128"/>
                <a:ea typeface="MS Gothic" panose="020B0609070205080204" pitchFamily="49" charset="-128"/>
              </a:rPr>
              <a:t>PIVC留置と挿入されていることの確認はエコーを用いて</a:t>
            </a:r>
          </a:p>
          <a:p>
            <a:pPr marL="382270" indent="-382270" defTabSz="502412">
              <a:spcBef>
                <a:spcPts val="2400"/>
              </a:spcBef>
              <a:buClr>
                <a:schemeClr val="accent1"/>
              </a:buClr>
              <a:buChar char="▸"/>
              <a:defRPr sz="2408">
                <a:solidFill>
                  <a:srgbClr val="FFFFFF"/>
                </a:solidFill>
              </a:defRPr>
            </a:pPr>
            <a:r>
              <a:rPr>
                <a:latin typeface="MS Gothic" panose="020B0609070205080204" pitchFamily="49" charset="-128"/>
                <a:ea typeface="MS Gothic" panose="020B0609070205080204" pitchFamily="49" charset="-128"/>
              </a:rPr>
              <a:t>NAD最大投与量は15μg/分、超えた場合はCVC留置</a:t>
            </a:r>
          </a:p>
        </p:txBody>
      </p:sp>
      <p:sp>
        <p:nvSpPr>
          <p:cNvPr id="220" name="組成はNAD16mg+５％ブドウ糖250ml…"/>
          <p:cNvSpPr txBox="1"/>
          <p:nvPr/>
        </p:nvSpPr>
        <p:spPr>
          <a:xfrm>
            <a:off x="6265563" y="2614273"/>
            <a:ext cx="6472889" cy="6863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422275" indent="-422275" defTabSz="554990">
              <a:spcBef>
                <a:spcPts val="2600"/>
              </a:spcBef>
              <a:buClr>
                <a:schemeClr val="accent1"/>
              </a:buClr>
              <a:buSzPct val="104999"/>
              <a:buFont typeface="Avenir Next Regular"/>
              <a:buChar char="▸"/>
              <a:defRPr sz="2660">
                <a:solidFill>
                  <a:srgbClr val="FFFFFF"/>
                </a:solidFill>
              </a:defRPr>
            </a:pPr>
            <a:r>
              <a:rPr>
                <a:latin typeface="MS Gothic" panose="020B0609070205080204" pitchFamily="49" charset="-128"/>
                <a:ea typeface="MS Gothic" panose="020B0609070205080204" pitchFamily="49" charset="-128"/>
              </a:rPr>
              <a:t>組成はNAD16mg+５％ブドウ糖250ml</a:t>
            </a:r>
          </a:p>
          <a:p>
            <a:pPr marL="422275" indent="-422275" defTabSz="554990">
              <a:spcBef>
                <a:spcPts val="2600"/>
              </a:spcBef>
              <a:buClr>
                <a:schemeClr val="accent1"/>
              </a:buClr>
              <a:buSzPct val="104999"/>
              <a:buFont typeface="Avenir Next Regular"/>
              <a:buChar char="▸"/>
              <a:defRPr sz="2660">
                <a:solidFill>
                  <a:srgbClr val="FFFFFF"/>
                </a:solidFill>
              </a:defRPr>
            </a:pPr>
            <a:r>
              <a:rPr>
                <a:latin typeface="MS Gothic" panose="020B0609070205080204" pitchFamily="49" charset="-128"/>
                <a:ea typeface="MS Gothic" panose="020B0609070205080204" pitchFamily="49" charset="-128"/>
              </a:rPr>
              <a:t>血管外漏出が生じた場合は他のPIVCに投与経路を変更する</a:t>
            </a:r>
          </a:p>
          <a:p>
            <a:pPr marL="422275" indent="-422275" defTabSz="554990">
              <a:spcBef>
                <a:spcPts val="2600"/>
              </a:spcBef>
              <a:buClr>
                <a:schemeClr val="accent1"/>
              </a:buClr>
              <a:buSzPct val="104999"/>
              <a:buFont typeface="Avenir Next Regular"/>
              <a:buChar char="▸"/>
              <a:defRPr sz="2660">
                <a:solidFill>
                  <a:srgbClr val="FFFFFF"/>
                </a:solidFill>
              </a:defRPr>
            </a:pPr>
            <a:r>
              <a:rPr>
                <a:latin typeface="MS Gothic" panose="020B0609070205080204" pitchFamily="49" charset="-128"/>
                <a:ea typeface="MS Gothic" panose="020B0609070205080204" pitchFamily="49" charset="-128"/>
              </a:rPr>
              <a:t>血管外漏出が生じた部位にはフェントラミンとニトログリセリンを使用</a:t>
            </a:r>
          </a:p>
          <a:p>
            <a:pPr marL="422275" indent="-422275" defTabSz="554990">
              <a:spcBef>
                <a:spcPts val="2600"/>
              </a:spcBef>
              <a:buClr>
                <a:schemeClr val="accent1"/>
              </a:buClr>
              <a:buSzPct val="104999"/>
              <a:buFont typeface="Avenir Next Regular"/>
              <a:buChar char="▸"/>
              <a:defRPr sz="2660">
                <a:solidFill>
                  <a:srgbClr val="FFFFFF"/>
                </a:solidFill>
              </a:defRPr>
            </a:pPr>
            <a:r>
              <a:rPr>
                <a:latin typeface="MS Gothic" panose="020B0609070205080204" pitchFamily="49" charset="-128"/>
                <a:ea typeface="MS Gothic" panose="020B0609070205080204" pitchFamily="49" charset="-128"/>
              </a:rPr>
              <a:t>NAD以外のVasopressorは末梢からは投与しない</a:t>
            </a:r>
          </a:p>
          <a:p>
            <a:pPr marL="422275" indent="-422275" defTabSz="554990">
              <a:spcBef>
                <a:spcPts val="2600"/>
              </a:spcBef>
              <a:buClr>
                <a:schemeClr val="accent1"/>
              </a:buClr>
              <a:buSzPct val="104999"/>
              <a:buFont typeface="Avenir Next Regular"/>
              <a:buChar char="▸"/>
              <a:defRPr sz="2660">
                <a:solidFill>
                  <a:srgbClr val="FFFFFF"/>
                </a:solidFill>
              </a:defRPr>
            </a:pPr>
            <a:r>
              <a:rPr>
                <a:latin typeface="MS Gothic" panose="020B0609070205080204" pitchFamily="49" charset="-128"/>
                <a:ea typeface="MS Gothic" panose="020B0609070205080204" pitchFamily="49" charset="-128"/>
              </a:rPr>
              <a:t>この基準以外の理由でも主治医の判断で投与経路をCVCに変更することは可能</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sults"/>
          <p:cNvSpPr txBox="1">
            <a:spLocks noGrp="1"/>
          </p:cNvSpPr>
          <p:nvPr>
            <p:ph type="body" idx="21"/>
          </p:nvPr>
        </p:nvSpPr>
        <p:spPr>
          <a:prstGeom prst="rect">
            <a:avLst/>
          </a:prstGeom>
        </p:spPr>
        <p:txBody>
          <a:bodyPr/>
          <a:lstStyle/>
          <a:p>
            <a:r>
              <a:t>results</a:t>
            </a:r>
          </a:p>
        </p:txBody>
      </p:sp>
      <p:graphicFrame>
        <p:nvGraphicFramePr>
          <p:cNvPr id="223" name="表1"/>
          <p:cNvGraphicFramePr/>
          <p:nvPr/>
        </p:nvGraphicFramePr>
        <p:xfrm>
          <a:off x="827217" y="1220297"/>
          <a:ext cx="4749800" cy="6934328"/>
        </p:xfrm>
        <a:graphic>
          <a:graphicData uri="http://schemas.openxmlformats.org/drawingml/2006/table">
            <a:tbl>
              <a:tblPr firstRow="1" firstCol="1" bandRow="1">
                <a:tableStyleId>{33BA23B1-9221-436E-865A-0063620EA4FD}</a:tableStyleId>
              </a:tblPr>
              <a:tblGrid>
                <a:gridCol w="19812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tblGrid>
              <a:tr h="717550">
                <a:tc>
                  <a:txBody>
                    <a:bodyPr/>
                    <a:lstStyle/>
                    <a:p>
                      <a:pPr algn="ctr" defTabSz="914400">
                        <a:lnSpc>
                          <a:spcPct val="100000"/>
                        </a:lnSpc>
                        <a:defRPr sz="2200" b="0">
                          <a:solidFill>
                            <a:srgbClr val="FFFFFF"/>
                          </a:solidFill>
                          <a:sym typeface="Avenir Next Demi Bold"/>
                        </a:defRPr>
                      </a:pPr>
                      <a:endParaRPr/>
                    </a:p>
                  </a:txBody>
                  <a:tcPr marL="50800" marR="50800" marT="50800" marB="50800" anchor="ctr" horzOverflow="overflow"/>
                </a:tc>
                <a:tc>
                  <a:txBody>
                    <a:bodyPr/>
                    <a:lstStyle/>
                    <a:p>
                      <a:pPr algn="ctr" defTabSz="914400">
                        <a:lnSpc>
                          <a:spcPct val="100000"/>
                        </a:lnSpc>
                        <a:defRPr sz="1800" b="0">
                          <a:solidFill>
                            <a:srgbClr val="000000"/>
                          </a:solidFill>
                        </a:defRPr>
                      </a:pPr>
                      <a:r>
                        <a:rPr sz="1600">
                          <a:solidFill>
                            <a:srgbClr val="FFFFFF"/>
                          </a:solidFill>
                          <a:sym typeface="Avenir Next Demi Bold"/>
                        </a:rPr>
                        <a:t>ノルエピネフリン末梢投与を
受けた例（N=635)</a:t>
                      </a:r>
                    </a:p>
                  </a:txBody>
                  <a:tcPr marL="50800" marR="50800" marT="50800" marB="50800" anchor="ctr" horzOverflow="overflow"/>
                </a:tc>
                <a:extLst>
                  <a:ext uri="{0D108BD9-81ED-4DB2-BD59-A6C34878D82A}">
                    <a16:rowId xmlns:a16="http://schemas.microsoft.com/office/drawing/2014/main" val="10000"/>
                  </a:ext>
                </a:extLst>
              </a:tr>
              <a:tr h="463550">
                <a:tc>
                  <a:txBody>
                    <a:bodyPr/>
                    <a:lstStyle/>
                    <a:p>
                      <a:pPr algn="ctr" defTabSz="914400">
                        <a:lnSpc>
                          <a:spcPct val="100000"/>
                        </a:lnSpc>
                        <a:defRPr sz="1800" b="0">
                          <a:solidFill>
                            <a:srgbClr val="000000"/>
                          </a:solidFill>
                        </a:defRPr>
                      </a:pPr>
                      <a:r>
                        <a:rPr>
                          <a:solidFill>
                            <a:srgbClr val="FFFFFF"/>
                          </a:solidFill>
                          <a:sym typeface="Avenir Next Demi Bold"/>
                        </a:rPr>
                        <a:t>年齢(y)</a:t>
                      </a:r>
                    </a:p>
                  </a:txBody>
                  <a:tcPr marL="50800" marR="50800" marT="50800" marB="50800" anchor="ctr" horzOverflow="overflow"/>
                </a:tc>
                <a:tc>
                  <a:txBody>
                    <a:bodyPr/>
                    <a:lstStyle/>
                    <a:p>
                      <a:pPr defTabSz="914400">
                        <a:lnSpc>
                          <a:spcPct val="100000"/>
                        </a:lnSpc>
                        <a:defRPr sz="1800">
                          <a:solidFill>
                            <a:srgbClr val="000000"/>
                          </a:solidFill>
                        </a:defRPr>
                      </a:pPr>
                      <a:r>
                        <a:rPr>
                          <a:solidFill>
                            <a:srgbClr val="FFFFFF"/>
                          </a:solidFill>
                          <a:sym typeface="Avenir Next Medium"/>
                        </a:rPr>
                        <a:t>63(55-71)</a:t>
                      </a:r>
                    </a:p>
                  </a:txBody>
                  <a:tcPr marL="50800" marR="50800" marT="50800" marB="50800" anchor="ctr" horzOverflow="overflow"/>
                </a:tc>
                <a:extLst>
                  <a:ext uri="{0D108BD9-81ED-4DB2-BD59-A6C34878D82A}">
                    <a16:rowId xmlns:a16="http://schemas.microsoft.com/office/drawing/2014/main" val="10001"/>
                  </a:ext>
                </a:extLst>
              </a:tr>
              <a:tr h="444500">
                <a:tc>
                  <a:txBody>
                    <a:bodyPr/>
                    <a:lstStyle/>
                    <a:p>
                      <a:pPr algn="ctr" defTabSz="914400">
                        <a:lnSpc>
                          <a:spcPct val="100000"/>
                        </a:lnSpc>
                        <a:defRPr sz="1800" b="0">
                          <a:solidFill>
                            <a:srgbClr val="000000"/>
                          </a:solidFill>
                        </a:defRPr>
                      </a:pPr>
                      <a:r>
                        <a:rPr>
                          <a:solidFill>
                            <a:srgbClr val="FFFFFF"/>
                          </a:solidFill>
                          <a:sym typeface="Avenir Next Demi Bold"/>
                        </a:rPr>
                        <a:t>体重(kg)</a:t>
                      </a:r>
                    </a:p>
                  </a:txBody>
                  <a:tcPr marL="50800" marR="50800" marT="50800" marB="50800" anchor="ctr" horzOverflow="overflow"/>
                </a:tc>
                <a:tc>
                  <a:txBody>
                    <a:bodyPr/>
                    <a:lstStyle/>
                    <a:p>
                      <a:pPr defTabSz="914400">
                        <a:lnSpc>
                          <a:spcPct val="100000"/>
                        </a:lnSpc>
                        <a:defRPr sz="1800">
                          <a:solidFill>
                            <a:srgbClr val="000000"/>
                          </a:solidFill>
                        </a:defRPr>
                      </a:pPr>
                      <a:r>
                        <a:rPr>
                          <a:solidFill>
                            <a:srgbClr val="FFFFFF"/>
                          </a:solidFill>
                          <a:sym typeface="Avenir Next Medium"/>
                        </a:rPr>
                        <a:t>82.3(68.9-99.3)</a:t>
                      </a:r>
                    </a:p>
                  </a:txBody>
                  <a:tcPr marL="50800" marR="50800" marT="50800" marB="50800" anchor="ctr" horzOverflow="overflow"/>
                </a:tc>
                <a:extLst>
                  <a:ext uri="{0D108BD9-81ED-4DB2-BD59-A6C34878D82A}">
                    <a16:rowId xmlns:a16="http://schemas.microsoft.com/office/drawing/2014/main" val="10002"/>
                  </a:ext>
                </a:extLst>
              </a:tr>
              <a:tr h="444500">
                <a:tc>
                  <a:txBody>
                    <a:bodyPr/>
                    <a:lstStyle/>
                    <a:p>
                      <a:pPr algn="ctr" defTabSz="914400">
                        <a:lnSpc>
                          <a:spcPct val="100000"/>
                        </a:lnSpc>
                        <a:defRPr sz="1800" b="0">
                          <a:solidFill>
                            <a:srgbClr val="000000"/>
                          </a:solidFill>
                        </a:defRPr>
                      </a:pPr>
                      <a:r>
                        <a:rPr>
                          <a:solidFill>
                            <a:srgbClr val="FFFFFF"/>
                          </a:solidFill>
                          <a:sym typeface="Avenir Next Demi Bold"/>
                        </a:rPr>
                        <a:t>BMI(kg/m2)</a:t>
                      </a:r>
                    </a:p>
                  </a:txBody>
                  <a:tcPr marL="50800" marR="50800" marT="50800" marB="50800" anchor="ctr" horzOverflow="overflow"/>
                </a:tc>
                <a:tc>
                  <a:txBody>
                    <a:bodyPr/>
                    <a:lstStyle/>
                    <a:p>
                      <a:pPr defTabSz="914400">
                        <a:lnSpc>
                          <a:spcPct val="100000"/>
                        </a:lnSpc>
                        <a:defRPr sz="1800">
                          <a:solidFill>
                            <a:srgbClr val="000000"/>
                          </a:solidFill>
                        </a:defRPr>
                      </a:pPr>
                      <a:r>
                        <a:rPr>
                          <a:solidFill>
                            <a:srgbClr val="FFFFFF"/>
                          </a:solidFill>
                          <a:sym typeface="Avenir Next Medium"/>
                        </a:rPr>
                        <a:t>28.2(23.7-33.6)</a:t>
                      </a:r>
                    </a:p>
                  </a:txBody>
                  <a:tcPr marL="50800" marR="50800" marT="50800" marB="50800" anchor="ctr" horzOverflow="overflow"/>
                </a:tc>
                <a:extLst>
                  <a:ext uri="{0D108BD9-81ED-4DB2-BD59-A6C34878D82A}">
                    <a16:rowId xmlns:a16="http://schemas.microsoft.com/office/drawing/2014/main" val="10003"/>
                  </a:ext>
                </a:extLst>
              </a:tr>
              <a:tr h="877314">
                <a:tc>
                  <a:txBody>
                    <a:bodyPr/>
                    <a:lstStyle/>
                    <a:p>
                      <a:pPr algn="ctr" defTabSz="914400">
                        <a:lnSpc>
                          <a:spcPct val="100000"/>
                        </a:lnSpc>
                        <a:defRPr sz="1800" b="0">
                          <a:solidFill>
                            <a:srgbClr val="000000"/>
                          </a:solidFill>
                        </a:defRPr>
                      </a:pPr>
                      <a:r>
                        <a:rPr>
                          <a:solidFill>
                            <a:srgbClr val="FFFFFF"/>
                          </a:solidFill>
                          <a:sym typeface="Avenir Next Demi Bold"/>
                        </a:rPr>
                        <a:t>NAd最大投与量
(μg/min)
</a:t>
                      </a:r>
                    </a:p>
                  </a:txBody>
                  <a:tcPr marL="50800" marR="50800" marT="50800" marB="50800" anchor="ctr" horzOverflow="overflow"/>
                </a:tc>
                <a:tc>
                  <a:txBody>
                    <a:bodyPr/>
                    <a:lstStyle/>
                    <a:p>
                      <a:pPr defTabSz="914400">
                        <a:lnSpc>
                          <a:spcPct val="100000"/>
                        </a:lnSpc>
                        <a:defRPr sz="1800">
                          <a:solidFill>
                            <a:srgbClr val="000000"/>
                          </a:solidFill>
                        </a:defRPr>
                      </a:pPr>
                      <a:r>
                        <a:rPr>
                          <a:solidFill>
                            <a:srgbClr val="FFFFFF"/>
                          </a:solidFill>
                          <a:sym typeface="Avenir Next Medium"/>
                        </a:rPr>
                        <a:t>10(6-15)</a:t>
                      </a:r>
                    </a:p>
                  </a:txBody>
                  <a:tcPr marL="50800" marR="50800" marT="50800" marB="50800" anchor="ctr" horzOverflow="overflow"/>
                </a:tc>
                <a:extLst>
                  <a:ext uri="{0D108BD9-81ED-4DB2-BD59-A6C34878D82A}">
                    <a16:rowId xmlns:a16="http://schemas.microsoft.com/office/drawing/2014/main" val="10004"/>
                  </a:ext>
                </a:extLst>
              </a:tr>
              <a:tr h="443986">
                <a:tc>
                  <a:txBody>
                    <a:bodyPr/>
                    <a:lstStyle/>
                    <a:p>
                      <a:pPr algn="ctr" defTabSz="914400">
                        <a:lnSpc>
                          <a:spcPct val="100000"/>
                        </a:lnSpc>
                        <a:defRPr sz="1800" b="0">
                          <a:solidFill>
                            <a:srgbClr val="000000"/>
                          </a:solidFill>
                        </a:defRPr>
                      </a:pPr>
                      <a:r>
                        <a:rPr>
                          <a:solidFill>
                            <a:srgbClr val="FFFFFF"/>
                          </a:solidFill>
                          <a:sym typeface="Avenir Next Demi Bold"/>
                        </a:rPr>
                        <a:t>投与期間（時間）</a:t>
                      </a:r>
                    </a:p>
                  </a:txBody>
                  <a:tcPr marL="50800" marR="50800" marT="50800" marB="50800" anchor="ctr" horzOverflow="overflow"/>
                </a:tc>
                <a:tc>
                  <a:txBody>
                    <a:bodyPr/>
                    <a:lstStyle/>
                    <a:p>
                      <a:pPr defTabSz="914400">
                        <a:lnSpc>
                          <a:spcPct val="100000"/>
                        </a:lnSpc>
                        <a:defRPr sz="1800">
                          <a:solidFill>
                            <a:srgbClr val="000000"/>
                          </a:solidFill>
                        </a:defRPr>
                      </a:pPr>
                      <a:r>
                        <a:rPr>
                          <a:solidFill>
                            <a:srgbClr val="FFFFFF"/>
                          </a:solidFill>
                          <a:sym typeface="Avenir Next Medium"/>
                        </a:rPr>
                        <a:t>5.8(2.0-19.7)</a:t>
                      </a:r>
                    </a:p>
                  </a:txBody>
                  <a:tcPr marL="50800" marR="50800" marT="50800" marB="50800" anchor="ctr" horzOverflow="overflow"/>
                </a:tc>
                <a:extLst>
                  <a:ext uri="{0D108BD9-81ED-4DB2-BD59-A6C34878D82A}">
                    <a16:rowId xmlns:a16="http://schemas.microsoft.com/office/drawing/2014/main" val="10005"/>
                  </a:ext>
                </a:extLst>
              </a:tr>
              <a:tr h="524238">
                <a:tc>
                  <a:txBody>
                    <a:bodyPr/>
                    <a:lstStyle/>
                    <a:p>
                      <a:pPr algn="ctr" defTabSz="914400">
                        <a:lnSpc>
                          <a:spcPct val="100000"/>
                        </a:lnSpc>
                        <a:defRPr sz="1800" b="0">
                          <a:solidFill>
                            <a:srgbClr val="000000"/>
                          </a:solidFill>
                        </a:defRPr>
                      </a:pPr>
                      <a:r>
                        <a:rPr>
                          <a:solidFill>
                            <a:srgbClr val="FFFFFF"/>
                          </a:solidFill>
                          <a:sym typeface="Avenir Next Demi Bold"/>
                        </a:rPr>
                        <a:t>CVCを要した件数</a:t>
                      </a:r>
                    </a:p>
                  </a:txBody>
                  <a:tcPr marL="50800" marR="50800" marT="50800" marB="50800" anchor="ctr" horzOverflow="overflow"/>
                </a:tc>
                <a:tc>
                  <a:txBody>
                    <a:bodyPr/>
                    <a:lstStyle/>
                    <a:p>
                      <a:pPr defTabSz="914400">
                        <a:lnSpc>
                          <a:spcPct val="100000"/>
                        </a:lnSpc>
                        <a:defRPr sz="1800">
                          <a:solidFill>
                            <a:srgbClr val="000000"/>
                          </a:solidFill>
                        </a:defRPr>
                      </a:pPr>
                      <a:r>
                        <a:rPr>
                          <a:solidFill>
                            <a:srgbClr val="FFFFFF"/>
                          </a:solidFill>
                          <a:sym typeface="Avenir Next Medium"/>
                        </a:rPr>
                        <a:t>292/603(48.4)</a:t>
                      </a:r>
                    </a:p>
                  </a:txBody>
                  <a:tcPr marL="50800" marR="50800" marT="50800" marB="50800" anchor="ctr" horzOverflow="overflow"/>
                </a:tc>
                <a:extLst>
                  <a:ext uri="{0D108BD9-81ED-4DB2-BD59-A6C34878D82A}">
                    <a16:rowId xmlns:a16="http://schemas.microsoft.com/office/drawing/2014/main" val="10006"/>
                  </a:ext>
                </a:extLst>
              </a:tr>
              <a:tr h="385724">
                <a:tc>
                  <a:txBody>
                    <a:bodyPr/>
                    <a:lstStyle/>
                    <a:p>
                      <a:pPr algn="ctr" defTabSz="914400">
                        <a:lnSpc>
                          <a:spcPct val="100000"/>
                        </a:lnSpc>
                        <a:defRPr sz="1800" b="0">
                          <a:solidFill>
                            <a:srgbClr val="000000"/>
                          </a:solidFill>
                        </a:defRPr>
                      </a:pPr>
                      <a:r>
                        <a:rPr>
                          <a:solidFill>
                            <a:srgbClr val="FFFFFF"/>
                          </a:solidFill>
                          <a:sym typeface="Avenir Next Demi Bold"/>
                        </a:rPr>
                        <a:t>血管外漏出</a:t>
                      </a:r>
                    </a:p>
                  </a:txBody>
                  <a:tcPr marL="50800" marR="50800" marT="50800" marB="50800" anchor="ctr" horzOverflow="overflow"/>
                </a:tc>
                <a:tc>
                  <a:txBody>
                    <a:bodyPr/>
                    <a:lstStyle/>
                    <a:p>
                      <a:pPr defTabSz="914400">
                        <a:lnSpc>
                          <a:spcPct val="100000"/>
                        </a:lnSpc>
                        <a:defRPr sz="1800">
                          <a:solidFill>
                            <a:srgbClr val="000000"/>
                          </a:solidFill>
                        </a:defRPr>
                      </a:pPr>
                      <a:r>
                        <a:rPr>
                          <a:solidFill>
                            <a:srgbClr val="FFFFFF"/>
                          </a:solidFill>
                          <a:sym typeface="Avenir Next Medium"/>
                        </a:rPr>
                        <a:t>35(5.5)</a:t>
                      </a:r>
                    </a:p>
                  </a:txBody>
                  <a:tcPr marL="50800" marR="50800" marT="50800" marB="50800" anchor="ctr" horzOverflow="overflow"/>
                </a:tc>
                <a:extLst>
                  <a:ext uri="{0D108BD9-81ED-4DB2-BD59-A6C34878D82A}">
                    <a16:rowId xmlns:a16="http://schemas.microsoft.com/office/drawing/2014/main" val="10007"/>
                  </a:ext>
                </a:extLst>
              </a:tr>
              <a:tr h="370619">
                <a:tc>
                  <a:txBody>
                    <a:bodyPr/>
                    <a:lstStyle/>
                    <a:p>
                      <a:pPr algn="ctr" defTabSz="914400">
                        <a:lnSpc>
                          <a:spcPct val="100000"/>
                        </a:lnSpc>
                        <a:defRPr sz="1800" b="0">
                          <a:solidFill>
                            <a:srgbClr val="000000"/>
                          </a:solidFill>
                        </a:defRPr>
                      </a:pPr>
                      <a:r>
                        <a:rPr>
                          <a:solidFill>
                            <a:srgbClr val="FFFFFF"/>
                          </a:solidFill>
                          <a:sym typeface="Avenir Next Demi Bold"/>
                        </a:rPr>
                        <a:t>組織障害グレード</a:t>
                      </a:r>
                    </a:p>
                  </a:txBody>
                  <a:tcPr marL="50800" marR="50800" marT="50800" marB="50800" anchor="ctr" horzOverflow="overflow"/>
                </a:tc>
                <a:tc>
                  <a:txBody>
                    <a:bodyPr/>
                    <a:lstStyle/>
                    <a:p>
                      <a:pPr defTabSz="914400">
                        <a:lnSpc>
                          <a:spcPct val="100000"/>
                        </a:lnSpc>
                        <a:defRPr sz="1800">
                          <a:sym typeface="Avenir Next Medium"/>
                        </a:defRPr>
                      </a:pPr>
                      <a:endParaRPr/>
                    </a:p>
                  </a:txBody>
                  <a:tcPr marL="50800" marR="50800" marT="50800" marB="50800" anchor="ctr" horzOverflow="overflow"/>
                </a:tc>
                <a:extLst>
                  <a:ext uri="{0D108BD9-81ED-4DB2-BD59-A6C34878D82A}">
                    <a16:rowId xmlns:a16="http://schemas.microsoft.com/office/drawing/2014/main" val="10008"/>
                  </a:ext>
                </a:extLst>
              </a:tr>
              <a:tr h="444500">
                <a:tc>
                  <a:txBody>
                    <a:bodyPr/>
                    <a:lstStyle/>
                    <a:p>
                      <a:pPr algn="ctr" defTabSz="914400">
                        <a:lnSpc>
                          <a:spcPct val="100000"/>
                        </a:lnSpc>
                        <a:defRPr sz="1800" b="0">
                          <a:solidFill>
                            <a:srgbClr val="000000"/>
                          </a:solidFill>
                        </a:defRPr>
                      </a:pPr>
                      <a:r>
                        <a:rPr>
                          <a:solidFill>
                            <a:srgbClr val="FFFFFF"/>
                          </a:solidFill>
                          <a:sym typeface="Avenir Next Demi Bold"/>
                        </a:rPr>
                        <a:t>0</a:t>
                      </a:r>
                    </a:p>
                  </a:txBody>
                  <a:tcPr marL="50800" marR="50800" marT="50800" marB="50800" anchor="ctr" horzOverflow="overflow"/>
                </a:tc>
                <a:tc>
                  <a:txBody>
                    <a:bodyPr/>
                    <a:lstStyle/>
                    <a:p>
                      <a:pPr defTabSz="914400">
                        <a:lnSpc>
                          <a:spcPct val="100000"/>
                        </a:lnSpc>
                        <a:defRPr sz="1800">
                          <a:solidFill>
                            <a:srgbClr val="000000"/>
                          </a:solidFill>
                        </a:defRPr>
                      </a:pPr>
                      <a:r>
                        <a:rPr>
                          <a:solidFill>
                            <a:srgbClr val="FFFFFF"/>
                          </a:solidFill>
                          <a:sym typeface="Avenir Next Medium"/>
                        </a:rPr>
                        <a:t>5(14.3)</a:t>
                      </a:r>
                    </a:p>
                  </a:txBody>
                  <a:tcPr marL="50800" marR="50800" marT="50800" marB="50800" anchor="ctr" horzOverflow="overflow"/>
                </a:tc>
                <a:extLst>
                  <a:ext uri="{0D108BD9-81ED-4DB2-BD59-A6C34878D82A}">
                    <a16:rowId xmlns:a16="http://schemas.microsoft.com/office/drawing/2014/main" val="10009"/>
                  </a:ext>
                </a:extLst>
              </a:tr>
              <a:tr h="444500">
                <a:tc>
                  <a:txBody>
                    <a:bodyPr/>
                    <a:lstStyle/>
                    <a:p>
                      <a:pPr algn="ctr" defTabSz="914400">
                        <a:lnSpc>
                          <a:spcPct val="100000"/>
                        </a:lnSpc>
                        <a:defRPr sz="1800" b="0">
                          <a:solidFill>
                            <a:srgbClr val="000000"/>
                          </a:solidFill>
                        </a:defRPr>
                      </a:pPr>
                      <a:r>
                        <a:rPr>
                          <a:solidFill>
                            <a:srgbClr val="FFFFFF"/>
                          </a:solidFill>
                          <a:sym typeface="Avenir Next Demi Bold"/>
                        </a:rPr>
                        <a:t>1</a:t>
                      </a:r>
                    </a:p>
                  </a:txBody>
                  <a:tcPr marL="50800" marR="50800" marT="50800" marB="50800" anchor="ctr" horzOverflow="overflow"/>
                </a:tc>
                <a:tc>
                  <a:txBody>
                    <a:bodyPr/>
                    <a:lstStyle/>
                    <a:p>
                      <a:pPr defTabSz="914400">
                        <a:lnSpc>
                          <a:spcPct val="100000"/>
                        </a:lnSpc>
                        <a:defRPr sz="1800">
                          <a:solidFill>
                            <a:srgbClr val="000000"/>
                          </a:solidFill>
                        </a:defRPr>
                      </a:pPr>
                      <a:r>
                        <a:rPr>
                          <a:solidFill>
                            <a:srgbClr val="FFFFFF"/>
                          </a:solidFill>
                          <a:sym typeface="Avenir Next Medium"/>
                        </a:rPr>
                        <a:t>16(45.3)</a:t>
                      </a:r>
                    </a:p>
                  </a:txBody>
                  <a:tcPr marL="50800" marR="50800" marT="50800" marB="50800" anchor="ctr" horzOverflow="overflow"/>
                </a:tc>
                <a:extLst>
                  <a:ext uri="{0D108BD9-81ED-4DB2-BD59-A6C34878D82A}">
                    <a16:rowId xmlns:a16="http://schemas.microsoft.com/office/drawing/2014/main" val="10010"/>
                  </a:ext>
                </a:extLst>
              </a:tr>
              <a:tr h="444500">
                <a:tc>
                  <a:txBody>
                    <a:bodyPr/>
                    <a:lstStyle/>
                    <a:p>
                      <a:pPr algn="ctr" defTabSz="914400">
                        <a:lnSpc>
                          <a:spcPct val="100000"/>
                        </a:lnSpc>
                        <a:defRPr sz="1800" b="0">
                          <a:solidFill>
                            <a:srgbClr val="000000"/>
                          </a:solidFill>
                        </a:defRPr>
                      </a:pPr>
                      <a:r>
                        <a:rPr>
                          <a:solidFill>
                            <a:srgbClr val="FFFFFF"/>
                          </a:solidFill>
                          <a:sym typeface="Avenir Next Demi Bold"/>
                        </a:rPr>
                        <a:t>2</a:t>
                      </a:r>
                    </a:p>
                  </a:txBody>
                  <a:tcPr marL="50800" marR="50800" marT="50800" marB="50800" anchor="ctr" horzOverflow="overflow"/>
                </a:tc>
                <a:tc>
                  <a:txBody>
                    <a:bodyPr/>
                    <a:lstStyle/>
                    <a:p>
                      <a:pPr defTabSz="914400">
                        <a:lnSpc>
                          <a:spcPct val="100000"/>
                        </a:lnSpc>
                        <a:defRPr sz="1800">
                          <a:solidFill>
                            <a:srgbClr val="000000"/>
                          </a:solidFill>
                        </a:defRPr>
                      </a:pPr>
                      <a:r>
                        <a:rPr>
                          <a:solidFill>
                            <a:srgbClr val="FFFFFF"/>
                          </a:solidFill>
                          <a:sym typeface="Avenir Next Medium"/>
                        </a:rPr>
                        <a:t>13(37.1)</a:t>
                      </a:r>
                    </a:p>
                  </a:txBody>
                  <a:tcPr marL="50800" marR="50800" marT="50800" marB="50800" anchor="ctr" horzOverflow="overflow"/>
                </a:tc>
                <a:extLst>
                  <a:ext uri="{0D108BD9-81ED-4DB2-BD59-A6C34878D82A}">
                    <a16:rowId xmlns:a16="http://schemas.microsoft.com/office/drawing/2014/main" val="10011"/>
                  </a:ext>
                </a:extLst>
              </a:tr>
              <a:tr h="444500">
                <a:tc>
                  <a:txBody>
                    <a:bodyPr/>
                    <a:lstStyle/>
                    <a:p>
                      <a:pPr algn="ctr" defTabSz="914400">
                        <a:lnSpc>
                          <a:spcPct val="100000"/>
                        </a:lnSpc>
                        <a:defRPr sz="1800" b="0">
                          <a:solidFill>
                            <a:srgbClr val="000000"/>
                          </a:solidFill>
                        </a:defRPr>
                      </a:pPr>
                      <a:r>
                        <a:rPr>
                          <a:solidFill>
                            <a:srgbClr val="FFFFFF"/>
                          </a:solidFill>
                          <a:sym typeface="Avenir Next Demi Bold"/>
                        </a:rPr>
                        <a:t>3</a:t>
                      </a:r>
                    </a:p>
                  </a:txBody>
                  <a:tcPr marL="50800" marR="50800" marT="50800" marB="50800" anchor="ctr" horzOverflow="overflow"/>
                </a:tc>
                <a:tc>
                  <a:txBody>
                    <a:bodyPr/>
                    <a:lstStyle/>
                    <a:p>
                      <a:pPr defTabSz="914400">
                        <a:lnSpc>
                          <a:spcPct val="100000"/>
                        </a:lnSpc>
                        <a:defRPr sz="1800">
                          <a:solidFill>
                            <a:srgbClr val="000000"/>
                          </a:solidFill>
                        </a:defRPr>
                      </a:pPr>
                      <a:r>
                        <a:rPr>
                          <a:solidFill>
                            <a:srgbClr val="FFFFFF"/>
                          </a:solidFill>
                          <a:sym typeface="Avenir Next Medium"/>
                        </a:rPr>
                        <a:t>0(o)</a:t>
                      </a:r>
                    </a:p>
                  </a:txBody>
                  <a:tcPr marL="50800" marR="50800" marT="50800" marB="50800" anchor="ctr" horzOverflow="overflow"/>
                </a:tc>
                <a:extLst>
                  <a:ext uri="{0D108BD9-81ED-4DB2-BD59-A6C34878D82A}">
                    <a16:rowId xmlns:a16="http://schemas.microsoft.com/office/drawing/2014/main" val="10012"/>
                  </a:ext>
                </a:extLst>
              </a:tr>
              <a:tr h="431800">
                <a:tc>
                  <a:txBody>
                    <a:bodyPr/>
                    <a:lstStyle/>
                    <a:p>
                      <a:pPr algn="ctr" defTabSz="914400">
                        <a:lnSpc>
                          <a:spcPct val="100000"/>
                        </a:lnSpc>
                        <a:defRPr sz="1800" b="0">
                          <a:solidFill>
                            <a:srgbClr val="000000"/>
                          </a:solidFill>
                        </a:defRPr>
                      </a:pPr>
                      <a:r>
                        <a:rPr>
                          <a:solidFill>
                            <a:srgbClr val="FFFFFF"/>
                          </a:solidFill>
                          <a:sym typeface="Avenir Next Demi Bold"/>
                        </a:rPr>
                        <a:t>4</a:t>
                      </a:r>
                    </a:p>
                  </a:txBody>
                  <a:tcPr marL="50800" marR="50800" marT="50800" marB="50800" anchor="ctr" horzOverflow="overflow">
                    <a:lnB w="12700">
                      <a:miter lim="400000"/>
                    </a:lnB>
                  </a:tcPr>
                </a:tc>
                <a:tc>
                  <a:txBody>
                    <a:bodyPr/>
                    <a:lstStyle/>
                    <a:p>
                      <a:pPr defTabSz="914400">
                        <a:lnSpc>
                          <a:spcPct val="100000"/>
                        </a:lnSpc>
                        <a:defRPr sz="1800">
                          <a:solidFill>
                            <a:srgbClr val="000000"/>
                          </a:solidFill>
                        </a:defRPr>
                      </a:pPr>
                      <a:r>
                        <a:rPr>
                          <a:solidFill>
                            <a:srgbClr val="FFFFFF"/>
                          </a:solidFill>
                          <a:sym typeface="Avenir Next Medium"/>
                        </a:rPr>
                        <a:t>1(2.9)</a:t>
                      </a:r>
                    </a:p>
                  </a:txBody>
                  <a:tcPr marL="50800" marR="50800" marT="50800" marB="50800" anchor="ctr" horzOverflow="overflow">
                    <a:lnB w="12700">
                      <a:miter lim="400000"/>
                    </a:lnB>
                  </a:tcPr>
                </a:tc>
                <a:extLst>
                  <a:ext uri="{0D108BD9-81ED-4DB2-BD59-A6C34878D82A}">
                    <a16:rowId xmlns:a16="http://schemas.microsoft.com/office/drawing/2014/main" val="10013"/>
                  </a:ext>
                </a:extLst>
              </a:tr>
            </a:tbl>
          </a:graphicData>
        </a:graphic>
      </p:graphicFrame>
      <p:sp>
        <p:nvSpPr>
          <p:cNvPr id="224" name="組織障害グレード分類…"/>
          <p:cNvSpPr/>
          <p:nvPr/>
        </p:nvSpPr>
        <p:spPr>
          <a:xfrm>
            <a:off x="5902796" y="2110154"/>
            <a:ext cx="5376130" cy="5166084"/>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857250" indent="-857250">
              <a:spcBef>
                <a:spcPts val="2300"/>
              </a:spcBef>
              <a:buClr>
                <a:schemeClr val="accent1"/>
              </a:buClr>
              <a:buSzPct val="104999"/>
              <a:buFont typeface="Avenir Next Regular"/>
              <a:buChar char="▸"/>
              <a:defRPr sz="2000" cap="all">
                <a:solidFill>
                  <a:srgbClr val="FFFFFF"/>
                </a:solidFill>
                <a:latin typeface="DIN Alternate Bold"/>
                <a:ea typeface="DIN Alternate Bold"/>
                <a:cs typeface="DIN Alternate Bold"/>
                <a:sym typeface="DIN Alternate Bold"/>
              </a:defRPr>
            </a:pPr>
            <a:r>
              <a:rPr>
                <a:latin typeface="MS Gothic" panose="020B0609070205080204" pitchFamily="49" charset="-128"/>
                <a:ea typeface="MS Gothic" panose="020B0609070205080204" pitchFamily="49" charset="-128"/>
              </a:rPr>
              <a:t>組織障害グレード分類</a:t>
            </a:r>
          </a:p>
          <a:p>
            <a:pPr marL="444500" indent="-444500">
              <a:buClr>
                <a:schemeClr val="accent1"/>
              </a:buClr>
              <a:buSzPct val="104999"/>
              <a:buFont typeface="Avenir Next Regular"/>
              <a:buChar char="▸"/>
              <a:defRPr sz="1800">
                <a:solidFill>
                  <a:srgbClr val="FFFFFF"/>
                </a:solidFill>
              </a:defRPr>
            </a:pPr>
            <a:r>
              <a:rPr>
                <a:latin typeface="MS Gothic" panose="020B0609070205080204" pitchFamily="49" charset="-128"/>
                <a:ea typeface="MS Gothic" panose="020B0609070205080204" pitchFamily="49" charset="-128"/>
              </a:rPr>
              <a:t>０；症状なし</a:t>
            </a:r>
          </a:p>
          <a:p>
            <a:pPr marL="444500" indent="-444500">
              <a:buClr>
                <a:schemeClr val="accent1"/>
              </a:buClr>
              <a:buSzPct val="104999"/>
              <a:buFont typeface="Avenir Next Regular"/>
              <a:buChar char="▸"/>
              <a:defRPr sz="1800">
                <a:solidFill>
                  <a:srgbClr val="FFFFFF"/>
                </a:solidFill>
              </a:defRPr>
            </a:pPr>
            <a:r>
              <a:rPr>
                <a:latin typeface="MS Gothic" panose="020B0609070205080204" pitchFamily="49" charset="-128"/>
                <a:ea typeface="MS Gothic" panose="020B0609070205080204" pitchFamily="49" charset="-128"/>
              </a:rPr>
              <a:t>１；1インチ未満の浮腫、熱感なし、疼痛の有無は問わない</a:t>
            </a:r>
          </a:p>
          <a:p>
            <a:pPr marL="444500" indent="-444500">
              <a:buClr>
                <a:schemeClr val="accent1"/>
              </a:buClr>
              <a:buSzPct val="104999"/>
              <a:buFont typeface="Avenir Next Regular"/>
              <a:buChar char="▸"/>
              <a:defRPr sz="1800">
                <a:solidFill>
                  <a:srgbClr val="FFFFFF"/>
                </a:solidFill>
              </a:defRPr>
            </a:pPr>
            <a:r>
              <a:rPr>
                <a:latin typeface="MS Gothic" panose="020B0609070205080204" pitchFamily="49" charset="-128"/>
                <a:ea typeface="MS Gothic" panose="020B0609070205080204" pitchFamily="49" charset="-128"/>
              </a:rPr>
              <a:t>２；皮膚は白斑化し半透明で、浮腫は1～6インチで熱感なし、疼痛の有無を問わない</a:t>
            </a:r>
          </a:p>
          <a:p>
            <a:pPr marL="444500" indent="-444500">
              <a:buClr>
                <a:schemeClr val="accent1"/>
              </a:buClr>
              <a:buSzPct val="104999"/>
              <a:buFont typeface="Avenir Next Regular"/>
              <a:buChar char="▸"/>
              <a:defRPr sz="1800">
                <a:solidFill>
                  <a:srgbClr val="FFFFFF"/>
                </a:solidFill>
              </a:defRPr>
            </a:pPr>
            <a:r>
              <a:rPr>
                <a:latin typeface="MS Gothic" panose="020B0609070205080204" pitchFamily="49" charset="-128"/>
                <a:ea typeface="MS Gothic" panose="020B0609070205080204" pitchFamily="49" charset="-128"/>
              </a:rPr>
              <a:t>３；皮膚が白色化し半透明で、肉眼的浮腫が6インチを超え、軽度から中等度の疼痛、しびれ</a:t>
            </a:r>
          </a:p>
          <a:p>
            <a:pPr marL="444500" indent="-444500">
              <a:buClr>
                <a:schemeClr val="accent1"/>
              </a:buClr>
              <a:buSzPct val="104999"/>
              <a:buFont typeface="Avenir Next Regular"/>
              <a:buChar char="▸"/>
              <a:defRPr sz="1800">
                <a:solidFill>
                  <a:srgbClr val="FFFFFF"/>
                </a:solidFill>
              </a:defRPr>
            </a:pPr>
            <a:r>
              <a:rPr>
                <a:latin typeface="MS Gothic" panose="020B0609070205080204" pitchFamily="49" charset="-128"/>
                <a:ea typeface="MS Gothic" panose="020B0609070205080204" pitchFamily="49" charset="-128"/>
              </a:rPr>
              <a:t>４；皮膚が白色化し半透明で、肉眼的浮腫が6インチを超え、深い瘻孔を伴う浮腫、循環障害、中等度から重度の疼痛を伴う</a:t>
            </a:r>
          </a:p>
        </p:txBody>
      </p:sp>
      <p:sp>
        <p:nvSpPr>
          <p:cNvPr id="225" name="NAD最大投与量の中央値10μg/分（四分位範囲 6-15μg/分）…"/>
          <p:cNvSpPr txBox="1"/>
          <p:nvPr/>
        </p:nvSpPr>
        <p:spPr>
          <a:xfrm>
            <a:off x="2062047" y="8560605"/>
            <a:ext cx="9720610" cy="7279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444499" indent="-444499">
              <a:lnSpc>
                <a:spcPct val="30000"/>
              </a:lnSpc>
              <a:buClr>
                <a:schemeClr val="accent1"/>
              </a:buClr>
              <a:buSzPct val="104999"/>
              <a:buFont typeface="Avenir Next Regular"/>
              <a:buChar char="▸"/>
              <a:defRPr sz="2600">
                <a:solidFill>
                  <a:srgbClr val="FFFFFF"/>
                </a:solidFill>
              </a:defRPr>
            </a:pPr>
            <a:r>
              <a:rPr>
                <a:latin typeface="MS Gothic" panose="020B0609070205080204" pitchFamily="49" charset="-128"/>
                <a:ea typeface="MS Gothic" panose="020B0609070205080204" pitchFamily="49" charset="-128"/>
              </a:rPr>
              <a:t>NAD最大投与量の中央値10μg/分（四分位範囲　6-15μg/分）</a:t>
            </a:r>
          </a:p>
          <a:p>
            <a:pPr marL="444499" indent="-444499">
              <a:lnSpc>
                <a:spcPct val="30000"/>
              </a:lnSpc>
              <a:buClr>
                <a:schemeClr val="accent1"/>
              </a:buClr>
              <a:buSzPct val="104999"/>
              <a:buFont typeface="Avenir Next Regular"/>
              <a:buChar char="▸"/>
              <a:defRPr sz="2600">
                <a:solidFill>
                  <a:srgbClr val="FFFFFF"/>
                </a:solidFill>
              </a:defRPr>
            </a:pPr>
            <a:r>
              <a:rPr>
                <a:latin typeface="MS Gothic" panose="020B0609070205080204" pitchFamily="49" charset="-128"/>
                <a:ea typeface="MS Gothic" panose="020B0609070205080204" pitchFamily="49" charset="-128"/>
              </a:rPr>
              <a:t>NAD投与時間中央値5.8時間（四分位範囲　2.0-19.7時間）</a:t>
            </a:r>
          </a:p>
        </p:txBody>
      </p:sp>
    </p:spTree>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800"/>
          </a:spcBef>
          <a:spcAft>
            <a:spcPts val="0"/>
          </a:spcAft>
          <a:buClrTx/>
          <a:buSzTx/>
          <a:buFontTx/>
          <a:buNone/>
          <a:tabLst/>
          <a:defRPr kumimoji="0" sz="34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800"/>
          </a:spcBef>
          <a:spcAft>
            <a:spcPts val="0"/>
          </a:spcAft>
          <a:buClrTx/>
          <a:buSzTx/>
          <a:buFontTx/>
          <a:buNone/>
          <a:tabLst/>
          <a:defRPr kumimoji="0" sz="34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730</Words>
  <Application>Microsoft Office PowerPoint</Application>
  <PresentationFormat>ユーザー設定</PresentationFormat>
  <Paragraphs>189</Paragraphs>
  <Slides>17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Avenir Next Demi Bold</vt:lpstr>
      <vt:lpstr>Avenir Next Medium</vt:lpstr>
      <vt:lpstr>Avenir Next Regular</vt:lpstr>
      <vt:lpstr>DIN Alternate Bold</vt:lpstr>
      <vt:lpstr>DIN Condensed Bold</vt:lpstr>
      <vt:lpstr>MS Gothic</vt:lpstr>
      <vt:lpstr>ヒラギノ角ゴ ProN W3</vt:lpstr>
      <vt:lpstr>New_Template7</vt:lpstr>
      <vt:lpstr>末梢静脈ラインからの ノルエピネフリン投与は するべきか？</vt:lpstr>
      <vt:lpstr>以前の研究では</vt:lpstr>
      <vt:lpstr>PowerPoint プレゼンテーション</vt:lpstr>
      <vt:lpstr>ただし</vt:lpstr>
      <vt:lpstr>今回の論文</vt:lpstr>
      <vt:lpstr>TrIal design</vt:lpstr>
      <vt:lpstr>Primary outcome</vt:lpstr>
      <vt:lpstr>PIVCからのNAD投与に関する基準</vt:lpstr>
      <vt:lpstr>PowerPoint プレゼンテーション</vt:lpstr>
      <vt:lpstr>Primary outcome</vt:lpstr>
      <vt:lpstr>secondary outcome</vt:lpstr>
      <vt:lpstr>血管外漏出とNAd末梢投与持続時間の関連 24時間以下投与　vs　24時間以上投与</vt:lpstr>
      <vt:lpstr>血管外漏出を生じた患者の特徴は？</vt:lpstr>
      <vt:lpstr>PowerPoint プレゼンテーション</vt:lpstr>
      <vt:lpstr>PowerPoint プレゼンテーション</vt:lpstr>
      <vt:lpstr>PowerPoint プレゼンテーション</vt:lpstr>
      <vt:lpstr>手術室ではどうする？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末梢静脈ラインからの ノルエピネフリン投与は するべきか？</dc:title>
  <dc:creator>takahiro</dc:creator>
  <cp:lastModifiedBy>スズキタカヒロ</cp:lastModifiedBy>
  <cp:revision>1</cp:revision>
  <dcterms:modified xsi:type="dcterms:W3CDTF">2024-03-27T22:47:47Z</dcterms:modified>
</cp:coreProperties>
</file>